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9" r:id="rId2"/>
    <p:sldId id="429" r:id="rId3"/>
    <p:sldId id="377" r:id="rId4"/>
    <p:sldId id="366" r:id="rId5"/>
    <p:sldId id="344" r:id="rId6"/>
    <p:sldId id="441" r:id="rId7"/>
    <p:sldId id="431" r:id="rId8"/>
    <p:sldId id="438" r:id="rId9"/>
    <p:sldId id="439" r:id="rId10"/>
    <p:sldId id="424" r:id="rId11"/>
    <p:sldId id="434" r:id="rId12"/>
    <p:sldId id="428" r:id="rId13"/>
    <p:sldId id="440" r:id="rId14"/>
    <p:sldId id="433" r:id="rId15"/>
    <p:sldId id="400" r:id="rId16"/>
    <p:sldId id="436" r:id="rId17"/>
    <p:sldId id="43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o Lizano" initials="PL"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0153"/>
    <a:srgbClr val="2185C6"/>
    <a:srgbClr val="FFC654"/>
    <a:srgbClr val="FF9715"/>
    <a:srgbClr val="7ECFFE"/>
    <a:srgbClr val="000000"/>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41"/>
    <p:restoredTop sz="94573"/>
  </p:normalViewPr>
  <p:slideViewPr>
    <p:cSldViewPr snapToGrid="0" snapToObjects="1">
      <p:cViewPr>
        <p:scale>
          <a:sx n="80" d="100"/>
          <a:sy n="80" d="100"/>
        </p:scale>
        <p:origin x="150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69312B-47BF-1C4F-933A-5034DC47FE2A}" type="datetimeFigureOut">
              <a:rPr lang="en-US" smtClean="0"/>
              <a:t>7/23/21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3029CE-4A3E-054C-AAEC-B32182527466}" type="slidenum">
              <a:rPr lang="en-US" smtClean="0"/>
              <a:t>‹#›</a:t>
            </a:fld>
            <a:endParaRPr lang="en-US"/>
          </a:p>
        </p:txBody>
      </p:sp>
    </p:spTree>
    <p:extLst>
      <p:ext uri="{BB962C8B-B14F-4D97-AF65-F5344CB8AC3E}">
        <p14:creationId xmlns:p14="http://schemas.microsoft.com/office/powerpoint/2010/main" val="1871155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1766878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45220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2076498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1593453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4B3029CE-4A3E-054C-AAEC-B32182527466}" type="slidenum">
              <a:rPr lang="en-US" smtClean="0"/>
              <a:t>10</a:t>
            </a:fld>
            <a:endParaRPr lang="en-US"/>
          </a:p>
        </p:txBody>
      </p:sp>
    </p:spTree>
    <p:extLst>
      <p:ext uri="{BB962C8B-B14F-4D97-AF65-F5344CB8AC3E}">
        <p14:creationId xmlns:p14="http://schemas.microsoft.com/office/powerpoint/2010/main" val="1124307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4B3029CE-4A3E-054C-AAEC-B32182527466}" type="slidenum">
              <a:rPr lang="en-US" smtClean="0"/>
              <a:t>11</a:t>
            </a:fld>
            <a:endParaRPr lang="en-US"/>
          </a:p>
        </p:txBody>
      </p:sp>
    </p:spTree>
    <p:extLst>
      <p:ext uri="{BB962C8B-B14F-4D97-AF65-F5344CB8AC3E}">
        <p14:creationId xmlns:p14="http://schemas.microsoft.com/office/powerpoint/2010/main" val="1590733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75B888A-B6D9-B345-956B-B2D8B644D61E}" type="datetimeFigureOut">
              <a:rPr lang="en-US" smtClean="0"/>
              <a:t>7/23/21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258966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75B888A-B6D9-B345-956B-B2D8B644D61E}" type="datetimeFigureOut">
              <a:rPr lang="en-US" smtClean="0"/>
              <a:t>7/23/21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461631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75B888A-B6D9-B345-956B-B2D8B644D61E}" type="datetimeFigureOut">
              <a:rPr lang="en-US" smtClean="0"/>
              <a:t>7/23/21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937418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75B888A-B6D9-B345-956B-B2D8B644D61E}" type="datetimeFigureOut">
              <a:rPr lang="en-US" smtClean="0"/>
              <a:t>7/23/21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243945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75B888A-B6D9-B345-956B-B2D8B644D61E}" type="datetimeFigureOut">
              <a:rPr lang="en-US" smtClean="0"/>
              <a:t>7/23/21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24407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75B888A-B6D9-B345-956B-B2D8B644D61E}" type="datetimeFigureOut">
              <a:rPr lang="en-US" smtClean="0"/>
              <a:t>7/23/21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291065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75B888A-B6D9-B345-956B-B2D8B644D61E}" type="datetimeFigureOut">
              <a:rPr lang="en-US" smtClean="0"/>
              <a:t>7/23/21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770215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75B888A-B6D9-B345-956B-B2D8B644D61E}" type="datetimeFigureOut">
              <a:rPr lang="en-US" smtClean="0"/>
              <a:t>7/23/21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2125951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B888A-B6D9-B345-956B-B2D8B644D61E}" type="datetimeFigureOut">
              <a:rPr lang="en-US" smtClean="0"/>
              <a:t>7/23/21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028748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75B888A-B6D9-B345-956B-B2D8B644D61E}" type="datetimeFigureOut">
              <a:rPr lang="en-US" smtClean="0"/>
              <a:t>7/23/21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782693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75B888A-B6D9-B345-956B-B2D8B644D61E}" type="datetimeFigureOut">
              <a:rPr lang="en-US" smtClean="0"/>
              <a:t>7/23/21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A13D4C-2102-8645-AFB3-AFBA86ABFBDF}" type="slidenum">
              <a:rPr lang="en-US" smtClean="0"/>
              <a:t>‹#›</a:t>
            </a:fld>
            <a:endParaRPr lang="en-US"/>
          </a:p>
        </p:txBody>
      </p:sp>
    </p:spTree>
    <p:extLst>
      <p:ext uri="{BB962C8B-B14F-4D97-AF65-F5344CB8AC3E}">
        <p14:creationId xmlns:p14="http://schemas.microsoft.com/office/powerpoint/2010/main" val="13882829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5B888A-B6D9-B345-956B-B2D8B644D61E}" type="datetimeFigureOut">
              <a:rPr lang="en-US" smtClean="0"/>
              <a:t>7/23/21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13D4C-2102-8645-AFB3-AFBA86ABFBDF}" type="slidenum">
              <a:rPr lang="en-US" smtClean="0"/>
              <a:t>‹#›</a:t>
            </a:fld>
            <a:endParaRPr lang="en-US"/>
          </a:p>
        </p:txBody>
      </p:sp>
    </p:spTree>
    <p:extLst>
      <p:ext uri="{BB962C8B-B14F-4D97-AF65-F5344CB8AC3E}">
        <p14:creationId xmlns:p14="http://schemas.microsoft.com/office/powerpoint/2010/main" val="24803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tiff"/><Relationship Id="rId4" Type="http://schemas.openxmlformats.org/officeDocument/2006/relationships/image" Target="../media/image8.tiff"/><Relationship Id="rId5" Type="http://schemas.openxmlformats.org/officeDocument/2006/relationships/image" Target="../media/image9.tiff"/><Relationship Id="rId1" Type="http://schemas.openxmlformats.org/officeDocument/2006/relationships/slideLayout" Target="../slideLayouts/slideLayout7.xml"/><Relationship Id="rId2" Type="http://schemas.openxmlformats.org/officeDocument/2006/relationships/image" Target="../media/image6.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tiff"/><Relationship Id="rId5" Type="http://schemas.openxmlformats.org/officeDocument/2006/relationships/image" Target="../media/image4.tiff"/><Relationship Id="rId6" Type="http://schemas.openxmlformats.org/officeDocument/2006/relationships/image" Target="../media/image5.tiff"/><Relationship Id="rId1" Type="http://schemas.openxmlformats.org/officeDocument/2006/relationships/slideLayout" Target="../slideLayouts/slideLayout7.xml"/><Relationship Id="rId2" Type="http://schemas.openxmlformats.org/officeDocument/2006/relationships/image" Target="../media/image1.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401501172"/>
              </p:ext>
            </p:extLst>
          </p:nvPr>
        </p:nvGraphicFramePr>
        <p:xfrm>
          <a:off x="1127059" y="451798"/>
          <a:ext cx="10016145" cy="5860102"/>
        </p:xfrm>
        <a:graphic>
          <a:graphicData uri="http://schemas.openxmlformats.org/drawingml/2006/table">
            <a:tbl>
              <a:tblPr firstRow="1" bandRow="1">
                <a:tableStyleId>{2D5ABB26-0587-4C30-8999-92F81FD0307C}</a:tableStyleId>
              </a:tblPr>
              <a:tblGrid>
                <a:gridCol w="1526945">
                  <a:extLst>
                    <a:ext uri="{9D8B030D-6E8A-4147-A177-3AD203B41FA5}">
                      <a16:colId xmlns:a16="http://schemas.microsoft.com/office/drawing/2014/main" xmlns="" val="20000"/>
                    </a:ext>
                  </a:extLst>
                </a:gridCol>
                <a:gridCol w="747994">
                  <a:extLst>
                    <a:ext uri="{9D8B030D-6E8A-4147-A177-3AD203B41FA5}">
                      <a16:colId xmlns:a16="http://schemas.microsoft.com/office/drawing/2014/main" xmlns="" val="20001"/>
                    </a:ext>
                  </a:extLst>
                </a:gridCol>
                <a:gridCol w="639779">
                  <a:extLst>
                    <a:ext uri="{9D8B030D-6E8A-4147-A177-3AD203B41FA5}">
                      <a16:colId xmlns:a16="http://schemas.microsoft.com/office/drawing/2014/main" xmlns="" val="20002"/>
                    </a:ext>
                  </a:extLst>
                </a:gridCol>
                <a:gridCol w="632973">
                  <a:extLst>
                    <a:ext uri="{9D8B030D-6E8A-4147-A177-3AD203B41FA5}">
                      <a16:colId xmlns:a16="http://schemas.microsoft.com/office/drawing/2014/main" xmlns="" val="20003"/>
                    </a:ext>
                  </a:extLst>
                </a:gridCol>
                <a:gridCol w="637820">
                  <a:extLst>
                    <a:ext uri="{9D8B030D-6E8A-4147-A177-3AD203B41FA5}">
                      <a16:colId xmlns:a16="http://schemas.microsoft.com/office/drawing/2014/main" xmlns="" val="20004"/>
                    </a:ext>
                  </a:extLst>
                </a:gridCol>
                <a:gridCol w="212842">
                  <a:extLst>
                    <a:ext uri="{9D8B030D-6E8A-4147-A177-3AD203B41FA5}">
                      <a16:colId xmlns:a16="http://schemas.microsoft.com/office/drawing/2014/main" xmlns="" val="20009"/>
                    </a:ext>
                  </a:extLst>
                </a:gridCol>
                <a:gridCol w="642517">
                  <a:extLst>
                    <a:ext uri="{9D8B030D-6E8A-4147-A177-3AD203B41FA5}">
                      <a16:colId xmlns:a16="http://schemas.microsoft.com/office/drawing/2014/main" xmlns="" val="20005"/>
                    </a:ext>
                  </a:extLst>
                </a:gridCol>
                <a:gridCol w="717956">
                  <a:extLst>
                    <a:ext uri="{9D8B030D-6E8A-4147-A177-3AD203B41FA5}">
                      <a16:colId xmlns:a16="http://schemas.microsoft.com/office/drawing/2014/main" xmlns="" val="20006"/>
                    </a:ext>
                  </a:extLst>
                </a:gridCol>
                <a:gridCol w="702002">
                  <a:extLst>
                    <a:ext uri="{9D8B030D-6E8A-4147-A177-3AD203B41FA5}">
                      <a16:colId xmlns:a16="http://schemas.microsoft.com/office/drawing/2014/main" xmlns="" val="20007"/>
                    </a:ext>
                  </a:extLst>
                </a:gridCol>
                <a:gridCol w="686046">
                  <a:extLst>
                    <a:ext uri="{9D8B030D-6E8A-4147-A177-3AD203B41FA5}">
                      <a16:colId xmlns:a16="http://schemas.microsoft.com/office/drawing/2014/main" xmlns="" val="20008"/>
                    </a:ext>
                  </a:extLst>
                </a:gridCol>
                <a:gridCol w="212842">
                  <a:extLst>
                    <a:ext uri="{9D8B030D-6E8A-4147-A177-3AD203B41FA5}">
                      <a16:colId xmlns:a16="http://schemas.microsoft.com/office/drawing/2014/main" xmlns="" val="20010"/>
                    </a:ext>
                  </a:extLst>
                </a:gridCol>
                <a:gridCol w="631978">
                  <a:extLst>
                    <a:ext uri="{9D8B030D-6E8A-4147-A177-3AD203B41FA5}">
                      <a16:colId xmlns:a16="http://schemas.microsoft.com/office/drawing/2014/main" xmlns="" val="20011"/>
                    </a:ext>
                  </a:extLst>
                </a:gridCol>
                <a:gridCol w="705545">
                  <a:extLst>
                    <a:ext uri="{9D8B030D-6E8A-4147-A177-3AD203B41FA5}">
                      <a16:colId xmlns:a16="http://schemas.microsoft.com/office/drawing/2014/main" xmlns="" val="20012"/>
                    </a:ext>
                  </a:extLst>
                </a:gridCol>
                <a:gridCol w="679127">
                  <a:extLst>
                    <a:ext uri="{9D8B030D-6E8A-4147-A177-3AD203B41FA5}">
                      <a16:colId xmlns:a16="http://schemas.microsoft.com/office/drawing/2014/main" xmlns="" val="20013"/>
                    </a:ext>
                  </a:extLst>
                </a:gridCol>
                <a:gridCol w="639779">
                  <a:extLst>
                    <a:ext uri="{9D8B030D-6E8A-4147-A177-3AD203B41FA5}">
                      <a16:colId xmlns:a16="http://schemas.microsoft.com/office/drawing/2014/main" xmlns="" val="20014"/>
                    </a:ext>
                  </a:extLst>
                </a:gridCol>
              </a:tblGrid>
              <a:tr h="318402">
                <a:tc gridSpan="15">
                  <a:txBody>
                    <a:bodyPr/>
                    <a:lstStyle/>
                    <a:p>
                      <a:pPr algn="l"/>
                      <a:r>
                        <a:rPr lang="en-US" sz="1200" b="1" baseline="0" dirty="0">
                          <a:solidFill>
                            <a:schemeClr val="tx1"/>
                          </a:solidFill>
                          <a:latin typeface="Lato" charset="0"/>
                          <a:ea typeface="Lato" charset="0"/>
                          <a:cs typeface="Lato" charset="0"/>
                        </a:rPr>
                        <a:t>Supplementary Table 1</a:t>
                      </a:r>
                      <a:r>
                        <a:rPr lang="en-US" sz="1200" b="0" baseline="0" dirty="0">
                          <a:solidFill>
                            <a:schemeClr val="tx1"/>
                          </a:solidFill>
                          <a:latin typeface="Lato" charset="0"/>
                          <a:ea typeface="Lato" charset="0"/>
                          <a:cs typeface="Lato" charset="0"/>
                        </a:rPr>
                        <a:t>. Effects of moderators on OU retinal vascular plexus measures. </a:t>
                      </a:r>
                    </a:p>
                  </a:txBody>
                  <a:tcPr anchor="ctr">
                    <a:lnL>
                      <a:noFill/>
                    </a:lnL>
                    <a:lnR>
                      <a:noFill/>
                    </a:lnR>
                    <a:lnT w="12700" cap="flat" cmpd="sng" algn="ctr">
                      <a:noFill/>
                      <a:prstDash val="solid"/>
                      <a:round/>
                      <a:headEnd type="none" w="med" len="med"/>
                      <a:tailEnd type="none" w="med" len="med"/>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400" dirty="0">
                        <a:solidFill>
                          <a:schemeClr val="bg1"/>
                        </a:solidFill>
                        <a:latin typeface="Raleway" charset="0"/>
                        <a:ea typeface="Raleway" charset="0"/>
                        <a:cs typeface="Raleway" charset="0"/>
                      </a:endParaRPr>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500" dirty="0">
                        <a:solidFill>
                          <a:schemeClr val="tx1"/>
                        </a:solidFill>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pPr algn="l"/>
                      <a:endParaRPr lang="en-US" sz="1500" dirty="0">
                        <a:solidFill>
                          <a:schemeClr val="tx1"/>
                        </a:solidFill>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500" dirty="0">
                        <a:solidFill>
                          <a:schemeClr val="tx1"/>
                        </a:solidFill>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500" dirty="0">
                        <a:solidFill>
                          <a:schemeClr val="tx1"/>
                        </a:solidFill>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03047">
                <a:tc>
                  <a:txBody>
                    <a:bodyPr/>
                    <a:lstStyle/>
                    <a:p>
                      <a:pPr algn="ctr"/>
                      <a:endParaRPr lang="en-US" sz="1200" b="0" baseline="0" dirty="0">
                        <a:solidFill>
                          <a:schemeClr val="tx1"/>
                        </a:solidFill>
                        <a:latin typeface="Lato" charset="0"/>
                        <a:ea typeface="Lato" charset="0"/>
                        <a:cs typeface="Lato" charset="0"/>
                      </a:endParaRPr>
                    </a:p>
                  </a:txBody>
                  <a:tcPr anchor="ctr">
                    <a:lnL>
                      <a:noFill/>
                    </a:lnL>
                    <a:lnR>
                      <a:noFill/>
                    </a:lnR>
                    <a:lnT w="38100" cap="flat" cmpd="sng" algn="ctr">
                      <a:solidFill>
                        <a:srgbClr val="2185C5"/>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b="0" u="none" baseline="0" dirty="0">
                          <a:solidFill>
                            <a:schemeClr val="tx1"/>
                          </a:solidFill>
                          <a:latin typeface="Lato" charset="0"/>
                          <a:ea typeface="Lato" charset="0"/>
                          <a:cs typeface="Lato" charset="0"/>
                        </a:rPr>
                        <a:t>Superficial</a:t>
                      </a:r>
                    </a:p>
                  </a:txBody>
                  <a:tcPr anchor="ctr">
                    <a:lnL>
                      <a:noFill/>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b="0" u="none" baseline="0" dirty="0">
                        <a:solidFill>
                          <a:schemeClr val="tx1"/>
                        </a:solidFill>
                        <a:latin typeface="Lato" charset="0"/>
                        <a:ea typeface="Lato" charset="0"/>
                        <a:cs typeface="Lato" charset="0"/>
                      </a:endParaRPr>
                    </a:p>
                  </a:txBody>
                  <a:tcPr anchor="ctr">
                    <a:lnL>
                      <a:noFill/>
                    </a:lnL>
                    <a:lnR>
                      <a:noFill/>
                    </a:lnR>
                    <a:lnT w="38100" cap="flat" cmpd="sng" algn="ctr">
                      <a:solidFill>
                        <a:srgbClr val="2185C5"/>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b="0" u="none" baseline="0" dirty="0">
                          <a:solidFill>
                            <a:schemeClr val="tx1"/>
                          </a:solidFill>
                          <a:latin typeface="Lato" charset="0"/>
                          <a:ea typeface="Lato" charset="0"/>
                          <a:cs typeface="Lato" charset="0"/>
                        </a:rPr>
                        <a:t>Deep</a:t>
                      </a:r>
                    </a:p>
                  </a:txBody>
                  <a:tcPr anchor="ctr">
                    <a:lnL>
                      <a:noFill/>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b="0" u="none" baseline="0" dirty="0">
                        <a:solidFill>
                          <a:schemeClr val="tx1"/>
                        </a:solidFill>
                        <a:latin typeface="Lato" charset="0"/>
                        <a:ea typeface="Lato" charset="0"/>
                        <a:cs typeface="Lato" charset="0"/>
                      </a:endParaRPr>
                    </a:p>
                  </a:txBody>
                  <a:tcPr anchor="ctr">
                    <a:lnL>
                      <a:noFill/>
                    </a:lnL>
                    <a:lnR>
                      <a:noFill/>
                    </a:lnR>
                    <a:lnT w="38100" cap="flat" cmpd="sng" algn="ctr">
                      <a:solidFill>
                        <a:srgbClr val="2185C5"/>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r>
                        <a:rPr lang="en-US" sz="1200" b="0" baseline="0" dirty="0">
                          <a:latin typeface="Lato" charset="0"/>
                          <a:ea typeface="Lato" charset="0"/>
                          <a:cs typeface="Lato" charset="0"/>
                        </a:rPr>
                        <a:t>Choriocapillaris</a:t>
                      </a:r>
                    </a:p>
                  </a:txBody>
                  <a:tcPr anchor="ctr">
                    <a:lnL>
                      <a:noFill/>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57533">
                <a:tc>
                  <a:txBody>
                    <a:bodyPr/>
                    <a:lstStyle/>
                    <a:p>
                      <a:pPr algn="ctr"/>
                      <a:r>
                        <a:rPr lang="en-US" sz="1200" b="0" baseline="0" dirty="0">
                          <a:solidFill>
                            <a:schemeClr val="tx1"/>
                          </a:solidFill>
                          <a:latin typeface="Lato" charset="0"/>
                          <a:ea typeface="Lato" charset="0"/>
                          <a:cs typeface="Lato" charset="0"/>
                        </a:rPr>
                        <a:t>Moderator</a:t>
                      </a:r>
                    </a:p>
                  </a:txBody>
                  <a:tcPr anchor="ctr">
                    <a:lnL>
                      <a:noFill/>
                    </a:lnL>
                    <a:lnR>
                      <a:noFill/>
                    </a:lnR>
                    <a:lnT w="381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smtClean="0">
                          <a:solidFill>
                            <a:schemeClr val="tx1"/>
                          </a:solidFill>
                          <a:latin typeface="Lato" charset="0"/>
                          <a:ea typeface="Lato" charset="0"/>
                          <a:cs typeface="Lato" charset="0"/>
                        </a:rPr>
                        <a:t>SVD</a:t>
                      </a:r>
                      <a:endParaRPr lang="en-US" sz="1200" b="0" baseline="0" dirty="0">
                        <a:solidFill>
                          <a:schemeClr val="tx1"/>
                        </a:solidFill>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VDI</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FD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b="0" baseline="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smtClean="0">
                          <a:solidFill>
                            <a:schemeClr val="tx1"/>
                          </a:solidFill>
                          <a:latin typeface="Lato" charset="0"/>
                          <a:ea typeface="Lato" charset="0"/>
                          <a:cs typeface="Lato" charset="0"/>
                        </a:rPr>
                        <a:t>SVD</a:t>
                      </a:r>
                      <a:endParaRPr lang="en-US" sz="1200" b="0" baseline="0" dirty="0">
                        <a:solidFill>
                          <a:schemeClr val="tx1"/>
                        </a:solidFill>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VDI</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FD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b="0" baseline="0" dirty="0">
                        <a:solidFill>
                          <a:schemeClr val="tx1"/>
                        </a:solidFill>
                        <a:latin typeface="Lato" charset="0"/>
                        <a:ea typeface="Lato" charset="0"/>
                        <a:cs typeface="Lato" charset="0"/>
                      </a:endParaRPr>
                    </a:p>
                  </a:txBody>
                  <a:tcPr anchor="ctr">
                    <a:lnL>
                      <a:noFill/>
                    </a:lnL>
                    <a:lnR>
                      <a:noFill/>
                    </a:lnR>
                    <a:lnT w="381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smtClean="0">
                          <a:solidFill>
                            <a:schemeClr val="tx1"/>
                          </a:solidFill>
                          <a:latin typeface="Lato" charset="0"/>
                          <a:ea typeface="Lato" charset="0"/>
                          <a:cs typeface="Lato" charset="0"/>
                        </a:rPr>
                        <a:t>SVD</a:t>
                      </a:r>
                      <a:endParaRPr lang="en-US" sz="1200" b="0" baseline="0" dirty="0">
                        <a:solidFill>
                          <a:schemeClr val="tx1"/>
                        </a:solidFill>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VDI</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0" baseline="0" dirty="0">
                          <a:solidFill>
                            <a:schemeClr val="tx1"/>
                          </a:solidFill>
                          <a:latin typeface="Lato" charset="0"/>
                          <a:ea typeface="Lato" charset="0"/>
                          <a:cs typeface="Lato" charset="0"/>
                        </a:rPr>
                        <a:t>FD</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3"/>
                  </a:ext>
                </a:extLst>
              </a:tr>
              <a:tr h="318402">
                <a:tc>
                  <a:txBody>
                    <a:bodyPr/>
                    <a:lstStyle/>
                    <a:p>
                      <a:pPr algn="ctr"/>
                      <a:r>
                        <a:rPr lang="en-US" sz="1200" b="0" baseline="0" dirty="0">
                          <a:solidFill>
                            <a:schemeClr val="tx1"/>
                          </a:solidFill>
                          <a:latin typeface="Lato" charset="0"/>
                          <a:ea typeface="Lato" charset="0"/>
                          <a:cs typeface="Lato" charset="0"/>
                        </a:rPr>
                        <a:t>Age</a:t>
                      </a:r>
                    </a:p>
                  </a:txBody>
                  <a:tcPr anchor="ctr">
                    <a:lnL>
                      <a:noFill/>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0.90</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hr-HR" sz="120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0.85</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0.13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200" b="0" i="0" u="none" strike="noStrike" dirty="0">
                          <a:solidFill>
                            <a:srgbClr val="000000"/>
                          </a:solidFill>
                          <a:effectLst/>
                          <a:latin typeface="Lato" charset="0"/>
                          <a:ea typeface="Lato" charset="0"/>
                          <a:cs typeface="Lato" charset="0"/>
                        </a:rPr>
                        <a:t>0.076</a:t>
                      </a:r>
                      <a:r>
                        <a:rPr lang="hr-HR" sz="1200" b="1" i="0" u="none" strike="noStrike" baseline="30000" dirty="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0.97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18402">
                <a:tc>
                  <a:txBody>
                    <a:bodyPr/>
                    <a:lstStyle/>
                    <a:p>
                      <a:pPr algn="ctr"/>
                      <a:r>
                        <a:rPr lang="en-US" sz="1200" b="0" baseline="0" dirty="0">
                          <a:solidFill>
                            <a:schemeClr val="tx1"/>
                          </a:solidFill>
                          <a:latin typeface="Lato" charset="0"/>
                          <a:ea typeface="Lato" charset="0"/>
                          <a:cs typeface="Lato" charset="0"/>
                        </a:rPr>
                        <a:t>Sex</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0.72</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0.99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fi-FI" sz="1200" b="0" i="0" u="none" strike="noStrike">
                          <a:solidFill>
                            <a:srgbClr val="000000"/>
                          </a:solidFill>
                          <a:effectLst/>
                          <a:latin typeface="Lato" charset="0"/>
                          <a:ea typeface="Lato" charset="0"/>
                          <a:cs typeface="Lato" charset="0"/>
                        </a:rPr>
                        <a:t>0.87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it-IT" sz="1200" b="0" i="0" u="none" strike="noStrike">
                          <a:solidFill>
                            <a:srgbClr val="000000"/>
                          </a:solidFill>
                          <a:effectLst/>
                          <a:latin typeface="Lato" charset="0"/>
                          <a:ea typeface="Lato" charset="0"/>
                          <a:cs typeface="Lato" charset="0"/>
                        </a:rPr>
                        <a:t>0.89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0.75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0.80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0.32</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318402">
                <a:tc>
                  <a:txBody>
                    <a:bodyPr/>
                    <a:lstStyle/>
                    <a:p>
                      <a:pPr algn="ctr"/>
                      <a:r>
                        <a:rPr lang="en-US" sz="1200" b="0" baseline="0" dirty="0">
                          <a:solidFill>
                            <a:schemeClr val="tx1"/>
                          </a:solidFill>
                          <a:latin typeface="Lato" charset="0"/>
                          <a:ea typeface="Lato" charset="0"/>
                          <a:cs typeface="Lato" charset="0"/>
                        </a:rPr>
                        <a:t>Race</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0.12</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is-IS" sz="1200" b="1" i="0" u="none" strike="noStrike" dirty="0" smtClean="0">
                          <a:solidFill>
                            <a:srgbClr val="000000"/>
                          </a:solidFill>
                          <a:effectLst/>
                          <a:latin typeface="Lato" charset="0"/>
                          <a:ea typeface="Lato" charset="0"/>
                          <a:cs typeface="Lato" charset="0"/>
                        </a:rPr>
                        <a:t>0.009**</a:t>
                      </a:r>
                      <a:endParaRPr lang="is-IS" sz="12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1" i="0" u="none" strike="noStrike" dirty="0">
                          <a:solidFill>
                            <a:srgbClr val="000000"/>
                          </a:solidFill>
                          <a:effectLst/>
                          <a:latin typeface="Lato" charset="0"/>
                          <a:ea typeface="Lato" charset="0"/>
                          <a:cs typeface="Lato" charset="0"/>
                        </a:rPr>
                        <a:t>0.022*</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0.075</a:t>
                      </a:r>
                      <a:r>
                        <a:rPr lang="hr-HR" sz="1200" b="1" i="0" u="none" strike="noStrike" baseline="30000" dirty="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0.72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r h="318402">
                <a:tc>
                  <a:txBody>
                    <a:bodyPr/>
                    <a:lstStyle/>
                    <a:p>
                      <a:pPr algn="ctr"/>
                      <a:r>
                        <a:rPr lang="en-US" sz="1200" b="0" baseline="0" dirty="0">
                          <a:solidFill>
                            <a:schemeClr val="tx1"/>
                          </a:solidFill>
                          <a:latin typeface="Lato" charset="0"/>
                          <a:ea typeface="Lato" charset="0"/>
                          <a:cs typeface="Lato" charset="0"/>
                        </a:rPr>
                        <a:t>BMI</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is-IS" sz="1200" b="1" i="0" u="none" strike="noStrike" dirty="0">
                          <a:solidFill>
                            <a:srgbClr val="000000"/>
                          </a:solidFill>
                          <a:effectLst/>
                          <a:latin typeface="Lato" charset="0"/>
                          <a:ea typeface="Lato" charset="0"/>
                          <a:cs typeface="Lato" charset="0"/>
                        </a:rPr>
                        <a:t>0.007</a:t>
                      </a:r>
                      <a:r>
                        <a:rPr lang="is-IS" sz="1200" b="1" i="0" u="none" strike="noStrike" dirty="0" smtClean="0">
                          <a:solidFill>
                            <a:srgbClr val="000000"/>
                          </a:solidFill>
                          <a:effectLst/>
                          <a:latin typeface="Lato" charset="0"/>
                          <a:ea typeface="Lato" charset="0"/>
                          <a:cs typeface="Lato" charset="0"/>
                        </a:rPr>
                        <a:t>**</a:t>
                      </a:r>
                      <a:endParaRPr lang="is-IS" sz="12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0.08</a:t>
                      </a:r>
                      <a:r>
                        <a:rPr lang="hr-HR" sz="1200" b="1" i="0" u="none" strike="noStrike" baseline="30000" dirty="0">
                          <a:solidFill>
                            <a:srgbClr val="000000"/>
                          </a:solidFill>
                          <a:effectLst/>
                          <a:latin typeface="Lato" charset="0"/>
                          <a:ea typeface="Lato" charset="0"/>
                          <a:cs typeface="Lato" charset="0"/>
                        </a:rPr>
                        <a:t>~</a:t>
                      </a:r>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hr-HR" sz="1200" b="1" i="0" u="none" strike="noStrike" dirty="0">
                          <a:solidFill>
                            <a:srgbClr val="000000"/>
                          </a:solidFill>
                          <a:effectLst/>
                          <a:latin typeface="Lato" charset="0"/>
                          <a:ea typeface="Lato" charset="0"/>
                          <a:cs typeface="Lato" charset="0"/>
                        </a:rPr>
                        <a:t>0.011*</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0.99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0.90</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0.46</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0.37</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0.62</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460452">
                <a:tc>
                  <a:txBody>
                    <a:bodyPr/>
                    <a:lstStyle/>
                    <a:p>
                      <a:pPr algn="ctr"/>
                      <a:r>
                        <a:rPr lang="en-US" sz="1200" b="0" baseline="0" dirty="0">
                          <a:solidFill>
                            <a:schemeClr val="tx1"/>
                          </a:solidFill>
                          <a:latin typeface="Lato" charset="0"/>
                          <a:ea typeface="Lato" charset="0"/>
                          <a:cs typeface="Lato" charset="0"/>
                        </a:rPr>
                        <a:t>Systolic Blood Pressure</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b"/>
                      <a:r>
                        <a:rPr lang="uk-UA" sz="1200" b="1" i="0" u="none" strike="noStrike" dirty="0">
                          <a:solidFill>
                            <a:srgbClr val="000000"/>
                          </a:solidFill>
                          <a:effectLst/>
                          <a:latin typeface="Lato" charset="0"/>
                          <a:ea typeface="Lato" charset="0"/>
                          <a:cs typeface="Lato" charset="0"/>
                        </a:rPr>
                        <a:t>0.039</a:t>
                      </a:r>
                      <a:r>
                        <a:rPr lang="en-US" sz="1200" b="1" i="0" u="none" strike="noStrike" dirty="0">
                          <a:solidFill>
                            <a:srgbClr val="000000"/>
                          </a:solidFill>
                          <a:effectLst/>
                          <a:latin typeface="Lato" charset="0"/>
                          <a:ea typeface="Lato" charset="0"/>
                          <a:cs typeface="Lato" charset="0"/>
                        </a:rPr>
                        <a:t>*</a:t>
                      </a:r>
                      <a:endParaRPr lang="uk-UA" sz="12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fi-FI" sz="1200" b="0" i="0" u="none" strike="noStrike">
                          <a:solidFill>
                            <a:srgbClr val="000000"/>
                          </a:solidFill>
                          <a:effectLst/>
                          <a:latin typeface="Lato" charset="0"/>
                          <a:ea typeface="Lato" charset="0"/>
                          <a:cs typeface="Lato" charset="0"/>
                        </a:rPr>
                        <a:t>0.87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457200">
                <a:tc>
                  <a:txBody>
                    <a:bodyPr/>
                    <a:lstStyle/>
                    <a:p>
                      <a:pPr algn="ctr"/>
                      <a:r>
                        <a:rPr lang="en-US" sz="1200" b="0" baseline="0" dirty="0">
                          <a:solidFill>
                            <a:schemeClr val="tx1"/>
                          </a:solidFill>
                          <a:latin typeface="Lato" charset="0"/>
                          <a:ea typeface="Lato" charset="0"/>
                          <a:cs typeface="Lato" charset="0"/>
                        </a:rPr>
                        <a:t>Diastolic Blood Pressure</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0.095</a:t>
                      </a:r>
                      <a:r>
                        <a:rPr lang="hr-HR" sz="1200" b="1" i="0" u="none" strike="noStrike" baseline="30000" dirty="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algn="ctr" fontAlgn="b"/>
                      <a:r>
                        <a:rPr lang="is-IS" sz="1200" b="1" i="0" u="none" strike="noStrike" dirty="0">
                          <a:solidFill>
                            <a:srgbClr val="000000"/>
                          </a:solidFill>
                          <a:effectLst/>
                          <a:latin typeface="Lato" charset="0"/>
                          <a:ea typeface="Lato" charset="0"/>
                          <a:cs typeface="Lato" charset="0"/>
                        </a:rPr>
                        <a:t>0.041*</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it-IT" sz="1200" b="0" i="0" u="none" strike="noStrike">
                          <a:solidFill>
                            <a:srgbClr val="000000"/>
                          </a:solidFill>
                          <a:effectLst/>
                          <a:latin typeface="Lato" charset="0"/>
                          <a:ea typeface="Lato" charset="0"/>
                          <a:cs typeface="Lato" charset="0"/>
                        </a:rPr>
                        <a:t>0.68</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0.095</a:t>
                      </a:r>
                      <a:r>
                        <a:rPr lang="hr-HR" sz="1200" b="1" i="0" u="none" strike="noStrike" baseline="30000" dirty="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r h="318402">
                <a:tc>
                  <a:txBody>
                    <a:bodyPr/>
                    <a:lstStyle/>
                    <a:p>
                      <a:pPr algn="ctr"/>
                      <a:r>
                        <a:rPr lang="en-US" sz="1200" b="0" baseline="0" dirty="0">
                          <a:solidFill>
                            <a:schemeClr val="tx1"/>
                          </a:solidFill>
                          <a:latin typeface="Lato" charset="0"/>
                          <a:ea typeface="Lato" charset="0"/>
                          <a:cs typeface="Lato" charset="0"/>
                        </a:rPr>
                        <a:t>Visual Acuity</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0.76</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algn="ctr" fontAlgn="b"/>
                      <a:r>
                        <a:rPr lang="uk-UA" sz="1200" b="0" i="0" u="none" strike="noStrike">
                          <a:solidFill>
                            <a:srgbClr val="000000"/>
                          </a:solidFill>
                          <a:effectLst/>
                          <a:latin typeface="Lato" charset="0"/>
                          <a:ea typeface="Lato" charset="0"/>
                          <a:cs typeface="Lato" charset="0"/>
                        </a:rPr>
                        <a:t>0.77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0.44</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0.85</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0.42</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0.088</a:t>
                      </a:r>
                      <a:r>
                        <a:rPr lang="hr-HR" sz="1200" b="1" i="0" u="none" strike="noStrike" baseline="30000" dirty="0">
                          <a:solidFill>
                            <a:srgbClr val="000000"/>
                          </a:solidFill>
                          <a:effectLst/>
                          <a:latin typeface="Lato" charset="0"/>
                          <a:ea typeface="Lato" charset="0"/>
                          <a:cs typeface="Lato" charset="0"/>
                        </a:rPr>
                        <a:t>~</a:t>
                      </a:r>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0.077</a:t>
                      </a:r>
                      <a:r>
                        <a:rPr lang="hr-HR" sz="1200" b="1" i="0" u="none" strike="noStrike" baseline="30000" dirty="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8"/>
                  </a:ext>
                </a:extLst>
              </a:tr>
              <a:tr h="468998">
                <a:tc>
                  <a:txBody>
                    <a:bodyPr/>
                    <a:lstStyle/>
                    <a:p>
                      <a:pPr algn="ctr"/>
                      <a:r>
                        <a:rPr lang="en-US" sz="1200" b="0" baseline="0" dirty="0">
                          <a:solidFill>
                            <a:schemeClr val="tx1"/>
                          </a:solidFill>
                          <a:latin typeface="Lato" charset="0"/>
                          <a:ea typeface="Lato" charset="0"/>
                          <a:cs typeface="Lato" charset="0"/>
                        </a:rPr>
                        <a:t>Cardio-metabolic Disorder </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0.10</a:t>
                      </a: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0.56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318402">
                <a:tc>
                  <a:txBody>
                    <a:bodyPr/>
                    <a:lstStyle/>
                    <a:p>
                      <a:pPr algn="ctr"/>
                      <a:r>
                        <a:rPr lang="en-US" sz="1200" b="0" baseline="0" dirty="0">
                          <a:solidFill>
                            <a:schemeClr val="tx1"/>
                          </a:solidFill>
                          <a:latin typeface="Lato" charset="0"/>
                          <a:ea typeface="Lato" charset="0"/>
                          <a:cs typeface="Lato" charset="0"/>
                        </a:rPr>
                        <a:t>Smoking Status</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ctr" fontAlgn="b"/>
                      <a:r>
                        <a:rPr lang="is-IS" sz="1200" b="1" i="0" u="none" strike="noStrike" dirty="0" smtClean="0">
                          <a:solidFill>
                            <a:srgbClr val="000000"/>
                          </a:solidFill>
                          <a:effectLst/>
                          <a:latin typeface="Lato" charset="0"/>
                          <a:ea typeface="Lato" charset="0"/>
                          <a:cs typeface="Lato" charset="0"/>
                        </a:rPr>
                        <a:t>0.008**</a:t>
                      </a:r>
                      <a:endParaRPr lang="is-IS" sz="12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0.32</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1" i="0" u="none" strike="noStrike" dirty="0">
                          <a:solidFill>
                            <a:srgbClr val="000000"/>
                          </a:solidFill>
                          <a:effectLst/>
                          <a:latin typeface="Lato" charset="0"/>
                          <a:ea typeface="Lato" charset="0"/>
                          <a:cs typeface="Lato" charset="0"/>
                        </a:rPr>
                        <a:t>0.011*</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is-IS" sz="1200" b="1" i="0" u="none" strike="noStrike" dirty="0" smtClean="0">
                          <a:solidFill>
                            <a:srgbClr val="000000"/>
                          </a:solidFill>
                          <a:effectLst/>
                          <a:latin typeface="Lato" charset="0"/>
                          <a:ea typeface="Lato" charset="0"/>
                          <a:cs typeface="Lato" charset="0"/>
                        </a:rPr>
                        <a:t>0.006**</a:t>
                      </a:r>
                      <a:endParaRPr lang="is-IS" sz="12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1" i="0" u="none" strike="noStrike" dirty="0">
                          <a:solidFill>
                            <a:srgbClr val="000000"/>
                          </a:solidFill>
                          <a:effectLst/>
                          <a:latin typeface="Lato" charset="0"/>
                          <a:ea typeface="Lato" charset="0"/>
                          <a:cs typeface="Lato" charset="0"/>
                        </a:rPr>
                        <a:t>0.014*</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endParaRPr lang="en-US" sz="1100" b="0" i="0" u="none" strike="noStrike" baseline="0">
                        <a:solidFill>
                          <a:srgbClr val="000000"/>
                        </a:solidFill>
                        <a:effectLst/>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0.86</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0.26</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14"/>
                  </a:ext>
                </a:extLst>
              </a:tr>
              <a:tr h="318402">
                <a:tc>
                  <a:txBody>
                    <a:bodyPr/>
                    <a:lstStyle/>
                    <a:p>
                      <a:pPr algn="ctr"/>
                      <a:r>
                        <a:rPr lang="en-US" sz="1200" b="0" baseline="0" dirty="0">
                          <a:solidFill>
                            <a:schemeClr val="tx1"/>
                          </a:solidFill>
                          <a:latin typeface="Lato" charset="0"/>
                          <a:ea typeface="Lato" charset="0"/>
                          <a:cs typeface="Lato" charset="0"/>
                        </a:rPr>
                        <a:t>Duration of Illness</a:t>
                      </a:r>
                    </a:p>
                  </a:txBody>
                  <a:tcPr anchor="ctr">
                    <a:lnL>
                      <a:noFill/>
                    </a:lnL>
                    <a:lnR w="12700" cap="flat" cmpd="sng" algn="ctr">
                      <a:solidFill>
                        <a:srgbClr val="7ECFFE"/>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is-IS" sz="1200" b="0" i="0" u="none" strike="noStrike" dirty="0">
                          <a:solidFill>
                            <a:srgbClr val="000000"/>
                          </a:solidFill>
                          <a:effectLst/>
                          <a:latin typeface="Lato" charset="0"/>
                          <a:ea typeface="Lato" charset="0"/>
                          <a:cs typeface="Lato" charset="0"/>
                        </a:rPr>
                        <a:t>0.063</a:t>
                      </a:r>
                      <a:r>
                        <a:rPr lang="hr-HR" sz="1200" b="1" i="0" u="none" strike="noStrike" baseline="30000" dirty="0">
                          <a:solidFill>
                            <a:srgbClr val="000000"/>
                          </a:solidFill>
                          <a:effectLst/>
                          <a:latin typeface="Lato" charset="0"/>
                          <a:ea typeface="Lato" charset="0"/>
                          <a:cs typeface="Lato" charset="0"/>
                        </a:rPr>
                        <a:t>~</a:t>
                      </a:r>
                      <a:endParaRPr lang="is-IS" sz="12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0.70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a:endParaRPr lang="en-GB" sz="1100">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0.34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fi-FI" sz="1200" b="0" i="0" u="none" strike="noStrike">
                          <a:solidFill>
                            <a:srgbClr val="000000"/>
                          </a:solidFill>
                          <a:effectLst/>
                          <a:latin typeface="Lato" charset="0"/>
                          <a:ea typeface="Lato" charset="0"/>
                          <a:cs typeface="Lato" charset="0"/>
                        </a:rPr>
                        <a:t>0.79</a:t>
                      </a:r>
                    </a:p>
                  </a:txBody>
                  <a:tcPr marL="12700" marR="12700" marT="12700" marB="0" anchor="ctr">
                    <a:lnL>
                      <a:noFill/>
                    </a:lnL>
                    <a:lnR>
                      <a:noFill/>
                    </a:lnR>
                    <a:lnT>
                      <a:noFill/>
                    </a:lnT>
                    <a:lnB>
                      <a:noFill/>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a:endParaRPr lang="en-GB" sz="1100" dirty="0">
                        <a:latin typeface="Lato" charset="0"/>
                        <a:ea typeface="Lato" charset="0"/>
                        <a:cs typeface="Lato" charset="0"/>
                      </a:endParaRP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0.34</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hr-HR" sz="120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0.90</a:t>
                      </a:r>
                    </a:p>
                  </a:txBody>
                  <a:tcPr marL="12700" marR="12700" marT="12700" marB="0" anchor="ctr">
                    <a:lnL>
                      <a:noFill/>
                    </a:lnL>
                    <a:lnR>
                      <a:noFill/>
                    </a:lnR>
                    <a:lnT>
                      <a:noFill/>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0.62</a:t>
                      </a:r>
                    </a:p>
                  </a:txBody>
                  <a:tcPr marL="12700" marR="12700" marT="1270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10"/>
                  </a:ext>
                </a:extLst>
              </a:tr>
              <a:tr h="442696">
                <a:tc>
                  <a:txBody>
                    <a:bodyPr/>
                    <a:lstStyle/>
                    <a:p>
                      <a:pPr algn="ctr"/>
                      <a:r>
                        <a:rPr lang="en-US" sz="1200" b="0" baseline="0" dirty="0">
                          <a:solidFill>
                            <a:schemeClr val="tx1"/>
                          </a:solidFill>
                          <a:latin typeface="Lato" charset="0"/>
                          <a:ea typeface="Lato" charset="0"/>
                          <a:cs typeface="Lato" charset="0"/>
                        </a:rPr>
                        <a:t>Antipsychotic Status</a:t>
                      </a:r>
                    </a:p>
                  </a:txBody>
                  <a:tcPr anchor="ctr">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0.26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0.96</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0.30</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100">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0.69</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0.67</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100">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200" b="0" i="0" u="none" strike="noStrike">
                          <a:solidFill>
                            <a:srgbClr val="000000"/>
                          </a:solidFill>
                          <a:effectLst/>
                          <a:latin typeface="Lato" charset="0"/>
                          <a:ea typeface="Lato" charset="0"/>
                          <a:cs typeface="Lato" charset="0"/>
                        </a:rPr>
                        <a:t>0.77</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1.00</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1"/>
                  </a:ext>
                </a:extLst>
              </a:tr>
              <a:tr h="442696">
                <a:tc>
                  <a:txBody>
                    <a:bodyPr/>
                    <a:lstStyle/>
                    <a:p>
                      <a:pPr algn="ctr"/>
                      <a:r>
                        <a:rPr lang="en-US" sz="1200" b="0" baseline="0" dirty="0">
                          <a:solidFill>
                            <a:schemeClr val="tx1"/>
                          </a:solidFill>
                          <a:latin typeface="Lato" charset="0"/>
                          <a:ea typeface="Lato" charset="0"/>
                          <a:cs typeface="Lato" charset="0"/>
                        </a:rPr>
                        <a:t>CPZ Equivalent</a:t>
                      </a:r>
                    </a:p>
                  </a:txBody>
                  <a:tcPr anchor="ctr">
                    <a:lnL>
                      <a:noFill/>
                    </a:lnL>
                    <a:lnR w="12700" cap="flat" cmpd="sng" algn="ctr">
                      <a:solidFill>
                        <a:srgbClr val="7ECFFE"/>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0.67</a:t>
                      </a:r>
                    </a:p>
                  </a:txBody>
                  <a:tcPr marL="12700" marR="12700" marT="12700" marB="0" anchor="ctr">
                    <a:lnL w="12700" cap="flat" cmpd="sng" algn="ctr">
                      <a:solidFill>
                        <a:srgbClr val="7ECFFE"/>
                      </a:solid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0.47</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0.32</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a:latin typeface="Lato" charset="0"/>
                        <a:ea typeface="Lato" charset="0"/>
                        <a:cs typeface="Lato" charset="0"/>
                      </a:endParaRP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0.23</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0.20</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0.48</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0.18</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200">
                        <a:latin typeface="Lato" charset="0"/>
                        <a:ea typeface="Lato" charset="0"/>
                        <a:cs typeface="Lato" charset="0"/>
                      </a:endParaRP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0.65</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0.44</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0.17</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0.40</a:t>
                      </a:r>
                    </a:p>
                  </a:txBody>
                  <a:tcPr marL="12700" marR="12700" marT="12700" marB="0" anchor="ctr">
                    <a:lnL>
                      <a:noFill/>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r h="355600">
                <a:tc gridSpan="15">
                  <a:txBody>
                    <a:bodyPr/>
                    <a:lstStyle/>
                    <a:p>
                      <a:pPr algn="l"/>
                      <a:r>
                        <a:rPr lang="en-US" sz="900" i="0" dirty="0">
                          <a:latin typeface="Lato" charset="0"/>
                          <a:ea typeface="Lato" charset="0"/>
                          <a:cs typeface="Lato" charset="0"/>
                        </a:rPr>
                        <a:t>OU =</a:t>
                      </a:r>
                      <a:r>
                        <a:rPr lang="en-US" sz="900" i="0" baseline="0" dirty="0">
                          <a:latin typeface="Lato" charset="0"/>
                          <a:ea typeface="Lato" charset="0"/>
                          <a:cs typeface="Lato" charset="0"/>
                        </a:rPr>
                        <a:t> oculus uterque; </a:t>
                      </a:r>
                      <a:r>
                        <a:rPr lang="en-US" sz="900" b="0" baseline="0" dirty="0">
                          <a:solidFill>
                            <a:schemeClr val="tx1"/>
                          </a:solidFill>
                          <a:latin typeface="Lato" charset="0"/>
                          <a:ea typeface="Lato" charset="0"/>
                          <a:cs typeface="Lato" charset="0"/>
                        </a:rPr>
                        <a:t>VD = vessel diameter; </a:t>
                      </a:r>
                      <a:r>
                        <a:rPr lang="en-US" sz="900" b="0" baseline="0" dirty="0" smtClean="0">
                          <a:solidFill>
                            <a:schemeClr val="tx1"/>
                          </a:solidFill>
                          <a:latin typeface="Lato" charset="0"/>
                          <a:ea typeface="Lato" charset="0"/>
                          <a:cs typeface="Lato" charset="0"/>
                        </a:rPr>
                        <a:t>SVD </a:t>
                      </a:r>
                      <a:r>
                        <a:rPr lang="en-US" sz="900" b="0" baseline="0" dirty="0">
                          <a:solidFill>
                            <a:schemeClr val="tx1"/>
                          </a:solidFill>
                          <a:latin typeface="Lato" charset="0"/>
                          <a:ea typeface="Lato" charset="0"/>
                          <a:cs typeface="Lato" charset="0"/>
                        </a:rPr>
                        <a:t>= skeletonized density; VDI = vessel diameter index; FD = fractal dimension; </a:t>
                      </a:r>
                      <a:r>
                        <a:rPr lang="en-US" sz="900" b="0" baseline="0" dirty="0" smtClean="0">
                          <a:solidFill>
                            <a:schemeClr val="tx1"/>
                          </a:solidFill>
                          <a:latin typeface="Lato" charset="0"/>
                          <a:ea typeface="Lato" charset="0"/>
                          <a:cs typeface="Lato" charset="0"/>
                        </a:rPr>
                        <a:t>BMI = body mass index; CPZ </a:t>
                      </a:r>
                      <a:r>
                        <a:rPr lang="en-US" sz="900" b="0" baseline="0" dirty="0">
                          <a:solidFill>
                            <a:schemeClr val="tx1"/>
                          </a:solidFill>
                          <a:latin typeface="Lato" charset="0"/>
                          <a:ea typeface="Lato" charset="0"/>
                          <a:cs typeface="Lato" charset="0"/>
                        </a:rPr>
                        <a:t>= chlorpromazine. </a:t>
                      </a:r>
                      <a:r>
                        <a:rPr lang="en-US" sz="900" b="0" u="sng" baseline="0" dirty="0">
                          <a:solidFill>
                            <a:schemeClr val="tx1"/>
                          </a:solidFill>
                          <a:latin typeface="Lato" charset="0"/>
                          <a:ea typeface="Lato" charset="0"/>
                          <a:cs typeface="Lato" charset="0"/>
                        </a:rPr>
                        <a:t>Note</a:t>
                      </a:r>
                      <a:r>
                        <a:rPr lang="en-US" sz="900" b="0" u="none" baseline="0" dirty="0">
                          <a:solidFill>
                            <a:schemeClr val="tx1"/>
                          </a:solidFill>
                          <a:latin typeface="Lato" charset="0"/>
                          <a:ea typeface="Lato" charset="0"/>
                          <a:cs typeface="Lato" charset="0"/>
                        </a:rPr>
                        <a:t>: Trending results are denoted with (~) p &lt; 0.1, and significant results are denoted with (*) p &lt; </a:t>
                      </a:r>
                      <a:r>
                        <a:rPr lang="en-US" sz="900" b="0" u="none" baseline="0" dirty="0" smtClean="0">
                          <a:solidFill>
                            <a:schemeClr val="tx1"/>
                          </a:solidFill>
                          <a:latin typeface="Lato" charset="0"/>
                          <a:ea typeface="Lato" charset="0"/>
                          <a:cs typeface="Lato" charset="0"/>
                        </a:rPr>
                        <a:t>0.05</a:t>
                      </a:r>
                      <a:r>
                        <a:rPr lang="en-US" sz="900" b="0" u="none" baseline="0" dirty="0">
                          <a:solidFill>
                            <a:schemeClr val="tx1"/>
                          </a:solidFill>
                          <a:latin typeface="Lato" charset="0"/>
                          <a:ea typeface="Lato" charset="0"/>
                          <a:cs typeface="Lato" charset="0"/>
                        </a:rPr>
                        <a:t> </a:t>
                      </a:r>
                      <a:r>
                        <a:rPr lang="en-US" sz="900" b="0" u="none" baseline="0" dirty="0" smtClean="0">
                          <a:solidFill>
                            <a:schemeClr val="tx1"/>
                          </a:solidFill>
                          <a:latin typeface="Lato" charset="0"/>
                          <a:ea typeface="Lato" charset="0"/>
                          <a:cs typeface="Lato" charset="0"/>
                        </a:rPr>
                        <a:t>and  (**) p </a:t>
                      </a:r>
                      <a:r>
                        <a:rPr lang="en-US" sz="900" b="0" u="none" baseline="0" dirty="0">
                          <a:solidFill>
                            <a:schemeClr val="tx1"/>
                          </a:solidFill>
                          <a:latin typeface="Lato" charset="0"/>
                          <a:ea typeface="Lato" charset="0"/>
                          <a:cs typeface="Lato" charset="0"/>
                        </a:rPr>
                        <a:t>&lt; </a:t>
                      </a:r>
                      <a:r>
                        <a:rPr lang="en-US" sz="900" b="0" u="none" baseline="0" dirty="0" smtClean="0">
                          <a:solidFill>
                            <a:schemeClr val="tx1"/>
                          </a:solidFill>
                          <a:latin typeface="Lato" charset="0"/>
                          <a:ea typeface="Lato" charset="0"/>
                          <a:cs typeface="Lato" charset="0"/>
                        </a:rPr>
                        <a:t>0.01.</a:t>
                      </a:r>
                      <a:endParaRPr lang="en-US" sz="900" b="0" baseline="0" dirty="0">
                        <a:solidFill>
                          <a:schemeClr val="tx1"/>
                        </a:solidFill>
                        <a:latin typeface="Lato" charset="0"/>
                        <a:ea typeface="Lato" charset="0"/>
                        <a:cs typeface="Lato" charset="0"/>
                      </a:endParaRPr>
                    </a:p>
                  </a:txBody>
                  <a:tcPr anchor="ctr">
                    <a:lnL>
                      <a:noFill/>
                    </a:lnL>
                    <a:lnR>
                      <a:noFill/>
                    </a:lnR>
                    <a:lnT w="38100"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a:endParaRPr lang="en-US" dirty="0"/>
                    </a:p>
                  </a:txBody>
                  <a:tcPr/>
                </a:tc>
                <a:tc hMerge="1">
                  <a:txBody>
                    <a:bodyPr/>
                    <a:lstStyle/>
                    <a:p>
                      <a:endParaRPr lang="en-US"/>
                    </a:p>
                  </a:txBody>
                  <a:tcPr/>
                </a:tc>
                <a:tc hMerge="1">
                  <a:txBody>
                    <a:bodyPr/>
                    <a:lstStyle/>
                    <a:p>
                      <a:pPr algn="ctr"/>
                      <a:endParaRPr lang="en-US" dirty="0"/>
                    </a:p>
                  </a:txBody>
                  <a:tcPr/>
                </a:tc>
                <a:tc hMerge="1">
                  <a:txBody>
                    <a:bodyPr/>
                    <a:lstStyle/>
                    <a:p>
                      <a:endParaRPr lang="en-US"/>
                    </a:p>
                  </a:txBody>
                  <a:tcPr/>
                </a:tc>
                <a:tc hMerge="1">
                  <a:txBody>
                    <a:bodyPr/>
                    <a:lstStyle/>
                    <a:p>
                      <a:endParaRPr lang="en-US"/>
                    </a:p>
                  </a:txBody>
                  <a:tcPr/>
                </a:tc>
                <a:tc hMerge="1">
                  <a:txBody>
                    <a:bodyPr/>
                    <a:lstStyle/>
                    <a:p>
                      <a:pPr algn="ctr"/>
                      <a:endParaRPr lang="en-US" dirty="0"/>
                    </a:p>
                  </a:txBody>
                  <a:tcPr/>
                </a:tc>
                <a:tc hMerge="1">
                  <a:txBody>
                    <a:bodyPr/>
                    <a:lstStyle/>
                    <a:p>
                      <a:pPr algn="l"/>
                      <a:endParaRPr lang="en-US" sz="1000" dirty="0">
                        <a:latin typeface="Raleway" charset="0"/>
                        <a:ea typeface="Raleway" charset="0"/>
                        <a:cs typeface="Raleway" charset="0"/>
                      </a:endParaRPr>
                    </a:p>
                  </a:txBody>
                  <a:tcPr/>
                </a:tc>
                <a:tc hMerge="1">
                  <a:txBody>
                    <a:bodyPr/>
                    <a:lstStyle/>
                    <a:p>
                      <a:pPr algn="l"/>
                      <a:endParaRPr lang="en-US" sz="1000" dirty="0">
                        <a:latin typeface="Raleway" charset="0"/>
                        <a:ea typeface="Raleway" charset="0"/>
                        <a:cs typeface="Raleway" charset="0"/>
                      </a:endParaRPr>
                    </a:p>
                  </a:txBody>
                  <a:tcPr/>
                </a:tc>
                <a:tc hMerge="1">
                  <a:txBody>
                    <a:bodyPr/>
                    <a:lstStyle/>
                    <a:p>
                      <a:pPr algn="l"/>
                      <a:endParaRPr lang="en-US" sz="1000" dirty="0">
                        <a:latin typeface="Raleway" charset="0"/>
                        <a:ea typeface="Raleway" charset="0"/>
                        <a:cs typeface="Raleway" charset="0"/>
                      </a:endParaRPr>
                    </a:p>
                  </a:txBody>
                  <a:tcPr/>
                </a:tc>
                <a:tc hMerge="1">
                  <a:txBody>
                    <a:bodyPr/>
                    <a:lstStyle/>
                    <a:p>
                      <a:pPr algn="l"/>
                      <a:endParaRPr lang="en-US" sz="1000" dirty="0">
                        <a:solidFill>
                          <a:schemeClr val="tx1"/>
                        </a:solidFill>
                        <a:latin typeface="Lato" charset="0"/>
                        <a:ea typeface="Lato" charset="0"/>
                        <a:cs typeface="Lato" charset="0"/>
                      </a:endParaRPr>
                    </a:p>
                  </a:txBody>
                  <a:tcPr anchor="ctr">
                    <a:lnL>
                      <a:noFill/>
                    </a:lnL>
                    <a:lnR>
                      <a:noFill/>
                    </a:lnR>
                    <a:lnT w="38100"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en-US"/>
                    </a:p>
                  </a:txBody>
                  <a:tcPr/>
                </a:tc>
                <a:tc hMerge="1">
                  <a:txBody>
                    <a:bodyPr/>
                    <a:lstStyle/>
                    <a:p>
                      <a:pPr algn="l"/>
                      <a:endParaRPr lang="en-US" sz="1000" dirty="0">
                        <a:solidFill>
                          <a:schemeClr val="tx1"/>
                        </a:solidFill>
                        <a:latin typeface="Lato" charset="0"/>
                        <a:ea typeface="Lato" charset="0"/>
                        <a:cs typeface="Lato" charset="0"/>
                      </a:endParaRPr>
                    </a:p>
                  </a:txBody>
                  <a:tcPr anchor="ctr">
                    <a:lnL>
                      <a:noFill/>
                    </a:lnL>
                    <a:lnR>
                      <a:noFill/>
                    </a:lnR>
                    <a:lnT w="38100"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a:endParaRPr lang="en-US" sz="1000" dirty="0">
                        <a:solidFill>
                          <a:schemeClr val="tx1"/>
                        </a:solidFill>
                        <a:latin typeface="Lato" charset="0"/>
                        <a:ea typeface="Lato" charset="0"/>
                        <a:cs typeface="Lato" charset="0"/>
                      </a:endParaRPr>
                    </a:p>
                  </a:txBody>
                  <a:tcPr anchor="ctr">
                    <a:lnL>
                      <a:noFill/>
                    </a:lnL>
                    <a:lnR>
                      <a:noFill/>
                    </a:lnR>
                    <a:lnT w="38100"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a:endParaRPr lang="en-US" sz="1000" dirty="0">
                        <a:solidFill>
                          <a:schemeClr val="tx1"/>
                        </a:solidFill>
                        <a:latin typeface="Lato" charset="0"/>
                        <a:ea typeface="Lato" charset="0"/>
                        <a:cs typeface="Lato" charset="0"/>
                      </a:endParaRPr>
                    </a:p>
                  </a:txBody>
                  <a:tcPr anchor="ctr">
                    <a:lnL>
                      <a:noFill/>
                    </a:lnL>
                    <a:lnR>
                      <a:noFill/>
                    </a:lnR>
                    <a:lnT w="38100"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838680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15777582"/>
              </p:ext>
            </p:extLst>
          </p:nvPr>
        </p:nvGraphicFramePr>
        <p:xfrm>
          <a:off x="1485735" y="469390"/>
          <a:ext cx="9213850" cy="6160058"/>
        </p:xfrm>
        <a:graphic>
          <a:graphicData uri="http://schemas.openxmlformats.org/drawingml/2006/table">
            <a:tbl>
              <a:tblPr firstRow="1" bandRow="1">
                <a:tableStyleId>{2D5ABB26-0587-4C30-8999-92F81FD0307C}</a:tableStyleId>
              </a:tblPr>
              <a:tblGrid>
                <a:gridCol w="454094">
                  <a:extLst>
                    <a:ext uri="{9D8B030D-6E8A-4147-A177-3AD203B41FA5}">
                      <a16:colId xmlns:a16="http://schemas.microsoft.com/office/drawing/2014/main" xmlns="" val="20000"/>
                    </a:ext>
                  </a:extLst>
                </a:gridCol>
                <a:gridCol w="913010">
                  <a:extLst>
                    <a:ext uri="{9D8B030D-6E8A-4147-A177-3AD203B41FA5}">
                      <a16:colId xmlns:a16="http://schemas.microsoft.com/office/drawing/2014/main" xmlns="" val="20001"/>
                    </a:ext>
                  </a:extLst>
                </a:gridCol>
                <a:gridCol w="1315565">
                  <a:extLst>
                    <a:ext uri="{9D8B030D-6E8A-4147-A177-3AD203B41FA5}">
                      <a16:colId xmlns:a16="http://schemas.microsoft.com/office/drawing/2014/main" xmlns="" val="20004"/>
                    </a:ext>
                  </a:extLst>
                </a:gridCol>
                <a:gridCol w="931150">
                  <a:extLst>
                    <a:ext uri="{9D8B030D-6E8A-4147-A177-3AD203B41FA5}">
                      <a16:colId xmlns:a16="http://schemas.microsoft.com/office/drawing/2014/main" xmlns="" val="20005"/>
                    </a:ext>
                  </a:extLst>
                </a:gridCol>
                <a:gridCol w="334657">
                  <a:extLst>
                    <a:ext uri="{9D8B030D-6E8A-4147-A177-3AD203B41FA5}">
                      <a16:colId xmlns:a16="http://schemas.microsoft.com/office/drawing/2014/main" xmlns="" val="20006"/>
                    </a:ext>
                  </a:extLst>
                </a:gridCol>
                <a:gridCol w="1386759">
                  <a:extLst>
                    <a:ext uri="{9D8B030D-6E8A-4147-A177-3AD203B41FA5}">
                      <a16:colId xmlns:a16="http://schemas.microsoft.com/office/drawing/2014/main" xmlns="" val="20009"/>
                    </a:ext>
                  </a:extLst>
                </a:gridCol>
                <a:gridCol w="1031189">
                  <a:extLst>
                    <a:ext uri="{9D8B030D-6E8A-4147-A177-3AD203B41FA5}">
                      <a16:colId xmlns:a16="http://schemas.microsoft.com/office/drawing/2014/main" xmlns="" val="20010"/>
                    </a:ext>
                  </a:extLst>
                </a:gridCol>
                <a:gridCol w="334657">
                  <a:extLst>
                    <a:ext uri="{9D8B030D-6E8A-4147-A177-3AD203B41FA5}">
                      <a16:colId xmlns:a16="http://schemas.microsoft.com/office/drawing/2014/main" xmlns="" val="20011"/>
                    </a:ext>
                  </a:extLst>
                </a:gridCol>
                <a:gridCol w="1369787">
                  <a:extLst>
                    <a:ext uri="{9D8B030D-6E8A-4147-A177-3AD203B41FA5}">
                      <a16:colId xmlns:a16="http://schemas.microsoft.com/office/drawing/2014/main" xmlns="" val="20014"/>
                    </a:ext>
                  </a:extLst>
                </a:gridCol>
                <a:gridCol w="1142982">
                  <a:extLst>
                    <a:ext uri="{9D8B030D-6E8A-4147-A177-3AD203B41FA5}">
                      <a16:colId xmlns:a16="http://schemas.microsoft.com/office/drawing/2014/main" xmlns="" val="20015"/>
                    </a:ext>
                  </a:extLst>
                </a:gridCol>
              </a:tblGrid>
              <a:tr h="354010">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a:t>
                      </a:r>
                      <a:r>
                        <a:rPr lang="en-US" sz="1200" b="1" i="0" dirty="0" smtClean="0">
                          <a:solidFill>
                            <a:schemeClr val="tx1"/>
                          </a:solidFill>
                          <a:latin typeface="Lato" charset="0"/>
                          <a:ea typeface="Lato" charset="0"/>
                          <a:cs typeface="Lato" charset="0"/>
                        </a:rPr>
                        <a:t>9</a:t>
                      </a:r>
                      <a:r>
                        <a:rPr lang="en-US" sz="1200" b="1" i="0" baseline="0" dirty="0" smtClean="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Non-parametric analysis on group differences in retinal vascular measures between HC and early-course SZ.</a:t>
                      </a:r>
                      <a:endParaRPr lang="en-US" sz="1200" b="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a:t>
                      </a:r>
                    </a:p>
                  </a:txBody>
                  <a:tcPr anchor="ctr">
                    <a:lnL w="12700" cap="flat" cmpd="sng" algn="ctr">
                      <a:solidFill>
                        <a:srgbClr val="7ECFFE"/>
                      </a:solid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OD</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OS</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75652">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0.32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0.62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hr-HR" sz="1200" b="1" i="0" u="none" strike="noStrike" dirty="0">
                          <a:solidFill>
                            <a:srgbClr val="000000"/>
                          </a:solidFill>
                          <a:effectLst/>
                          <a:latin typeface="Lato" charset="0"/>
                          <a:ea typeface="Lato" charset="0"/>
                          <a:cs typeface="Lato" charset="0"/>
                        </a:rPr>
                        <a:t>1.23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1" i="0" u="none" strike="noStrike" dirty="0" smtClean="0">
                          <a:solidFill>
                            <a:srgbClr val="000000"/>
                          </a:solidFill>
                          <a:effectLst/>
                          <a:latin typeface="Lato" charset="0"/>
                          <a:ea typeface="Lato" charset="0"/>
                          <a:cs typeface="Lato" charset="0"/>
                        </a:rPr>
                        <a:t>0.026*</a:t>
                      </a:r>
                      <a:endParaRPr lang="nb-NO" sz="12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0.80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0.13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-0.03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200" b="0" i="0" u="none" strike="noStrike">
                          <a:solidFill>
                            <a:srgbClr val="000000"/>
                          </a:solidFill>
                          <a:effectLst/>
                          <a:latin typeface="Lato" charset="0"/>
                          <a:ea typeface="Lato" charset="0"/>
                          <a:cs typeface="Lato" charset="0"/>
                        </a:rPr>
                        <a:t>0.87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-0.46</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-0.090</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en-US" sz="1200" b="0" i="0" u="none" strike="noStrike">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200" b="0" i="0" u="none" strike="noStrike" dirty="0">
                          <a:solidFill>
                            <a:srgbClr val="000000"/>
                          </a:solidFill>
                          <a:effectLst/>
                          <a:latin typeface="Lato" charset="0"/>
                          <a:ea typeface="Lato" charset="0"/>
                          <a:cs typeface="Lato" charset="0"/>
                        </a:rPr>
                        <a:t>-0.77</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0.28</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fi-FI" sz="1200" b="0" i="0" u="none" strike="noStrike">
                          <a:solidFill>
                            <a:srgbClr val="000000"/>
                          </a:solidFill>
                          <a:effectLst/>
                          <a:latin typeface="Lato" charset="0"/>
                          <a:ea typeface="Lato" charset="0"/>
                          <a:cs typeface="Lato" charset="0"/>
                        </a:rPr>
                        <a:t>0.79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0.21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fi-FI"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-0.02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0.80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75652">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-0.092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0.80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0.53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-0.56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-0.013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0" i="0" u="none" strike="noStrike">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0.60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-0.43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-0.29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-0.96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200" b="0" i="0" u="none" strike="noStrike">
                          <a:solidFill>
                            <a:srgbClr val="000000"/>
                          </a:solidFill>
                          <a:effectLst/>
                          <a:latin typeface="Lato" charset="0"/>
                          <a:ea typeface="Lato" charset="0"/>
                          <a:cs typeface="Lato" charset="0"/>
                        </a:rPr>
                        <a:t>-0.006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0" i="0" u="none" strike="noStrike" dirty="0">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0.57</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-0.41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0.36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75652">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1.00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200" b="0" i="0" u="none" strike="noStrike" dirty="0" smtClean="0">
                          <a:solidFill>
                            <a:srgbClr val="000000"/>
                          </a:solidFill>
                          <a:effectLst/>
                          <a:latin typeface="Lato" charset="0"/>
                          <a:ea typeface="Lato" charset="0"/>
                          <a:cs typeface="Lato" charset="0"/>
                        </a:rPr>
                        <a:t>0.069</a:t>
                      </a:r>
                      <a:r>
                        <a:rPr lang="pl-PL" sz="1200" b="1" i="0" u="none" strike="noStrike" baseline="30000" dirty="0" smtClean="0">
                          <a:solidFill>
                            <a:srgbClr val="000000"/>
                          </a:solidFill>
                          <a:effectLst/>
                          <a:latin typeface="Lato" charset="0"/>
                          <a:ea typeface="Lato" charset="0"/>
                          <a:cs typeface="Lato" charset="0"/>
                        </a:rPr>
                        <a:t>~</a:t>
                      </a:r>
                      <a:endParaRPr lang="pl-PL"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0.92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200" b="0" i="0" u="none" strike="noStrike" dirty="0" smtClean="0">
                          <a:solidFill>
                            <a:srgbClr val="000000"/>
                          </a:solidFill>
                          <a:effectLst/>
                          <a:latin typeface="Lato" charset="0"/>
                          <a:ea typeface="Lato" charset="0"/>
                          <a:cs typeface="Lato" charset="0"/>
                        </a:rPr>
                        <a:t>0.062</a:t>
                      </a:r>
                      <a:r>
                        <a:rPr lang="is-IS" sz="1200" b="1" i="0" u="none" strike="noStrike" baseline="30000" dirty="0" smtClean="0">
                          <a:solidFill>
                            <a:srgbClr val="000000"/>
                          </a:solidFill>
                          <a:effectLst/>
                          <a:latin typeface="Lato" charset="0"/>
                          <a:ea typeface="Lato" charset="0"/>
                          <a:cs typeface="Lato" charset="0"/>
                        </a:rPr>
                        <a:t>~</a:t>
                      </a:r>
                      <a:endParaRPr lang="is-IS"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0.36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1" i="0" u="none" strike="noStrike">
                          <a:solidFill>
                            <a:srgbClr val="000000"/>
                          </a:solidFill>
                          <a:effectLst/>
                          <a:latin typeface="Lato" charset="0"/>
                          <a:ea typeface="Lato" charset="0"/>
                          <a:cs typeface="Lato" charset="0"/>
                        </a:rPr>
                        <a:t>1.20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1" i="0" u="none" strike="noStrike" dirty="0" smtClean="0">
                          <a:solidFill>
                            <a:srgbClr val="000000"/>
                          </a:solidFill>
                          <a:effectLst/>
                          <a:latin typeface="Lato" charset="0"/>
                          <a:ea typeface="Lato" charset="0"/>
                          <a:cs typeface="Lato" charset="0"/>
                        </a:rPr>
                        <a:t>0.026*</a:t>
                      </a:r>
                      <a:endParaRPr lang="nb-NO" sz="12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1" i="0" u="none" strike="noStrike">
                          <a:solidFill>
                            <a:srgbClr val="000000"/>
                          </a:solidFill>
                          <a:effectLst/>
                          <a:latin typeface="Lato" charset="0"/>
                          <a:ea typeface="Lato" charset="0"/>
                          <a:cs typeface="Lato" charset="0"/>
                        </a:rPr>
                        <a:t>1.15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1" i="0" u="none" strike="noStrike" dirty="0" smtClean="0">
                          <a:solidFill>
                            <a:srgbClr val="000000"/>
                          </a:solidFill>
                          <a:effectLst/>
                          <a:latin typeface="Lato" charset="0"/>
                          <a:ea typeface="Lato" charset="0"/>
                          <a:cs typeface="Lato" charset="0"/>
                        </a:rPr>
                        <a:t>0.033*</a:t>
                      </a:r>
                      <a:endParaRPr lang="nb-NO" sz="12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200" b="0" i="0" u="none" strike="noStrike" dirty="0">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0.19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0.93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0.077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0.93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200" b="0" i="0" u="none" strike="noStrike">
                          <a:solidFill>
                            <a:srgbClr val="000000"/>
                          </a:solidFill>
                          <a:effectLst/>
                          <a:latin typeface="Lato" charset="0"/>
                          <a:ea typeface="Lato" charset="0"/>
                          <a:cs typeface="Lato" charset="0"/>
                        </a:rPr>
                        <a:t>0.68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0.88</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0.14</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1" i="0" u="none" strike="noStrike">
                          <a:solidFill>
                            <a:srgbClr val="000000"/>
                          </a:solidFill>
                          <a:effectLst/>
                          <a:latin typeface="Lato" charset="0"/>
                          <a:ea typeface="Lato" charset="0"/>
                          <a:cs typeface="Lato" charset="0"/>
                        </a:rPr>
                        <a:t>1.17</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1" i="0" u="none" strike="noStrike" dirty="0" smtClean="0">
                          <a:solidFill>
                            <a:srgbClr val="000000"/>
                          </a:solidFill>
                          <a:effectLst/>
                          <a:latin typeface="Lato" charset="0"/>
                          <a:ea typeface="Lato" charset="0"/>
                          <a:cs typeface="Lato" charset="0"/>
                        </a:rPr>
                        <a:t>0.033*</a:t>
                      </a:r>
                      <a:endParaRPr lang="nb-NO" sz="12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0.15</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0.62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402199">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baseline="0" dirty="0" smtClean="0">
                          <a:latin typeface="Lato" charset="0"/>
                          <a:ea typeface="Lato" charset="0"/>
                          <a:cs typeface="Lato" charset="0"/>
                        </a:rPr>
                        <a:t>HC = healthy control; SZ </a:t>
                      </a:r>
                      <a:r>
                        <a:rPr lang="en-US" sz="900" i="0" baseline="0" dirty="0">
                          <a:latin typeface="Lato" charset="0"/>
                          <a:ea typeface="Lato" charset="0"/>
                          <a:cs typeface="Lato" charset="0"/>
                        </a:rPr>
                        <a:t>= schizophrenia/schizoaffective; </a:t>
                      </a:r>
                      <a:r>
                        <a:rPr lang="en-US" sz="900" i="0" dirty="0">
                          <a:latin typeface="Lato" charset="0"/>
                          <a:ea typeface="Lato" charset="0"/>
                          <a:cs typeface="Lato" charset="0"/>
                        </a:rPr>
                        <a:t>OU =</a:t>
                      </a:r>
                      <a:r>
                        <a:rPr lang="en-US" sz="900" i="0" baseline="0" dirty="0">
                          <a:latin typeface="Lato" charset="0"/>
                          <a:ea typeface="Lato" charset="0"/>
                          <a:cs typeface="Lato" charset="0"/>
                        </a:rPr>
                        <a:t> oculus uterque; OD = oculus dexter; OS = oculus </a:t>
                      </a:r>
                      <a:r>
                        <a:rPr lang="en-US" sz="900" i="0" baseline="0" dirty="0" smtClean="0">
                          <a:latin typeface="Lato" charset="0"/>
                          <a:ea typeface="Lato" charset="0"/>
                          <a:cs typeface="Lato" charset="0"/>
                        </a:rPr>
                        <a:t>sinister; </a:t>
                      </a:r>
                      <a:r>
                        <a:rPr lang="en-US" sz="900" i="0" dirty="0">
                          <a:latin typeface="Lato" charset="0"/>
                          <a:ea typeface="Lato" charset="0"/>
                          <a:cs typeface="Lato" charset="0"/>
                        </a:rPr>
                        <a:t>VD = vessel density; </a:t>
                      </a:r>
                      <a:r>
                        <a:rPr lang="en-US" sz="900" i="0" dirty="0" smtClean="0">
                          <a:latin typeface="Lato" charset="0"/>
                          <a:ea typeface="Lato" charset="0"/>
                          <a:cs typeface="Lato" charset="0"/>
                        </a:rPr>
                        <a:t>SVD </a:t>
                      </a:r>
                      <a:r>
                        <a:rPr lang="en-US" sz="900" i="0" dirty="0">
                          <a:latin typeface="Lato" charset="0"/>
                          <a:ea typeface="Lato" charset="0"/>
                          <a:cs typeface="Lato" charset="0"/>
                        </a:rPr>
                        <a:t>= skeletonized vessel density; VDI = vessel diameter index; FD = fractal dimension. </a:t>
                      </a:r>
                      <a:r>
                        <a:rPr lang="en-US" sz="900" b="1" i="0" u="sng" dirty="0" smtClean="0">
                          <a:latin typeface="Lato" charset="0"/>
                          <a:ea typeface="Lato" charset="0"/>
                          <a:cs typeface="Lato" charset="0"/>
                        </a:rPr>
                        <a:t>Note: </a:t>
                      </a:r>
                      <a:r>
                        <a:rPr lang="en-US" sz="900" b="0" i="0" u="none" dirty="0" smtClean="0">
                          <a:latin typeface="Lato" charset="0"/>
                          <a:ea typeface="Lato" charset="0"/>
                          <a:cs typeface="Lato" charset="0"/>
                        </a:rPr>
                        <a:t>Early-course is defined as probands</a:t>
                      </a:r>
                      <a:r>
                        <a:rPr lang="en-US" sz="900" b="0" i="0" u="none" baseline="0" dirty="0" smtClean="0">
                          <a:latin typeface="Lato" charset="0"/>
                          <a:ea typeface="Lato" charset="0"/>
                          <a:cs typeface="Lato" charset="0"/>
                        </a:rPr>
                        <a:t> with illness duration greater than 5 years. </a:t>
                      </a:r>
                      <a:r>
                        <a:rPr lang="en-US" sz="900" i="0" u="none" baseline="0" dirty="0" smtClean="0">
                          <a:latin typeface="Lato" charset="0"/>
                          <a:ea typeface="Lato" charset="0"/>
                          <a:cs typeface="Lato" charset="0"/>
                        </a:rPr>
                        <a:t>Retinal </a:t>
                      </a:r>
                      <a:r>
                        <a:rPr lang="en-US" sz="900" i="0" u="none" baseline="0" dirty="0">
                          <a:latin typeface="Lato" charset="0"/>
                          <a:ea typeface="Lato" charset="0"/>
                          <a:cs typeface="Lato" charset="0"/>
                        </a:rPr>
                        <a:t>measures are adjusted for age, sex, race, visual acuity, OCTA scanner, image quality, and body mass index (BMI). </a:t>
                      </a:r>
                      <a:r>
                        <a:rPr lang="en-US" sz="900" i="0" u="none" baseline="0" dirty="0" smtClean="0">
                          <a:latin typeface="Lato" charset="0"/>
                          <a:ea typeface="Lato" charset="0"/>
                          <a:cs typeface="Lato" charset="0"/>
                        </a:rPr>
                        <a:t>Trending </a:t>
                      </a:r>
                      <a:r>
                        <a:rPr lang="en-US" sz="900" i="0" u="none" baseline="0" dirty="0">
                          <a:latin typeface="Lato" charset="0"/>
                          <a:ea typeface="Lato" charset="0"/>
                          <a:cs typeface="Lato" charset="0"/>
                        </a:rPr>
                        <a:t>measures are denoted for p&lt;0.1 (~), and significant measures are denoted p&lt;0.05 (*) and p&lt;0.01 (**). </a:t>
                      </a:r>
                      <a:endParaRPr lang="en-US" sz="9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2063104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1053481"/>
              </p:ext>
            </p:extLst>
          </p:nvPr>
        </p:nvGraphicFramePr>
        <p:xfrm>
          <a:off x="1604212" y="489396"/>
          <a:ext cx="8829674" cy="6160058"/>
        </p:xfrm>
        <a:graphic>
          <a:graphicData uri="http://schemas.openxmlformats.org/drawingml/2006/table">
            <a:tbl>
              <a:tblPr firstRow="1" bandRow="1">
                <a:tableStyleId>{2D5ABB26-0587-4C30-8999-92F81FD0307C}</a:tableStyleId>
              </a:tblPr>
              <a:tblGrid>
                <a:gridCol w="435161">
                  <a:extLst>
                    <a:ext uri="{9D8B030D-6E8A-4147-A177-3AD203B41FA5}">
                      <a16:colId xmlns:a16="http://schemas.microsoft.com/office/drawing/2014/main" xmlns="" val="20000"/>
                    </a:ext>
                  </a:extLst>
                </a:gridCol>
                <a:gridCol w="874941">
                  <a:extLst>
                    <a:ext uri="{9D8B030D-6E8A-4147-A177-3AD203B41FA5}">
                      <a16:colId xmlns:a16="http://schemas.microsoft.com/office/drawing/2014/main" xmlns="" val="20001"/>
                    </a:ext>
                  </a:extLst>
                </a:gridCol>
                <a:gridCol w="1260713">
                  <a:extLst>
                    <a:ext uri="{9D8B030D-6E8A-4147-A177-3AD203B41FA5}">
                      <a16:colId xmlns:a16="http://schemas.microsoft.com/office/drawing/2014/main" xmlns="" val="20004"/>
                    </a:ext>
                  </a:extLst>
                </a:gridCol>
                <a:gridCol w="892326">
                  <a:extLst>
                    <a:ext uri="{9D8B030D-6E8A-4147-A177-3AD203B41FA5}">
                      <a16:colId xmlns:a16="http://schemas.microsoft.com/office/drawing/2014/main" xmlns="" val="20005"/>
                    </a:ext>
                  </a:extLst>
                </a:gridCol>
                <a:gridCol w="320702">
                  <a:extLst>
                    <a:ext uri="{9D8B030D-6E8A-4147-A177-3AD203B41FA5}">
                      <a16:colId xmlns:a16="http://schemas.microsoft.com/office/drawing/2014/main" xmlns="" val="20006"/>
                    </a:ext>
                  </a:extLst>
                </a:gridCol>
                <a:gridCol w="1328937">
                  <a:extLst>
                    <a:ext uri="{9D8B030D-6E8A-4147-A177-3AD203B41FA5}">
                      <a16:colId xmlns:a16="http://schemas.microsoft.com/office/drawing/2014/main" xmlns="" val="20009"/>
                    </a:ext>
                  </a:extLst>
                </a:gridCol>
                <a:gridCol w="988194">
                  <a:extLst>
                    <a:ext uri="{9D8B030D-6E8A-4147-A177-3AD203B41FA5}">
                      <a16:colId xmlns:a16="http://schemas.microsoft.com/office/drawing/2014/main" xmlns="" val="20010"/>
                    </a:ext>
                  </a:extLst>
                </a:gridCol>
                <a:gridCol w="320702">
                  <a:extLst>
                    <a:ext uri="{9D8B030D-6E8A-4147-A177-3AD203B41FA5}">
                      <a16:colId xmlns:a16="http://schemas.microsoft.com/office/drawing/2014/main" xmlns="" val="20011"/>
                    </a:ext>
                  </a:extLst>
                </a:gridCol>
                <a:gridCol w="1312672">
                  <a:extLst>
                    <a:ext uri="{9D8B030D-6E8A-4147-A177-3AD203B41FA5}">
                      <a16:colId xmlns:a16="http://schemas.microsoft.com/office/drawing/2014/main" xmlns="" val="20014"/>
                    </a:ext>
                  </a:extLst>
                </a:gridCol>
                <a:gridCol w="1095326">
                  <a:extLst>
                    <a:ext uri="{9D8B030D-6E8A-4147-A177-3AD203B41FA5}">
                      <a16:colId xmlns:a16="http://schemas.microsoft.com/office/drawing/2014/main" xmlns="" val="20015"/>
                    </a:ext>
                  </a:extLst>
                </a:gridCol>
              </a:tblGrid>
              <a:tr h="354010">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a:t>
                      </a:r>
                      <a:r>
                        <a:rPr lang="en-US" sz="1200" b="1" i="0" dirty="0" smtClean="0">
                          <a:solidFill>
                            <a:schemeClr val="tx1"/>
                          </a:solidFill>
                          <a:latin typeface="Lato" charset="0"/>
                          <a:ea typeface="Lato" charset="0"/>
                          <a:cs typeface="Lato" charset="0"/>
                        </a:rPr>
                        <a:t>10</a:t>
                      </a:r>
                      <a:r>
                        <a:rPr lang="en-US" sz="1200" b="1" i="0" baseline="0" dirty="0" smtClean="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Non-parametric analysis on group differences in retinal vascular measures between HC and chronic SZ.</a:t>
                      </a:r>
                      <a:endParaRPr lang="en-US" sz="1200" b="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a:t>
                      </a:r>
                    </a:p>
                  </a:txBody>
                  <a:tcPr anchor="ctr">
                    <a:lnL w="12700" cap="flat" cmpd="sng" algn="ctr">
                      <a:solidFill>
                        <a:srgbClr val="7ECFFE"/>
                      </a:solid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OD</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OS</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75652">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-0.12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0.47</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-0.10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nb-NO"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pt-BR" sz="1200" b="0" i="0" u="none" strike="noStrike" dirty="0">
                          <a:solidFill>
                            <a:srgbClr val="000000"/>
                          </a:solidFill>
                          <a:effectLst/>
                          <a:latin typeface="Lato" charset="0"/>
                          <a:ea typeface="Lato" charset="0"/>
                          <a:cs typeface="Lato" charset="0"/>
                        </a:rPr>
                        <a:t>0.054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0.66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200" b="0" i="0" u="none" strike="noStrike">
                          <a:solidFill>
                            <a:srgbClr val="000000"/>
                          </a:solidFill>
                          <a:effectLst/>
                          <a:latin typeface="Lato" charset="0"/>
                          <a:ea typeface="Lato" charset="0"/>
                          <a:cs typeface="Lato" charset="0"/>
                        </a:rPr>
                        <a:t>0.094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0.74</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200" b="0" i="0" u="none" strike="noStrike" dirty="0">
                          <a:solidFill>
                            <a:srgbClr val="000000"/>
                          </a:solidFill>
                          <a:effectLst/>
                          <a:latin typeface="Lato" charset="0"/>
                          <a:ea typeface="Lato" charset="0"/>
                          <a:cs typeface="Lato" charset="0"/>
                        </a:rPr>
                        <a:t>0.013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0.91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-0.32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0.41</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-0.20</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0.44</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nb-NO"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200" b="0" i="0" u="none" strike="noStrike" dirty="0">
                          <a:solidFill>
                            <a:srgbClr val="000000"/>
                          </a:solidFill>
                          <a:effectLst/>
                          <a:latin typeface="Lato" charset="0"/>
                          <a:ea typeface="Lato" charset="0"/>
                          <a:cs typeface="Lato" charset="0"/>
                        </a:rPr>
                        <a:t>-0.31</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0.42</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0.96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-0.15</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0.62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fi-FI"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0.53</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75652">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-0.56</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-0.62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0.13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dirty="0">
                          <a:solidFill>
                            <a:srgbClr val="000000"/>
                          </a:solidFill>
                          <a:effectLst/>
                          <a:latin typeface="Lato" charset="0"/>
                          <a:ea typeface="Lato" charset="0"/>
                          <a:cs typeface="Lato" charset="0"/>
                        </a:rPr>
                        <a:t>-0.26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-0.64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dirty="0" smtClean="0">
                          <a:solidFill>
                            <a:srgbClr val="000000"/>
                          </a:solidFill>
                          <a:effectLst/>
                          <a:latin typeface="Lato" charset="0"/>
                          <a:ea typeface="Lato" charset="0"/>
                          <a:cs typeface="Lato" charset="0"/>
                        </a:rPr>
                        <a:t>0.076</a:t>
                      </a:r>
                      <a:r>
                        <a:rPr lang="hr-HR" sz="1200" b="1" i="0" u="none" strike="noStrike" baseline="30000" dirty="0" smtClean="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-0.68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a:solidFill>
                            <a:srgbClr val="000000"/>
                          </a:solidFill>
                          <a:effectLst/>
                          <a:latin typeface="Lato" charset="0"/>
                          <a:ea typeface="Lato" charset="0"/>
                          <a:cs typeface="Lato" charset="0"/>
                        </a:rPr>
                        <a:t>0.13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0.46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-0.26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0.58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-0.41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200" b="0" i="0" u="none" strike="noStrike">
                          <a:solidFill>
                            <a:srgbClr val="000000"/>
                          </a:solidFill>
                          <a:effectLst/>
                          <a:latin typeface="Lato" charset="0"/>
                          <a:ea typeface="Lato" charset="0"/>
                          <a:cs typeface="Lato" charset="0"/>
                        </a:rPr>
                        <a:t>0.073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0.98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-0.63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-0.77</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dirty="0" smtClean="0">
                          <a:solidFill>
                            <a:srgbClr val="000000"/>
                          </a:solidFill>
                          <a:effectLst/>
                          <a:latin typeface="Lato" charset="0"/>
                          <a:ea typeface="Lato" charset="0"/>
                          <a:cs typeface="Lato" charset="0"/>
                        </a:rPr>
                        <a:t>0.076</a:t>
                      </a:r>
                      <a:r>
                        <a:rPr lang="hr-HR" sz="1200" b="1" i="0" u="none" strike="noStrike" baseline="30000" dirty="0" smtClean="0">
                          <a:solidFill>
                            <a:srgbClr val="000000"/>
                          </a:solidFill>
                          <a:effectLst/>
                          <a:latin typeface="Lato" charset="0"/>
                          <a:ea typeface="Lato" charset="0"/>
                          <a:cs typeface="Lato" charset="0"/>
                        </a:rPr>
                        <a:t>~</a:t>
                      </a:r>
                      <a:endParaRPr lang="hr-HR"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0.57</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75652">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200" b="0" i="0" u="none" strike="noStrike" dirty="0">
                          <a:solidFill>
                            <a:srgbClr val="000000"/>
                          </a:solidFill>
                          <a:effectLst/>
                          <a:latin typeface="Lato" charset="0"/>
                          <a:ea typeface="Lato" charset="0"/>
                          <a:cs typeface="Lato" charset="0"/>
                        </a:rPr>
                        <a:t>0.042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0.66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dirty="0">
                          <a:solidFill>
                            <a:srgbClr val="000000"/>
                          </a:solidFill>
                          <a:effectLst/>
                          <a:latin typeface="Lato" charset="0"/>
                          <a:ea typeface="Lato" charset="0"/>
                          <a:cs typeface="Lato" charset="0"/>
                        </a:rPr>
                        <a:t>-0.31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0.53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0.14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0.58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0.35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0.82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-0.23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200" b="0" i="0" u="none" strike="noStrike" dirty="0">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200" b="0" i="0" u="none" strike="noStrike">
                          <a:solidFill>
                            <a:srgbClr val="000000"/>
                          </a:solidFill>
                          <a:effectLst/>
                          <a:latin typeface="Lato" charset="0"/>
                          <a:ea typeface="Lato" charset="0"/>
                          <a:cs typeface="Lato" charset="0"/>
                        </a:rPr>
                        <a:t>-0.24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200" b="0" i="0" u="none" strike="noStrike">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200" b="0" i="0" u="none" strike="noStrike" dirty="0">
                          <a:solidFill>
                            <a:srgbClr val="000000"/>
                          </a:solidFill>
                          <a:effectLst/>
                          <a:latin typeface="Lato" charset="0"/>
                          <a:ea typeface="Lato" charset="0"/>
                          <a:cs typeface="Lato" charset="0"/>
                        </a:rPr>
                        <a:t>0.094</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-0.42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200" b="0" i="0" u="none" strike="noStrike" dirty="0">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200" b="0" i="0" u="none" strike="noStrike" dirty="0">
                          <a:solidFill>
                            <a:srgbClr val="000000"/>
                          </a:solidFill>
                          <a:effectLst/>
                          <a:latin typeface="Lato" charset="0"/>
                          <a:ea typeface="Lato" charset="0"/>
                          <a:cs typeface="Lato" charset="0"/>
                        </a:rPr>
                        <a:t>0.87</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20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200" b="0" i="0" u="none" strike="noStrike">
                          <a:solidFill>
                            <a:srgbClr val="000000"/>
                          </a:solidFill>
                          <a:effectLst/>
                          <a:latin typeface="Lato" charset="0"/>
                          <a:ea typeface="Lato" charset="0"/>
                          <a:cs typeface="Lato" charset="0"/>
                        </a:rPr>
                        <a:t>-0.25</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0.44</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20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a:solidFill>
                            <a:srgbClr val="000000"/>
                          </a:solidFill>
                          <a:effectLst/>
                          <a:latin typeface="Lato" charset="0"/>
                          <a:ea typeface="Lato" charset="0"/>
                          <a:cs typeface="Lato" charset="0"/>
                        </a:rPr>
                        <a:t>0.38</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0.49</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402199">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baseline="0" dirty="0" smtClean="0">
                          <a:latin typeface="Lato" charset="0"/>
                          <a:ea typeface="Lato" charset="0"/>
                          <a:cs typeface="Lato" charset="0"/>
                        </a:rPr>
                        <a:t>HC = healthy control; SZ = schizophrenia/schizoaffective; </a:t>
                      </a:r>
                      <a:r>
                        <a:rPr lang="en-US" sz="900" i="0" dirty="0" smtClean="0">
                          <a:latin typeface="Lato" charset="0"/>
                          <a:ea typeface="Lato" charset="0"/>
                          <a:cs typeface="Lato" charset="0"/>
                        </a:rPr>
                        <a:t>OU =</a:t>
                      </a:r>
                      <a:r>
                        <a:rPr lang="en-US" sz="900" i="0" baseline="0" dirty="0" smtClean="0">
                          <a:latin typeface="Lato" charset="0"/>
                          <a:ea typeface="Lato" charset="0"/>
                          <a:cs typeface="Lato" charset="0"/>
                        </a:rPr>
                        <a:t> oculus </a:t>
                      </a:r>
                      <a:r>
                        <a:rPr lang="en-US" sz="900" i="0" baseline="0" dirty="0" err="1" smtClean="0">
                          <a:latin typeface="Lato" charset="0"/>
                          <a:ea typeface="Lato" charset="0"/>
                          <a:cs typeface="Lato" charset="0"/>
                        </a:rPr>
                        <a:t>uterque</a:t>
                      </a:r>
                      <a:r>
                        <a:rPr lang="en-US" sz="900" i="0" baseline="0" dirty="0" smtClean="0">
                          <a:latin typeface="Lato" charset="0"/>
                          <a:ea typeface="Lato" charset="0"/>
                          <a:cs typeface="Lato" charset="0"/>
                        </a:rPr>
                        <a:t>; OD = oculus </a:t>
                      </a:r>
                      <a:r>
                        <a:rPr lang="en-US" sz="900" i="0" baseline="0" dirty="0" err="1" smtClean="0">
                          <a:latin typeface="Lato" charset="0"/>
                          <a:ea typeface="Lato" charset="0"/>
                          <a:cs typeface="Lato" charset="0"/>
                        </a:rPr>
                        <a:t>dexter</a:t>
                      </a:r>
                      <a:r>
                        <a:rPr lang="en-US" sz="900" i="0" baseline="0" dirty="0" smtClean="0">
                          <a:latin typeface="Lato" charset="0"/>
                          <a:ea typeface="Lato" charset="0"/>
                          <a:cs typeface="Lato" charset="0"/>
                        </a:rPr>
                        <a:t>; OS = oculus sinister; </a:t>
                      </a:r>
                      <a:r>
                        <a:rPr lang="en-US" sz="900" i="0" dirty="0" smtClean="0">
                          <a:latin typeface="Lato" charset="0"/>
                          <a:ea typeface="Lato" charset="0"/>
                          <a:cs typeface="Lato" charset="0"/>
                        </a:rPr>
                        <a:t>VD = vessel density; SVD = skeletonized vessel density; VDI = vessel diameter index; FD = fractal dimension. </a:t>
                      </a:r>
                      <a:r>
                        <a:rPr lang="en-US" sz="900" b="1" i="0" u="sng" dirty="0" smtClean="0">
                          <a:latin typeface="Lato" charset="0"/>
                          <a:ea typeface="Lato" charset="0"/>
                          <a:cs typeface="Lato" charset="0"/>
                        </a:rPr>
                        <a:t>Note</a:t>
                      </a:r>
                      <a:r>
                        <a:rPr lang="en-US" sz="900" b="0" i="0" u="sng" dirty="0" smtClean="0">
                          <a:latin typeface="Lato" charset="0"/>
                          <a:ea typeface="Lato" charset="0"/>
                          <a:cs typeface="Lato" charset="0"/>
                        </a:rPr>
                        <a:t>:</a:t>
                      </a:r>
                      <a:r>
                        <a:rPr lang="en-US" sz="900" b="1" i="0" u="none" dirty="0" smtClean="0">
                          <a:latin typeface="Lato" charset="0"/>
                          <a:ea typeface="Lato" charset="0"/>
                          <a:cs typeface="Lato" charset="0"/>
                        </a:rPr>
                        <a:t> </a:t>
                      </a:r>
                      <a:r>
                        <a:rPr lang="en-US" sz="900" b="0" i="0" u="none" dirty="0" smtClean="0">
                          <a:latin typeface="Lato" charset="0"/>
                          <a:ea typeface="Lato" charset="0"/>
                          <a:cs typeface="Lato" charset="0"/>
                        </a:rPr>
                        <a:t>Chronic probands are defined as those with</a:t>
                      </a:r>
                      <a:r>
                        <a:rPr lang="en-US" sz="900" b="0" i="0" u="none" baseline="0" dirty="0" smtClean="0">
                          <a:latin typeface="Lato" charset="0"/>
                          <a:ea typeface="Lato" charset="0"/>
                          <a:cs typeface="Lato" charset="0"/>
                        </a:rPr>
                        <a:t> illness duration greater or equal to 5 years. Retinal</a:t>
                      </a:r>
                      <a:r>
                        <a:rPr lang="en-US" sz="900" i="0" u="none" baseline="0" dirty="0" smtClean="0">
                          <a:latin typeface="Lato" charset="0"/>
                          <a:ea typeface="Lato" charset="0"/>
                          <a:cs typeface="Lato" charset="0"/>
                        </a:rPr>
                        <a:t> measures are adjusted for age, sex, race, visual acuity, OCTA scanner, image quality, and body mass index (BMI). Trending measures are denoted for p&lt;0.1 (~), and significant measures are denoted p&lt;0.05 (*) and p&lt;0.01 (**). </a:t>
                      </a:r>
                      <a:endParaRPr lang="en-US" sz="9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694414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85836375"/>
              </p:ext>
            </p:extLst>
          </p:nvPr>
        </p:nvGraphicFramePr>
        <p:xfrm>
          <a:off x="1122945" y="398081"/>
          <a:ext cx="9512972" cy="6160058"/>
        </p:xfrm>
        <a:graphic>
          <a:graphicData uri="http://schemas.openxmlformats.org/drawingml/2006/table">
            <a:tbl>
              <a:tblPr firstRow="1" bandRow="1">
                <a:tableStyleId>{2D5ABB26-0587-4C30-8999-92F81FD0307C}</a:tableStyleId>
              </a:tblPr>
              <a:tblGrid>
                <a:gridCol w="468836">
                  <a:extLst>
                    <a:ext uri="{9D8B030D-6E8A-4147-A177-3AD203B41FA5}">
                      <a16:colId xmlns:a16="http://schemas.microsoft.com/office/drawing/2014/main" xmlns="" val="20000"/>
                    </a:ext>
                  </a:extLst>
                </a:gridCol>
                <a:gridCol w="942650">
                  <a:extLst>
                    <a:ext uri="{9D8B030D-6E8A-4147-A177-3AD203B41FA5}">
                      <a16:colId xmlns:a16="http://schemas.microsoft.com/office/drawing/2014/main" xmlns="" val="20001"/>
                    </a:ext>
                  </a:extLst>
                </a:gridCol>
                <a:gridCol w="1358274">
                  <a:extLst>
                    <a:ext uri="{9D8B030D-6E8A-4147-A177-3AD203B41FA5}">
                      <a16:colId xmlns:a16="http://schemas.microsoft.com/office/drawing/2014/main" xmlns="" val="20004"/>
                    </a:ext>
                  </a:extLst>
                </a:gridCol>
                <a:gridCol w="961379">
                  <a:extLst>
                    <a:ext uri="{9D8B030D-6E8A-4147-A177-3AD203B41FA5}">
                      <a16:colId xmlns:a16="http://schemas.microsoft.com/office/drawing/2014/main" xmlns="" val="20005"/>
                    </a:ext>
                  </a:extLst>
                </a:gridCol>
                <a:gridCol w="345521">
                  <a:extLst>
                    <a:ext uri="{9D8B030D-6E8A-4147-A177-3AD203B41FA5}">
                      <a16:colId xmlns:a16="http://schemas.microsoft.com/office/drawing/2014/main" xmlns="" val="20006"/>
                    </a:ext>
                  </a:extLst>
                </a:gridCol>
                <a:gridCol w="1431779">
                  <a:extLst>
                    <a:ext uri="{9D8B030D-6E8A-4147-A177-3AD203B41FA5}">
                      <a16:colId xmlns:a16="http://schemas.microsoft.com/office/drawing/2014/main" xmlns="" val="20009"/>
                    </a:ext>
                  </a:extLst>
                </a:gridCol>
                <a:gridCol w="1064666">
                  <a:extLst>
                    <a:ext uri="{9D8B030D-6E8A-4147-A177-3AD203B41FA5}">
                      <a16:colId xmlns:a16="http://schemas.microsoft.com/office/drawing/2014/main" xmlns="" val="20010"/>
                    </a:ext>
                  </a:extLst>
                </a:gridCol>
                <a:gridCol w="345521">
                  <a:extLst>
                    <a:ext uri="{9D8B030D-6E8A-4147-A177-3AD203B41FA5}">
                      <a16:colId xmlns:a16="http://schemas.microsoft.com/office/drawing/2014/main" xmlns="" val="20011"/>
                    </a:ext>
                  </a:extLst>
                </a:gridCol>
                <a:gridCol w="1414256">
                  <a:extLst>
                    <a:ext uri="{9D8B030D-6E8A-4147-A177-3AD203B41FA5}">
                      <a16:colId xmlns:a16="http://schemas.microsoft.com/office/drawing/2014/main" xmlns="" val="20014"/>
                    </a:ext>
                  </a:extLst>
                </a:gridCol>
                <a:gridCol w="1180090">
                  <a:extLst>
                    <a:ext uri="{9D8B030D-6E8A-4147-A177-3AD203B41FA5}">
                      <a16:colId xmlns:a16="http://schemas.microsoft.com/office/drawing/2014/main" xmlns="" val="20015"/>
                    </a:ext>
                  </a:extLst>
                </a:gridCol>
              </a:tblGrid>
              <a:tr h="354010">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a:t>
                      </a:r>
                      <a:r>
                        <a:rPr lang="en-US" sz="1200" b="1" i="0" dirty="0" smtClean="0">
                          <a:solidFill>
                            <a:schemeClr val="tx1"/>
                          </a:solidFill>
                          <a:latin typeface="Lato" charset="0"/>
                          <a:ea typeface="Lato" charset="0"/>
                          <a:cs typeface="Lato" charset="0"/>
                        </a:rPr>
                        <a:t>11</a:t>
                      </a:r>
                      <a:r>
                        <a:rPr lang="en-US" sz="1200" b="1" i="0" baseline="0" dirty="0" smtClean="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Non-parametric analysis on group differences in retinal vascular measures between early-course and chronic SZ.</a:t>
                      </a:r>
                      <a:endParaRPr lang="en-US" sz="1200" b="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b="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a:t>
                      </a:r>
                    </a:p>
                  </a:txBody>
                  <a:tcPr anchor="ctr">
                    <a:lnL w="12700" cap="flat" cmpd="sng" algn="ctr">
                      <a:solidFill>
                        <a:srgbClr val="7ECFFE"/>
                      </a:solid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OD</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OS</a:t>
                      </a: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907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Cohen’s</a:t>
                      </a:r>
                      <a:r>
                        <a:rPr lang="en-US" sz="1200" i="0" dirty="0">
                          <a:latin typeface="Lato" charset="0"/>
                          <a:ea typeface="Lato" charset="0"/>
                          <a:cs typeface="Lato" charset="0"/>
                        </a:rPr>
                        <a:t> </a:t>
                      </a: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75652">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-0.34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-0.05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-0.057</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pt-BR" sz="1150" b="0" i="0" u="none" strike="noStrike">
                          <a:solidFill>
                            <a:srgbClr val="000000"/>
                          </a:solidFill>
                          <a:effectLst/>
                          <a:latin typeface="Lato" charset="0"/>
                          <a:ea typeface="Lato" charset="0"/>
                          <a:cs typeface="Lato" charset="0"/>
                        </a:rPr>
                        <a:t>0.05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-0.30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-0.27</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0.85</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fi-FI"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75652">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0.011</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a:solidFill>
                            <a:srgbClr val="000000"/>
                          </a:solidFill>
                          <a:effectLst/>
                          <a:latin typeface="Lato" charset="0"/>
                          <a:ea typeface="Lato" charset="0"/>
                          <a:cs typeface="Lato" charset="0"/>
                        </a:rPr>
                        <a:t>0.043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-0.059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0.26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75652">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-0.28</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-0.61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-0.17</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0.40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-0.52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-0.89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0.071~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75652">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0.75</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-0.59</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0.59</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402199">
                <a:tc gridSpan="1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baseline="0" dirty="0" smtClean="0">
                          <a:latin typeface="Lato" charset="0"/>
                          <a:ea typeface="Lato" charset="0"/>
                          <a:cs typeface="Lato" charset="0"/>
                        </a:rPr>
                        <a:t>HC = healthy control; SZ = schizophrenia/schizoaffective; </a:t>
                      </a:r>
                      <a:r>
                        <a:rPr lang="en-US" sz="900" i="0" dirty="0" smtClean="0">
                          <a:latin typeface="Lato" charset="0"/>
                          <a:ea typeface="Lato" charset="0"/>
                          <a:cs typeface="Lato" charset="0"/>
                        </a:rPr>
                        <a:t>OU =</a:t>
                      </a:r>
                      <a:r>
                        <a:rPr lang="en-US" sz="900" i="0" baseline="0" dirty="0" smtClean="0">
                          <a:latin typeface="Lato" charset="0"/>
                          <a:ea typeface="Lato" charset="0"/>
                          <a:cs typeface="Lato" charset="0"/>
                        </a:rPr>
                        <a:t> oculus </a:t>
                      </a:r>
                      <a:r>
                        <a:rPr lang="en-US" sz="900" i="0" baseline="0" dirty="0" err="1" smtClean="0">
                          <a:latin typeface="Lato" charset="0"/>
                          <a:ea typeface="Lato" charset="0"/>
                          <a:cs typeface="Lato" charset="0"/>
                        </a:rPr>
                        <a:t>uterque</a:t>
                      </a:r>
                      <a:r>
                        <a:rPr lang="en-US" sz="900" i="0" baseline="0" dirty="0" smtClean="0">
                          <a:latin typeface="Lato" charset="0"/>
                          <a:ea typeface="Lato" charset="0"/>
                          <a:cs typeface="Lato" charset="0"/>
                        </a:rPr>
                        <a:t>; OD = oculus </a:t>
                      </a:r>
                      <a:r>
                        <a:rPr lang="en-US" sz="900" i="0" baseline="0" dirty="0" err="1" smtClean="0">
                          <a:latin typeface="Lato" charset="0"/>
                          <a:ea typeface="Lato" charset="0"/>
                          <a:cs typeface="Lato" charset="0"/>
                        </a:rPr>
                        <a:t>dexter</a:t>
                      </a:r>
                      <a:r>
                        <a:rPr lang="en-US" sz="900" i="0" baseline="0" dirty="0" smtClean="0">
                          <a:latin typeface="Lato" charset="0"/>
                          <a:ea typeface="Lato" charset="0"/>
                          <a:cs typeface="Lato" charset="0"/>
                        </a:rPr>
                        <a:t>; OS = oculus sinister; </a:t>
                      </a:r>
                      <a:r>
                        <a:rPr lang="en-US" sz="900" i="0" dirty="0" smtClean="0">
                          <a:latin typeface="Lato" charset="0"/>
                          <a:ea typeface="Lato" charset="0"/>
                          <a:cs typeface="Lato" charset="0"/>
                        </a:rPr>
                        <a:t>VD = vessel density; SVD = skeletonized vessel density; VDI = vessel diameter index; FD = fractal dimension. </a:t>
                      </a:r>
                      <a:r>
                        <a:rPr lang="en-US" sz="900" b="1" i="0" u="sng" dirty="0" smtClean="0">
                          <a:latin typeface="Lato" charset="0"/>
                          <a:ea typeface="Lato" charset="0"/>
                          <a:cs typeface="Lato" charset="0"/>
                        </a:rPr>
                        <a:t>Note</a:t>
                      </a:r>
                      <a:r>
                        <a:rPr lang="en-US" sz="900" b="0" i="0" u="sng" dirty="0" smtClean="0">
                          <a:latin typeface="Lato" charset="0"/>
                          <a:ea typeface="Lato" charset="0"/>
                          <a:cs typeface="Lato" charset="0"/>
                        </a:rPr>
                        <a:t>:</a:t>
                      </a:r>
                      <a:r>
                        <a:rPr lang="en-US" sz="900" b="1" i="0" u="none" dirty="0" smtClean="0">
                          <a:latin typeface="Lato" charset="0"/>
                          <a:ea typeface="Lato" charset="0"/>
                          <a:cs typeface="Lato" charset="0"/>
                        </a:rPr>
                        <a:t> </a:t>
                      </a:r>
                      <a:r>
                        <a:rPr lang="en-US" sz="900" b="0" i="0" u="none" dirty="0" smtClean="0">
                          <a:latin typeface="Lato" charset="0"/>
                          <a:ea typeface="Lato" charset="0"/>
                          <a:cs typeface="Lato" charset="0"/>
                        </a:rPr>
                        <a:t>Early-course</a:t>
                      </a:r>
                      <a:r>
                        <a:rPr lang="en-US" sz="900" b="0" i="0" u="none" baseline="0" dirty="0" smtClean="0">
                          <a:latin typeface="Lato" charset="0"/>
                          <a:ea typeface="Lato" charset="0"/>
                          <a:cs typeface="Lato" charset="0"/>
                        </a:rPr>
                        <a:t> probands are defined as those with illness durations less than 5 years, while c</a:t>
                      </a:r>
                      <a:r>
                        <a:rPr lang="en-US" sz="900" b="0" i="0" u="none" dirty="0" smtClean="0">
                          <a:latin typeface="Lato" charset="0"/>
                          <a:ea typeface="Lato" charset="0"/>
                          <a:cs typeface="Lato" charset="0"/>
                        </a:rPr>
                        <a:t>hronic probands are defined as those with</a:t>
                      </a:r>
                      <a:r>
                        <a:rPr lang="en-US" sz="900" b="0" i="0" u="none" baseline="0" dirty="0" smtClean="0">
                          <a:latin typeface="Lato" charset="0"/>
                          <a:ea typeface="Lato" charset="0"/>
                          <a:cs typeface="Lato" charset="0"/>
                        </a:rPr>
                        <a:t> illness duration greater or equal to 5 years. Retinal</a:t>
                      </a:r>
                      <a:r>
                        <a:rPr lang="en-US" sz="900" i="0" u="none" baseline="0" dirty="0" smtClean="0">
                          <a:latin typeface="Lato" charset="0"/>
                          <a:ea typeface="Lato" charset="0"/>
                          <a:cs typeface="Lato" charset="0"/>
                        </a:rPr>
                        <a:t> measures are adjusted for age, sex, race, visual acuity, OCTA scanner, image quality, and body mass index (BMI). Trending measures are denoted for p&lt;0.1 (~), and significant measures are denoted p&lt;0.05 (*) and p&lt;0.01 (**). </a:t>
                      </a:r>
                      <a:endParaRPr lang="en-US" sz="9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en-US" sz="10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1932233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593323" y="1706429"/>
            <a:ext cx="2562609" cy="3416320"/>
          </a:xfrm>
          <a:prstGeom prst="rect">
            <a:avLst/>
          </a:prstGeom>
          <a:noFill/>
        </p:spPr>
        <p:txBody>
          <a:bodyPr wrap="square" rtlCol="0">
            <a:spAutoFit/>
          </a:bodyPr>
          <a:lstStyle/>
          <a:p>
            <a:r>
              <a:rPr lang="en-GB" sz="1200" b="1" dirty="0" smtClean="0">
                <a:latin typeface="Lato" charset="0"/>
                <a:ea typeface="Lato" charset="0"/>
                <a:cs typeface="Lato" charset="0"/>
              </a:rPr>
              <a:t>Supplementary Figure </a:t>
            </a:r>
            <a:r>
              <a:rPr lang="en-GB" sz="1200" b="1" dirty="0" smtClean="0">
                <a:latin typeface="Lato" charset="0"/>
                <a:ea typeface="Lato" charset="0"/>
                <a:cs typeface="Lato" charset="0"/>
              </a:rPr>
              <a:t>2. </a:t>
            </a:r>
            <a:r>
              <a:rPr lang="en-GB" sz="1200" dirty="0">
                <a:latin typeface="Lato" charset="0"/>
                <a:ea typeface="Lato" charset="0"/>
                <a:cs typeface="Lato" charset="0"/>
              </a:rPr>
              <a:t>Plots illustrating regional group differences between early-course schizophrenia (SZ) and healthy controls (HC) </a:t>
            </a:r>
            <a:r>
              <a:rPr lang="en-GB" sz="1200" dirty="0" smtClean="0">
                <a:latin typeface="Lato" charset="0"/>
                <a:ea typeface="Lato" charset="0"/>
                <a:cs typeface="Lato" charset="0"/>
              </a:rPr>
              <a:t>for </a:t>
            </a:r>
            <a:r>
              <a:rPr lang="en-GB" sz="1200" dirty="0">
                <a:latin typeface="Lato" charset="0"/>
                <a:ea typeface="Lato" charset="0"/>
                <a:cs typeface="Lato" charset="0"/>
              </a:rPr>
              <a:t>(A) </a:t>
            </a:r>
            <a:r>
              <a:rPr lang="en-GB" sz="1200" dirty="0" smtClean="0">
                <a:latin typeface="Lato" charset="0"/>
                <a:ea typeface="Lato" charset="0"/>
                <a:cs typeface="Lato" charset="0"/>
              </a:rPr>
              <a:t>OD superficial </a:t>
            </a:r>
            <a:r>
              <a:rPr lang="en-GB" sz="1200" dirty="0">
                <a:latin typeface="Lato" charset="0"/>
                <a:ea typeface="Lato" charset="0"/>
                <a:cs typeface="Lato" charset="0"/>
              </a:rPr>
              <a:t>vessel density, (B) </a:t>
            </a:r>
            <a:r>
              <a:rPr lang="en-GB" sz="1200" dirty="0" smtClean="0">
                <a:latin typeface="Lato" charset="0"/>
                <a:ea typeface="Lato" charset="0"/>
                <a:cs typeface="Lato" charset="0"/>
              </a:rPr>
              <a:t>OD choriocapillaris FD, (</a:t>
            </a:r>
            <a:r>
              <a:rPr lang="en-GB" sz="1200" dirty="0">
                <a:latin typeface="Lato" charset="0"/>
                <a:ea typeface="Lato" charset="0"/>
                <a:cs typeface="Lato" charset="0"/>
              </a:rPr>
              <a:t>C) </a:t>
            </a:r>
            <a:r>
              <a:rPr lang="en-GB" sz="1200" dirty="0" smtClean="0">
                <a:latin typeface="Lato" charset="0"/>
                <a:ea typeface="Lato" charset="0"/>
                <a:cs typeface="Lato" charset="0"/>
              </a:rPr>
              <a:t>OU choriocapillaris skeletonized vessel </a:t>
            </a:r>
            <a:r>
              <a:rPr lang="en-GB" sz="1200" dirty="0">
                <a:latin typeface="Lato" charset="0"/>
                <a:ea typeface="Lato" charset="0"/>
                <a:cs typeface="Lato" charset="0"/>
              </a:rPr>
              <a:t>density, </a:t>
            </a:r>
            <a:r>
              <a:rPr lang="en-GB" sz="1200" dirty="0" smtClean="0">
                <a:latin typeface="Lato" charset="0"/>
                <a:ea typeface="Lato" charset="0"/>
                <a:cs typeface="Lato" charset="0"/>
              </a:rPr>
              <a:t>and (D</a:t>
            </a:r>
            <a:r>
              <a:rPr lang="en-GB" sz="1200" dirty="0">
                <a:latin typeface="Lato" charset="0"/>
                <a:ea typeface="Lato" charset="0"/>
                <a:cs typeface="Lato" charset="0"/>
              </a:rPr>
              <a:t>) </a:t>
            </a:r>
            <a:r>
              <a:rPr lang="en-GB" sz="1200" dirty="0" smtClean="0">
                <a:latin typeface="Lato" charset="0"/>
                <a:ea typeface="Lato" charset="0"/>
                <a:cs typeface="Lato" charset="0"/>
              </a:rPr>
              <a:t>OD choriocapillaris skeletonized vessel density. Effect </a:t>
            </a:r>
            <a:r>
              <a:rPr lang="en-GB" sz="1200" dirty="0">
                <a:latin typeface="Lato" charset="0"/>
                <a:ea typeface="Lato" charset="0"/>
                <a:cs typeface="Lato" charset="0"/>
              </a:rPr>
              <a:t>sizes are given in each section. Color signifies that, compared to HC, early-course probands demonstrated higher (red) or lower (blue) measures. Color intensity reflects the strength of the effect size. Significance is denoted as (*) for p&lt;0.05 and (~) for p&lt;0.1.</a:t>
            </a:r>
          </a:p>
        </p:txBody>
      </p:sp>
      <p:grpSp>
        <p:nvGrpSpPr>
          <p:cNvPr id="16" name="Group 15"/>
          <p:cNvGrpSpPr/>
          <p:nvPr/>
        </p:nvGrpSpPr>
        <p:grpSpPr>
          <a:xfrm>
            <a:off x="4302733" y="246934"/>
            <a:ext cx="6505174" cy="6291830"/>
            <a:chOff x="4415028" y="279018"/>
            <a:chExt cx="6505174" cy="6291830"/>
          </a:xfrm>
        </p:grpSpPr>
        <p:sp>
          <p:nvSpPr>
            <p:cNvPr id="3" name="TextBox 2"/>
            <p:cNvSpPr txBox="1"/>
            <p:nvPr/>
          </p:nvSpPr>
          <p:spPr>
            <a:xfrm>
              <a:off x="4415028" y="279019"/>
              <a:ext cx="4217889" cy="323165"/>
            </a:xfrm>
            <a:prstGeom prst="rect">
              <a:avLst/>
            </a:prstGeom>
            <a:noFill/>
          </p:spPr>
          <p:txBody>
            <a:bodyPr wrap="square" rtlCol="0">
              <a:spAutoFit/>
            </a:bodyPr>
            <a:lstStyle/>
            <a:p>
              <a:r>
                <a:rPr lang="en-GB" sz="1500" dirty="0"/>
                <a:t>(A) </a:t>
              </a:r>
              <a:r>
                <a:rPr lang="en-GB" sz="1500" dirty="0" smtClean="0"/>
                <a:t>OD Superficial </a:t>
              </a:r>
              <a:r>
                <a:rPr lang="en-GB" sz="1500" dirty="0"/>
                <a:t>VD</a:t>
              </a:r>
            </a:p>
          </p:txBody>
        </p:sp>
        <p:sp>
          <p:nvSpPr>
            <p:cNvPr id="6" name="TextBox 5"/>
            <p:cNvSpPr txBox="1"/>
            <p:nvPr/>
          </p:nvSpPr>
          <p:spPr>
            <a:xfrm>
              <a:off x="7777591" y="279018"/>
              <a:ext cx="2698499" cy="323165"/>
            </a:xfrm>
            <a:prstGeom prst="rect">
              <a:avLst/>
            </a:prstGeom>
            <a:noFill/>
          </p:spPr>
          <p:txBody>
            <a:bodyPr wrap="square" rtlCol="0">
              <a:spAutoFit/>
            </a:bodyPr>
            <a:lstStyle/>
            <a:p>
              <a:r>
                <a:rPr lang="en-GB" sz="1500" dirty="0"/>
                <a:t>(B) </a:t>
              </a:r>
              <a:r>
                <a:rPr lang="en-GB" sz="1500" dirty="0" smtClean="0"/>
                <a:t>OD Choriocapillaris FD</a:t>
              </a:r>
              <a:endParaRPr lang="en-GB" sz="1500" dirty="0"/>
            </a:p>
          </p:txBody>
        </p:sp>
        <p:pic>
          <p:nvPicPr>
            <p:cNvPr id="4" name="Picture 3"/>
            <p:cNvPicPr>
              <a:picLocks noChangeAspect="1"/>
            </p:cNvPicPr>
            <p:nvPr/>
          </p:nvPicPr>
          <p:blipFill rotWithShape="1">
            <a:blip r:embed="rId2"/>
            <a:srcRect l="5152" r="10784"/>
            <a:stretch/>
          </p:blipFill>
          <p:spPr>
            <a:xfrm>
              <a:off x="4415028" y="602184"/>
              <a:ext cx="2823411" cy="2743200"/>
            </a:xfrm>
            <a:prstGeom prst="rect">
              <a:avLst/>
            </a:prstGeom>
          </p:spPr>
        </p:pic>
        <p:pic>
          <p:nvPicPr>
            <p:cNvPr id="5" name="Picture 4"/>
            <p:cNvPicPr>
              <a:picLocks noChangeAspect="1"/>
            </p:cNvPicPr>
            <p:nvPr/>
          </p:nvPicPr>
          <p:blipFill rotWithShape="1">
            <a:blip r:embed="rId3"/>
            <a:srcRect l="6771"/>
            <a:stretch/>
          </p:blipFill>
          <p:spPr>
            <a:xfrm>
              <a:off x="7779459" y="602183"/>
              <a:ext cx="3131243" cy="2743200"/>
            </a:xfrm>
            <a:prstGeom prst="rect">
              <a:avLst/>
            </a:prstGeom>
          </p:spPr>
        </p:pic>
        <p:pic>
          <p:nvPicPr>
            <p:cNvPr id="11" name="Picture 10"/>
            <p:cNvPicPr>
              <a:picLocks noChangeAspect="1"/>
            </p:cNvPicPr>
            <p:nvPr/>
          </p:nvPicPr>
          <p:blipFill rotWithShape="1">
            <a:blip r:embed="rId4"/>
            <a:srcRect l="6432"/>
            <a:stretch/>
          </p:blipFill>
          <p:spPr>
            <a:xfrm>
              <a:off x="7777591" y="3827648"/>
              <a:ext cx="3142611" cy="2743200"/>
            </a:xfrm>
            <a:prstGeom prst="rect">
              <a:avLst/>
            </a:prstGeom>
          </p:spPr>
        </p:pic>
        <p:sp>
          <p:nvSpPr>
            <p:cNvPr id="41" name="TextBox 40"/>
            <p:cNvSpPr txBox="1"/>
            <p:nvPr/>
          </p:nvSpPr>
          <p:spPr>
            <a:xfrm>
              <a:off x="4415028" y="3504484"/>
              <a:ext cx="4217889" cy="323165"/>
            </a:xfrm>
            <a:prstGeom prst="rect">
              <a:avLst/>
            </a:prstGeom>
            <a:noFill/>
          </p:spPr>
          <p:txBody>
            <a:bodyPr wrap="square" rtlCol="0">
              <a:spAutoFit/>
            </a:bodyPr>
            <a:lstStyle/>
            <a:p>
              <a:r>
                <a:rPr lang="en-GB" sz="1500" dirty="0" smtClean="0"/>
                <a:t>(C) OU Choriocapillaris SVD</a:t>
              </a:r>
              <a:endParaRPr lang="en-GB" sz="1500" dirty="0"/>
            </a:p>
          </p:txBody>
        </p:sp>
        <p:sp>
          <p:nvSpPr>
            <p:cNvPr id="42" name="TextBox 41"/>
            <p:cNvSpPr txBox="1"/>
            <p:nvPr/>
          </p:nvSpPr>
          <p:spPr>
            <a:xfrm>
              <a:off x="7777591" y="3504483"/>
              <a:ext cx="2698499" cy="323165"/>
            </a:xfrm>
            <a:prstGeom prst="rect">
              <a:avLst/>
            </a:prstGeom>
            <a:noFill/>
          </p:spPr>
          <p:txBody>
            <a:bodyPr wrap="square" rtlCol="0">
              <a:spAutoFit/>
            </a:bodyPr>
            <a:lstStyle/>
            <a:p>
              <a:r>
                <a:rPr lang="en-GB" sz="1500" dirty="0" smtClean="0"/>
                <a:t>(D) OD Choriocapillaris SVD</a:t>
              </a:r>
              <a:endParaRPr lang="en-GB" sz="1500" dirty="0"/>
            </a:p>
          </p:txBody>
        </p:sp>
        <p:pic>
          <p:nvPicPr>
            <p:cNvPr id="14" name="Picture 13"/>
            <p:cNvPicPr>
              <a:picLocks noChangeAspect="1"/>
            </p:cNvPicPr>
            <p:nvPr/>
          </p:nvPicPr>
          <p:blipFill rotWithShape="1">
            <a:blip r:embed="rId5"/>
            <a:srcRect l="7503" r="-1"/>
            <a:stretch/>
          </p:blipFill>
          <p:spPr>
            <a:xfrm>
              <a:off x="4415028" y="3827648"/>
              <a:ext cx="3106692" cy="2743200"/>
            </a:xfrm>
            <a:prstGeom prst="rect">
              <a:avLst/>
            </a:prstGeom>
          </p:spPr>
        </p:pic>
        <p:sp>
          <p:nvSpPr>
            <p:cNvPr id="47" name="TextBox 46"/>
            <p:cNvSpPr txBox="1"/>
            <p:nvPr/>
          </p:nvSpPr>
          <p:spPr>
            <a:xfrm>
              <a:off x="8125134" y="1679065"/>
              <a:ext cx="393539" cy="323165"/>
            </a:xfrm>
            <a:prstGeom prst="rect">
              <a:avLst/>
            </a:prstGeom>
            <a:noFill/>
          </p:spPr>
          <p:txBody>
            <a:bodyPr wrap="square" rtlCol="0">
              <a:spAutoFit/>
            </a:bodyPr>
            <a:lstStyle/>
            <a:p>
              <a:r>
                <a:rPr lang="en-GB" sz="1500"/>
                <a:t>*</a:t>
              </a:r>
            </a:p>
          </p:txBody>
        </p:sp>
        <p:sp>
          <p:nvSpPr>
            <p:cNvPr id="53" name="TextBox 52"/>
            <p:cNvSpPr txBox="1"/>
            <p:nvPr/>
          </p:nvSpPr>
          <p:spPr>
            <a:xfrm>
              <a:off x="9114484" y="4956293"/>
              <a:ext cx="393539" cy="323165"/>
            </a:xfrm>
            <a:prstGeom prst="rect">
              <a:avLst/>
            </a:prstGeom>
            <a:noFill/>
          </p:spPr>
          <p:txBody>
            <a:bodyPr wrap="square" rtlCol="0">
              <a:spAutoFit/>
            </a:bodyPr>
            <a:lstStyle/>
            <a:p>
              <a:r>
                <a:rPr lang="en-GB" sz="1500"/>
                <a:t>*</a:t>
              </a:r>
            </a:p>
          </p:txBody>
        </p:sp>
        <p:sp>
          <p:nvSpPr>
            <p:cNvPr id="56" name="TextBox 55"/>
            <p:cNvSpPr txBox="1"/>
            <p:nvPr/>
          </p:nvSpPr>
          <p:spPr>
            <a:xfrm>
              <a:off x="9116226" y="4375299"/>
              <a:ext cx="304800" cy="323165"/>
            </a:xfrm>
            <a:prstGeom prst="rect">
              <a:avLst/>
            </a:prstGeom>
            <a:noFill/>
          </p:spPr>
          <p:txBody>
            <a:bodyPr wrap="square" rtlCol="0">
              <a:spAutoFit/>
            </a:bodyPr>
            <a:lstStyle/>
            <a:p>
              <a:r>
                <a:rPr lang="en-GB" sz="1500"/>
                <a:t>*</a:t>
              </a:r>
            </a:p>
          </p:txBody>
        </p:sp>
        <p:sp>
          <p:nvSpPr>
            <p:cNvPr id="57" name="TextBox 56"/>
            <p:cNvSpPr txBox="1"/>
            <p:nvPr/>
          </p:nvSpPr>
          <p:spPr>
            <a:xfrm>
              <a:off x="8110376" y="4923292"/>
              <a:ext cx="454297" cy="323165"/>
            </a:xfrm>
            <a:prstGeom prst="rect">
              <a:avLst/>
            </a:prstGeom>
            <a:noFill/>
          </p:spPr>
          <p:txBody>
            <a:bodyPr wrap="square" rtlCol="0">
              <a:spAutoFit/>
            </a:bodyPr>
            <a:lstStyle/>
            <a:p>
              <a:r>
                <a:rPr lang="en-GB" sz="1500"/>
                <a:t>*</a:t>
              </a:r>
            </a:p>
          </p:txBody>
        </p:sp>
        <p:sp>
          <p:nvSpPr>
            <p:cNvPr id="63" name="TextBox 62"/>
            <p:cNvSpPr txBox="1"/>
            <p:nvPr/>
          </p:nvSpPr>
          <p:spPr>
            <a:xfrm>
              <a:off x="9113060" y="3989129"/>
              <a:ext cx="640523" cy="323165"/>
            </a:xfrm>
            <a:prstGeom prst="rect">
              <a:avLst/>
            </a:prstGeom>
            <a:noFill/>
          </p:spPr>
          <p:txBody>
            <a:bodyPr wrap="square" rtlCol="0">
              <a:spAutoFit/>
            </a:bodyPr>
            <a:lstStyle/>
            <a:p>
              <a:r>
                <a:rPr lang="en-GB" sz="1500"/>
                <a:t>*</a:t>
              </a:r>
            </a:p>
          </p:txBody>
        </p:sp>
        <p:sp>
          <p:nvSpPr>
            <p:cNvPr id="64" name="TextBox 63"/>
            <p:cNvSpPr txBox="1"/>
            <p:nvPr/>
          </p:nvSpPr>
          <p:spPr>
            <a:xfrm>
              <a:off x="5787646" y="1738513"/>
              <a:ext cx="393539" cy="323165"/>
            </a:xfrm>
            <a:prstGeom prst="rect">
              <a:avLst/>
            </a:prstGeom>
            <a:noFill/>
          </p:spPr>
          <p:txBody>
            <a:bodyPr wrap="square" rtlCol="0">
              <a:spAutoFit/>
            </a:bodyPr>
            <a:lstStyle/>
            <a:p>
              <a:r>
                <a:rPr lang="en-GB" sz="1500"/>
                <a:t>*</a:t>
              </a:r>
            </a:p>
          </p:txBody>
        </p:sp>
        <p:sp>
          <p:nvSpPr>
            <p:cNvPr id="65" name="TextBox 64"/>
            <p:cNvSpPr txBox="1"/>
            <p:nvPr/>
          </p:nvSpPr>
          <p:spPr>
            <a:xfrm>
              <a:off x="9132268" y="1157910"/>
              <a:ext cx="393539" cy="323165"/>
            </a:xfrm>
            <a:prstGeom prst="rect">
              <a:avLst/>
            </a:prstGeom>
            <a:noFill/>
          </p:spPr>
          <p:txBody>
            <a:bodyPr wrap="square" rtlCol="0">
              <a:spAutoFit/>
            </a:bodyPr>
            <a:lstStyle/>
            <a:p>
              <a:r>
                <a:rPr lang="en-GB" sz="1500"/>
                <a:t>*</a:t>
              </a:r>
            </a:p>
          </p:txBody>
        </p:sp>
        <p:sp>
          <p:nvSpPr>
            <p:cNvPr id="66" name="TextBox 65"/>
            <p:cNvSpPr txBox="1"/>
            <p:nvPr/>
          </p:nvSpPr>
          <p:spPr>
            <a:xfrm>
              <a:off x="5678089" y="5548386"/>
              <a:ext cx="393539" cy="323165"/>
            </a:xfrm>
            <a:prstGeom prst="rect">
              <a:avLst/>
            </a:prstGeom>
            <a:noFill/>
          </p:spPr>
          <p:txBody>
            <a:bodyPr wrap="square" rtlCol="0">
              <a:spAutoFit/>
            </a:bodyPr>
            <a:lstStyle/>
            <a:p>
              <a:r>
                <a:rPr lang="en-GB" sz="1500"/>
                <a:t>*</a:t>
              </a:r>
            </a:p>
          </p:txBody>
        </p:sp>
        <p:sp>
          <p:nvSpPr>
            <p:cNvPr id="67" name="TextBox 66"/>
            <p:cNvSpPr txBox="1"/>
            <p:nvPr/>
          </p:nvSpPr>
          <p:spPr>
            <a:xfrm>
              <a:off x="5211777" y="1711149"/>
              <a:ext cx="393539" cy="323165"/>
            </a:xfrm>
            <a:prstGeom prst="rect">
              <a:avLst/>
            </a:prstGeom>
            <a:noFill/>
          </p:spPr>
          <p:txBody>
            <a:bodyPr wrap="square" rtlCol="0">
              <a:spAutoFit/>
            </a:bodyPr>
            <a:lstStyle/>
            <a:p>
              <a:r>
                <a:rPr lang="en-GB" sz="1500"/>
                <a:t>~</a:t>
              </a:r>
            </a:p>
          </p:txBody>
        </p:sp>
        <p:sp>
          <p:nvSpPr>
            <p:cNvPr id="68" name="TextBox 67"/>
            <p:cNvSpPr txBox="1"/>
            <p:nvPr/>
          </p:nvSpPr>
          <p:spPr>
            <a:xfrm>
              <a:off x="5819730" y="1155429"/>
              <a:ext cx="393539" cy="323165"/>
            </a:xfrm>
            <a:prstGeom prst="rect">
              <a:avLst/>
            </a:prstGeom>
            <a:noFill/>
          </p:spPr>
          <p:txBody>
            <a:bodyPr wrap="square" rtlCol="0">
              <a:spAutoFit/>
            </a:bodyPr>
            <a:lstStyle/>
            <a:p>
              <a:r>
                <a:rPr lang="en-GB" sz="1500"/>
                <a:t>~</a:t>
              </a:r>
            </a:p>
          </p:txBody>
        </p:sp>
        <p:sp>
          <p:nvSpPr>
            <p:cNvPr id="69" name="TextBox 68"/>
            <p:cNvSpPr txBox="1"/>
            <p:nvPr/>
          </p:nvSpPr>
          <p:spPr>
            <a:xfrm>
              <a:off x="9126840" y="753427"/>
              <a:ext cx="393539" cy="323165"/>
            </a:xfrm>
            <a:prstGeom prst="rect">
              <a:avLst/>
            </a:prstGeom>
            <a:noFill/>
          </p:spPr>
          <p:txBody>
            <a:bodyPr wrap="square" rtlCol="0">
              <a:spAutoFit/>
            </a:bodyPr>
            <a:lstStyle/>
            <a:p>
              <a:r>
                <a:rPr lang="en-GB" sz="1500"/>
                <a:t>~</a:t>
              </a:r>
            </a:p>
          </p:txBody>
        </p:sp>
        <p:sp>
          <p:nvSpPr>
            <p:cNvPr id="70" name="TextBox 69"/>
            <p:cNvSpPr txBox="1"/>
            <p:nvPr/>
          </p:nvSpPr>
          <p:spPr>
            <a:xfrm>
              <a:off x="8525795" y="1706429"/>
              <a:ext cx="393539" cy="323165"/>
            </a:xfrm>
            <a:prstGeom prst="rect">
              <a:avLst/>
            </a:prstGeom>
            <a:noFill/>
          </p:spPr>
          <p:txBody>
            <a:bodyPr wrap="square" rtlCol="0">
              <a:spAutoFit/>
            </a:bodyPr>
            <a:lstStyle/>
            <a:p>
              <a:r>
                <a:rPr lang="en-GB" sz="1500"/>
                <a:t>~</a:t>
              </a:r>
            </a:p>
          </p:txBody>
        </p:sp>
        <p:sp>
          <p:nvSpPr>
            <p:cNvPr id="71" name="TextBox 70"/>
            <p:cNvSpPr txBox="1"/>
            <p:nvPr/>
          </p:nvSpPr>
          <p:spPr>
            <a:xfrm>
              <a:off x="9103951" y="1729514"/>
              <a:ext cx="393539" cy="323165"/>
            </a:xfrm>
            <a:prstGeom prst="rect">
              <a:avLst/>
            </a:prstGeom>
            <a:noFill/>
          </p:spPr>
          <p:txBody>
            <a:bodyPr wrap="square" rtlCol="0">
              <a:spAutoFit/>
            </a:bodyPr>
            <a:lstStyle/>
            <a:p>
              <a:r>
                <a:rPr lang="en-GB" sz="1500" dirty="0"/>
                <a:t>~</a:t>
              </a:r>
            </a:p>
          </p:txBody>
        </p:sp>
        <p:sp>
          <p:nvSpPr>
            <p:cNvPr id="7" name="TextBox 6"/>
            <p:cNvSpPr txBox="1"/>
            <p:nvPr/>
          </p:nvSpPr>
          <p:spPr>
            <a:xfrm>
              <a:off x="9084142" y="2744551"/>
              <a:ext cx="393539" cy="323165"/>
            </a:xfrm>
            <a:prstGeom prst="rect">
              <a:avLst/>
            </a:prstGeom>
            <a:noFill/>
          </p:spPr>
          <p:txBody>
            <a:bodyPr wrap="square" rtlCol="0">
              <a:spAutoFit/>
            </a:bodyPr>
            <a:lstStyle/>
            <a:p>
              <a:r>
                <a:rPr lang="en-GB" sz="1500"/>
                <a:t>*</a:t>
              </a:r>
            </a:p>
          </p:txBody>
        </p:sp>
        <p:sp>
          <p:nvSpPr>
            <p:cNvPr id="74" name="TextBox 73"/>
            <p:cNvSpPr txBox="1"/>
            <p:nvPr/>
          </p:nvSpPr>
          <p:spPr>
            <a:xfrm>
              <a:off x="9704682" y="4955376"/>
              <a:ext cx="393539" cy="323165"/>
            </a:xfrm>
            <a:prstGeom prst="rect">
              <a:avLst/>
            </a:prstGeom>
            <a:noFill/>
          </p:spPr>
          <p:txBody>
            <a:bodyPr wrap="square" rtlCol="0">
              <a:spAutoFit/>
            </a:bodyPr>
            <a:lstStyle/>
            <a:p>
              <a:r>
                <a:rPr lang="en-GB" sz="1500"/>
                <a:t>*</a:t>
              </a:r>
            </a:p>
          </p:txBody>
        </p:sp>
        <p:sp>
          <p:nvSpPr>
            <p:cNvPr id="75" name="TextBox 74"/>
            <p:cNvSpPr txBox="1"/>
            <p:nvPr/>
          </p:nvSpPr>
          <p:spPr>
            <a:xfrm>
              <a:off x="8534715" y="4931894"/>
              <a:ext cx="640523" cy="323165"/>
            </a:xfrm>
            <a:prstGeom prst="rect">
              <a:avLst/>
            </a:prstGeom>
            <a:noFill/>
          </p:spPr>
          <p:txBody>
            <a:bodyPr wrap="square" rtlCol="0">
              <a:spAutoFit/>
            </a:bodyPr>
            <a:lstStyle/>
            <a:p>
              <a:r>
                <a:rPr lang="en-GB" sz="1500"/>
                <a:t>*</a:t>
              </a:r>
            </a:p>
          </p:txBody>
        </p:sp>
        <p:sp>
          <p:nvSpPr>
            <p:cNvPr id="76" name="TextBox 75"/>
            <p:cNvSpPr txBox="1"/>
            <p:nvPr/>
          </p:nvSpPr>
          <p:spPr>
            <a:xfrm>
              <a:off x="9111851" y="5537287"/>
              <a:ext cx="393539" cy="323165"/>
            </a:xfrm>
            <a:prstGeom prst="rect">
              <a:avLst/>
            </a:prstGeom>
            <a:noFill/>
          </p:spPr>
          <p:txBody>
            <a:bodyPr wrap="square" rtlCol="0">
              <a:spAutoFit/>
            </a:bodyPr>
            <a:lstStyle/>
            <a:p>
              <a:r>
                <a:rPr lang="en-GB" sz="1500"/>
                <a:t>*</a:t>
              </a:r>
            </a:p>
          </p:txBody>
        </p:sp>
        <p:sp>
          <p:nvSpPr>
            <p:cNvPr id="77" name="TextBox 76"/>
            <p:cNvSpPr txBox="1"/>
            <p:nvPr/>
          </p:nvSpPr>
          <p:spPr>
            <a:xfrm>
              <a:off x="9096460" y="5981097"/>
              <a:ext cx="454297" cy="323165"/>
            </a:xfrm>
            <a:prstGeom prst="rect">
              <a:avLst/>
            </a:prstGeom>
            <a:noFill/>
          </p:spPr>
          <p:txBody>
            <a:bodyPr wrap="square" rtlCol="0">
              <a:spAutoFit/>
            </a:bodyPr>
            <a:lstStyle/>
            <a:p>
              <a:r>
                <a:rPr lang="en-GB" sz="1500"/>
                <a:t>*</a:t>
              </a:r>
            </a:p>
          </p:txBody>
        </p:sp>
      </p:grpSp>
    </p:spTree>
    <p:extLst>
      <p:ext uri="{BB962C8B-B14F-4D97-AF65-F5344CB8AC3E}">
        <p14:creationId xmlns:p14="http://schemas.microsoft.com/office/powerpoint/2010/main" val="402109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98408793"/>
              </p:ext>
            </p:extLst>
          </p:nvPr>
        </p:nvGraphicFramePr>
        <p:xfrm>
          <a:off x="0" y="138155"/>
          <a:ext cx="12175958" cy="6618877"/>
        </p:xfrm>
        <a:graphic>
          <a:graphicData uri="http://schemas.openxmlformats.org/drawingml/2006/table">
            <a:tbl>
              <a:tblPr firstRow="1" bandRow="1">
                <a:tableStyleId>{2D5ABB26-0587-4C30-8999-92F81FD0307C}</a:tableStyleId>
              </a:tblPr>
              <a:tblGrid>
                <a:gridCol w="235364">
                  <a:extLst>
                    <a:ext uri="{9D8B030D-6E8A-4147-A177-3AD203B41FA5}">
                      <a16:colId xmlns="" xmlns:a16="http://schemas.microsoft.com/office/drawing/2014/main" val="20000"/>
                    </a:ext>
                  </a:extLst>
                </a:gridCol>
                <a:gridCol w="611288">
                  <a:extLst>
                    <a:ext uri="{9D8B030D-6E8A-4147-A177-3AD203B41FA5}">
                      <a16:colId xmlns="" xmlns:a16="http://schemas.microsoft.com/office/drawing/2014/main" val="20001"/>
                    </a:ext>
                  </a:extLst>
                </a:gridCol>
                <a:gridCol w="608522">
                  <a:extLst>
                    <a:ext uri="{9D8B030D-6E8A-4147-A177-3AD203B41FA5}">
                      <a16:colId xmlns="" xmlns:a16="http://schemas.microsoft.com/office/drawing/2014/main" val="20002"/>
                    </a:ext>
                  </a:extLst>
                </a:gridCol>
                <a:gridCol w="538865">
                  <a:extLst>
                    <a:ext uri="{9D8B030D-6E8A-4147-A177-3AD203B41FA5}">
                      <a16:colId xmlns="" xmlns:a16="http://schemas.microsoft.com/office/drawing/2014/main" val="20003"/>
                    </a:ext>
                  </a:extLst>
                </a:gridCol>
                <a:gridCol w="591845">
                  <a:extLst>
                    <a:ext uri="{9D8B030D-6E8A-4147-A177-3AD203B41FA5}">
                      <a16:colId xmlns="" xmlns:a16="http://schemas.microsoft.com/office/drawing/2014/main" val="20004"/>
                    </a:ext>
                  </a:extLst>
                </a:gridCol>
                <a:gridCol w="623874">
                  <a:extLst>
                    <a:ext uri="{9D8B030D-6E8A-4147-A177-3AD203B41FA5}">
                      <a16:colId xmlns="" xmlns:a16="http://schemas.microsoft.com/office/drawing/2014/main" val="20005"/>
                    </a:ext>
                  </a:extLst>
                </a:gridCol>
                <a:gridCol w="596900">
                  <a:extLst>
                    <a:ext uri="{9D8B030D-6E8A-4147-A177-3AD203B41FA5}">
                      <a16:colId xmlns="" xmlns:a16="http://schemas.microsoft.com/office/drawing/2014/main" val="20006"/>
                    </a:ext>
                  </a:extLst>
                </a:gridCol>
                <a:gridCol w="720252">
                  <a:extLst>
                    <a:ext uri="{9D8B030D-6E8A-4147-A177-3AD203B41FA5}">
                      <a16:colId xmlns="" xmlns:a16="http://schemas.microsoft.com/office/drawing/2014/main" val="20007"/>
                    </a:ext>
                  </a:extLst>
                </a:gridCol>
                <a:gridCol w="670322">
                  <a:extLst>
                    <a:ext uri="{9D8B030D-6E8A-4147-A177-3AD203B41FA5}">
                      <a16:colId xmlns="" xmlns:a16="http://schemas.microsoft.com/office/drawing/2014/main" val="20008"/>
                    </a:ext>
                  </a:extLst>
                </a:gridCol>
                <a:gridCol w="628596">
                  <a:extLst>
                    <a:ext uri="{9D8B030D-6E8A-4147-A177-3AD203B41FA5}">
                      <a16:colId xmlns="" xmlns:a16="http://schemas.microsoft.com/office/drawing/2014/main" val="20009"/>
                    </a:ext>
                  </a:extLst>
                </a:gridCol>
                <a:gridCol w="628596">
                  <a:extLst>
                    <a:ext uri="{9D8B030D-6E8A-4147-A177-3AD203B41FA5}">
                      <a16:colId xmlns="" xmlns:a16="http://schemas.microsoft.com/office/drawing/2014/main" val="20010"/>
                    </a:ext>
                  </a:extLst>
                </a:gridCol>
                <a:gridCol w="628596">
                  <a:extLst>
                    <a:ext uri="{9D8B030D-6E8A-4147-A177-3AD203B41FA5}">
                      <a16:colId xmlns="" xmlns:a16="http://schemas.microsoft.com/office/drawing/2014/main" val="20011"/>
                    </a:ext>
                  </a:extLst>
                </a:gridCol>
                <a:gridCol w="628596">
                  <a:extLst>
                    <a:ext uri="{9D8B030D-6E8A-4147-A177-3AD203B41FA5}">
                      <a16:colId xmlns="" xmlns:a16="http://schemas.microsoft.com/office/drawing/2014/main" val="20012"/>
                    </a:ext>
                  </a:extLst>
                </a:gridCol>
                <a:gridCol w="628596">
                  <a:extLst>
                    <a:ext uri="{9D8B030D-6E8A-4147-A177-3AD203B41FA5}">
                      <a16:colId xmlns="" xmlns:a16="http://schemas.microsoft.com/office/drawing/2014/main" val="20013"/>
                    </a:ext>
                  </a:extLst>
                </a:gridCol>
                <a:gridCol w="628596">
                  <a:extLst>
                    <a:ext uri="{9D8B030D-6E8A-4147-A177-3AD203B41FA5}">
                      <a16:colId xmlns="" xmlns:a16="http://schemas.microsoft.com/office/drawing/2014/main" val="20014"/>
                    </a:ext>
                  </a:extLst>
                </a:gridCol>
                <a:gridCol w="628596">
                  <a:extLst>
                    <a:ext uri="{9D8B030D-6E8A-4147-A177-3AD203B41FA5}">
                      <a16:colId xmlns="" xmlns:a16="http://schemas.microsoft.com/office/drawing/2014/main" val="20015"/>
                    </a:ext>
                  </a:extLst>
                </a:gridCol>
                <a:gridCol w="628596">
                  <a:extLst>
                    <a:ext uri="{9D8B030D-6E8A-4147-A177-3AD203B41FA5}">
                      <a16:colId xmlns="" xmlns:a16="http://schemas.microsoft.com/office/drawing/2014/main" val="20016"/>
                    </a:ext>
                  </a:extLst>
                </a:gridCol>
                <a:gridCol w="628596">
                  <a:extLst>
                    <a:ext uri="{9D8B030D-6E8A-4147-A177-3AD203B41FA5}">
                      <a16:colId xmlns="" xmlns:a16="http://schemas.microsoft.com/office/drawing/2014/main" val="20017"/>
                    </a:ext>
                  </a:extLst>
                </a:gridCol>
                <a:gridCol w="628596">
                  <a:extLst>
                    <a:ext uri="{9D8B030D-6E8A-4147-A177-3AD203B41FA5}">
                      <a16:colId xmlns="" xmlns:a16="http://schemas.microsoft.com/office/drawing/2014/main" val="20018"/>
                    </a:ext>
                  </a:extLst>
                </a:gridCol>
                <a:gridCol w="692766">
                  <a:extLst>
                    <a:ext uri="{9D8B030D-6E8A-4147-A177-3AD203B41FA5}">
                      <a16:colId xmlns="" xmlns:a16="http://schemas.microsoft.com/office/drawing/2014/main" val="20019"/>
                    </a:ext>
                  </a:extLst>
                </a:gridCol>
              </a:tblGrid>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smtClean="0">
                          <a:solidFill>
                            <a:schemeClr val="tx1"/>
                          </a:solidFill>
                          <a:latin typeface="Lato" charset="0"/>
                          <a:ea typeface="Lato" charset="0"/>
                          <a:cs typeface="Lato" charset="0"/>
                        </a:rPr>
                        <a:t>Supplementary</a:t>
                      </a:r>
                      <a:r>
                        <a:rPr lang="en-US" sz="1200" b="1" i="0" baseline="0" dirty="0" smtClean="0">
                          <a:solidFill>
                            <a:schemeClr val="tx1"/>
                          </a:solidFill>
                          <a:latin typeface="Lato" charset="0"/>
                          <a:ea typeface="Lato" charset="0"/>
                          <a:cs typeface="Lato" charset="0"/>
                        </a:rPr>
                        <a:t> T</a:t>
                      </a:r>
                      <a:r>
                        <a:rPr lang="en-US" sz="1200" b="1" i="0" dirty="0" smtClean="0">
                          <a:solidFill>
                            <a:schemeClr val="tx1"/>
                          </a:solidFill>
                          <a:latin typeface="Lato" charset="0"/>
                          <a:ea typeface="Lato" charset="0"/>
                          <a:cs typeface="Lato" charset="0"/>
                        </a:rPr>
                        <a:t>able</a:t>
                      </a:r>
                      <a:r>
                        <a:rPr lang="en-US" sz="1200" b="1" i="0" baseline="0" dirty="0" smtClean="0">
                          <a:solidFill>
                            <a:schemeClr val="tx1"/>
                          </a:solidFill>
                          <a:latin typeface="Lato" charset="0"/>
                          <a:ea typeface="Lato" charset="0"/>
                          <a:cs typeface="Lato" charset="0"/>
                        </a:rPr>
                        <a:t> 12. </a:t>
                      </a:r>
                      <a:r>
                        <a:rPr lang="en-US" sz="1200" b="0" i="0" baseline="0" dirty="0">
                          <a:solidFill>
                            <a:schemeClr val="tx1"/>
                          </a:solidFill>
                          <a:latin typeface="Lato" charset="0"/>
                          <a:ea typeface="Lato" charset="0"/>
                          <a:cs typeface="Lato" charset="0"/>
                        </a:rPr>
                        <a:t>Spearman’s correlations between OU retinal vascular measures and clinical data.</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89168">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PANSS</a:t>
                      </a: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PANSS Positive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PANSS Negative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Young Mania</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Duration</a:t>
                      </a:r>
                      <a:r>
                        <a:rPr lang="en-US" sz="1200" i="0" baseline="0" dirty="0">
                          <a:latin typeface="Lato" charset="0"/>
                          <a:ea typeface="Lato" charset="0"/>
                          <a:cs typeface="Lato" charset="0"/>
                        </a:rPr>
                        <a:t> of Illness</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Social Functioning</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GAF</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BACS Composite</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CPZ Equivalent</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32525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389168">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1" i="0" u="none" strike="noStrike">
                          <a:solidFill>
                            <a:srgbClr val="000000"/>
                          </a:solidFill>
                          <a:effectLst/>
                          <a:latin typeface="Lato" charset="0"/>
                          <a:ea typeface="Lato" charset="0"/>
                          <a:cs typeface="Lato" charset="0"/>
                        </a:rPr>
                        <a:t>-0.41</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0.038*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-0.036</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0.098</a:t>
                      </a:r>
                      <a:r>
                        <a:rPr lang="nb-NO"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-0.033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0.21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-0.035</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t-IT" sz="1150" b="0" i="0" u="none" strike="noStrike" dirty="0">
                          <a:solidFill>
                            <a:srgbClr val="000000"/>
                          </a:solidFill>
                          <a:effectLst/>
                          <a:latin typeface="Lato" charset="0"/>
                          <a:ea typeface="Lato" charset="0"/>
                          <a:cs typeface="Lato" charset="0"/>
                        </a:rPr>
                        <a:t>0.89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0.075</a:t>
                      </a:r>
                      <a:r>
                        <a:rPr lang="nb-NO"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a:t>
                      </a:r>
                      <a:r>
                        <a:rPr lang="nb-NO" sz="1150" b="1" i="0" u="none" strike="noStrike" baseline="30000" dirty="0">
                          <a:solidFill>
                            <a:srgbClr val="000000"/>
                          </a:solidFill>
                          <a:effectLst/>
                          <a:latin typeface="Lato" charset="0"/>
                          <a:ea typeface="Lato" charset="0"/>
                          <a:cs typeface="Lato" charset="0"/>
                        </a:rPr>
                        <a:t>~</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0.89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0.083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4"/>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0.10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0.63</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0.46</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0.42</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-0.19</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-0.084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0.46</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-0.33</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-0.16</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150" b="0" i="0" u="none" strike="noStrike" dirty="0">
                          <a:solidFill>
                            <a:srgbClr val="000000"/>
                          </a:solidFill>
                          <a:effectLst/>
                          <a:latin typeface="Lato" charset="0"/>
                          <a:ea typeface="Lato" charset="0"/>
                          <a:cs typeface="Lato" charset="0"/>
                        </a:rPr>
                        <a:t>0.87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0.76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0.63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r h="389168">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0.042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dirty="0">
                          <a:solidFill>
                            <a:srgbClr val="000000"/>
                          </a:solidFill>
                          <a:effectLst/>
                          <a:latin typeface="Lato" charset="0"/>
                          <a:ea typeface="Lato" charset="0"/>
                          <a:cs typeface="Lato" charset="0"/>
                        </a:rPr>
                        <a:t>0.056</a:t>
                      </a:r>
                      <a:r>
                        <a:rPr lang="nb-NO" sz="1150" b="1" i="0" u="none" strike="noStrike" baseline="30000" dirty="0">
                          <a:solidFill>
                            <a:srgbClr val="000000"/>
                          </a:solidFill>
                          <a:effectLst/>
                          <a:latin typeface="Lato" charset="0"/>
                          <a:ea typeface="Lato" charset="0"/>
                          <a:cs typeface="Lato" charset="0"/>
                        </a:rPr>
                        <a:t>~</a:t>
                      </a:r>
                      <a:endParaRPr lang="pt-B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-0.015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150" b="0" i="0" u="none" strike="noStrike">
                          <a:solidFill>
                            <a:srgbClr val="000000"/>
                          </a:solidFill>
                          <a:effectLst/>
                          <a:latin typeface="Lato" charset="0"/>
                          <a:ea typeface="Lato" charset="0"/>
                          <a:cs typeface="Lato" charset="0"/>
                        </a:rPr>
                        <a:t>0.065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0.43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0.068</a:t>
                      </a:r>
                      <a:r>
                        <a:rPr lang="nb-NO"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a:t>
                      </a:r>
                      <a:r>
                        <a:rPr lang="nb-NO" sz="1150" b="1" i="0" u="none" strike="noStrike" baseline="30000" dirty="0">
                          <a:solidFill>
                            <a:srgbClr val="000000"/>
                          </a:solidFill>
                          <a:effectLst/>
                          <a:latin typeface="Lato" charset="0"/>
                          <a:ea typeface="Lato" charset="0"/>
                          <a:cs typeface="Lato" charset="0"/>
                        </a:rPr>
                        <a:t>~</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0.088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8"/>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a:solidFill>
                            <a:srgbClr val="000000"/>
                          </a:solidFill>
                          <a:effectLst/>
                          <a:latin typeface="Lato" charset="0"/>
                          <a:ea typeface="Lato" charset="0"/>
                          <a:cs typeface="Lato" charset="0"/>
                        </a:rPr>
                        <a:t>0.44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0.027*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0.47</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0.005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-0.092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0.085</a:t>
                      </a:r>
                      <a:r>
                        <a:rPr lang="nb-NO" sz="1150" b="1" i="0" u="none" strike="noStrike" baseline="30000" dirty="0">
                          <a:solidFill>
                            <a:srgbClr val="000000"/>
                          </a:solidFill>
                          <a:effectLst/>
                          <a:latin typeface="Lato" charset="0"/>
                          <a:ea typeface="Lato" charset="0"/>
                          <a:cs typeface="Lato" charset="0"/>
                        </a:rPr>
                        <a:t>~</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9"/>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0.026</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0.37</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0.066</a:t>
                      </a:r>
                      <a:r>
                        <a:rPr lang="nb-NO"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-0.086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dirty="0">
                          <a:solidFill>
                            <a:srgbClr val="000000"/>
                          </a:solidFill>
                          <a:effectLst/>
                          <a:latin typeface="Lato" charset="0"/>
                          <a:ea typeface="Lato" charset="0"/>
                          <a:cs typeface="Lato" charset="0"/>
                        </a:rPr>
                        <a:t>0</a:t>
                      </a:r>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dirty="0">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0"/>
                  </a:ext>
                </a:extLst>
              </a:tr>
              <a:tr h="389168">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0.16</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0.096</a:t>
                      </a:r>
                      <a:r>
                        <a:rPr lang="hr-HR"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-0.028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-0.072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1"/>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0.093</a:t>
                      </a:r>
                      <a:r>
                        <a:rPr lang="hr-HR"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150" b="0" i="0" u="none" strike="noStrike" dirty="0">
                          <a:solidFill>
                            <a:srgbClr val="000000"/>
                          </a:solidFill>
                          <a:effectLst/>
                          <a:latin typeface="Lato" charset="0"/>
                          <a:ea typeface="Lato" charset="0"/>
                          <a:cs typeface="Lato" charset="0"/>
                        </a:rPr>
                        <a:t>0.064</a:t>
                      </a:r>
                      <a:r>
                        <a:rPr lang="hr-HR" sz="1150" b="1" i="0" u="none" strike="noStrike" baseline="30000" dirty="0">
                          <a:solidFill>
                            <a:srgbClr val="000000"/>
                          </a:solidFill>
                          <a:effectLst/>
                          <a:latin typeface="Lato" charset="0"/>
                          <a:ea typeface="Lato" charset="0"/>
                          <a:cs typeface="Lato" charset="0"/>
                        </a:rPr>
                        <a:t>~</a:t>
                      </a:r>
                      <a:endParaRPr lang="pl-PL"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-0.092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2"/>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0.038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0.062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0.68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0.94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0.034</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150" b="0" i="0" u="none" strike="noStrike" dirty="0">
                          <a:solidFill>
                            <a:srgbClr val="000000"/>
                          </a:solidFill>
                          <a:effectLst/>
                          <a:latin typeface="Lato" charset="0"/>
                          <a:ea typeface="Lato" charset="0"/>
                          <a:cs typeface="Lato" charset="0"/>
                        </a:rPr>
                        <a:t>0.87</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0.026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-0.022</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0.89</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dirty="0">
                          <a:solidFill>
                            <a:srgbClr val="000000"/>
                          </a:solidFill>
                          <a:effectLst/>
                          <a:latin typeface="Lato" charset="0"/>
                          <a:ea typeface="Lato" charset="0"/>
                          <a:cs typeface="Lato" charset="0"/>
                        </a:rPr>
                        <a:t>0.77</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0.15</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4"/>
                  </a:ext>
                </a:extLst>
              </a:tr>
              <a:tr h="612140">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dirty="0">
                          <a:latin typeface="Lato" charset="0"/>
                          <a:ea typeface="Lato" charset="0"/>
                          <a:cs typeface="Lato" charset="0"/>
                        </a:rPr>
                        <a:t>OU =</a:t>
                      </a:r>
                      <a:r>
                        <a:rPr lang="en-US" sz="900" i="0" baseline="0" dirty="0">
                          <a:latin typeface="Lato" charset="0"/>
                          <a:ea typeface="Lato" charset="0"/>
                          <a:cs typeface="Lato" charset="0"/>
                        </a:rPr>
                        <a:t> oculus uterque; VD = vessel density; </a:t>
                      </a:r>
                      <a:r>
                        <a:rPr lang="en-US" sz="900" i="0" baseline="0" dirty="0" smtClean="0">
                          <a:latin typeface="Lato" charset="0"/>
                          <a:ea typeface="Lato" charset="0"/>
                          <a:cs typeface="Lato" charset="0"/>
                        </a:rPr>
                        <a:t>SVD </a:t>
                      </a:r>
                      <a:r>
                        <a:rPr lang="en-US" sz="900" i="0" baseline="0" dirty="0">
                          <a:latin typeface="Lato" charset="0"/>
                          <a:ea typeface="Lato" charset="0"/>
                          <a:cs typeface="Lato" charset="0"/>
                        </a:rPr>
                        <a:t>= skeletonized vessel density; VDI = vessel diameter index; FD = fractal dimension; PANSS = Positive and Negative Syndrome Scale; GAF = Global Assessment of Functioning; BACS = Brief Assessment of Cognition in Schizophrenia; CPZ = chlorpromazine.  </a:t>
                      </a:r>
                      <a:r>
                        <a:rPr lang="en-US" sz="900" i="0" u="sng" baseline="0" dirty="0">
                          <a:latin typeface="Lato" charset="0"/>
                          <a:ea typeface="Lato" charset="0"/>
                          <a:cs typeface="Lato" charset="0"/>
                        </a:rPr>
                        <a:t>Note</a:t>
                      </a:r>
                      <a:r>
                        <a:rPr lang="en-US" sz="900" i="0" u="none" baseline="0" dirty="0">
                          <a:latin typeface="Lato" charset="0"/>
                          <a:ea typeface="Lato" charset="0"/>
                          <a:cs typeface="Lato" charset="0"/>
                        </a:rPr>
                        <a:t>: Social functioning, GAF, and BACS composite score correlations were done in the overall sample whereas the rest were only in probands. Retinal vascular measures were adjusted for age, sex, race, OCTA scanner, image QC (quality control), visual acuity, and BMI (body mass index). Clinical measures were adjusted for age, sex, and race, except for BACS composite scores which were adjusted for race only. Trending results are denoted as (~) for p &lt;0.1, and for significance, symbols are referred as  (*) for p &lt;0.05, (**) for p &lt; 0.01. Multiple comparison correction using the FDR method was performed per vascular measure and for all clinical measures, where survival is denoted with (</a:t>
                      </a:r>
                      <a:r>
                        <a:rPr lang="nb-NO" sz="900" b="1" i="0" u="none" strike="noStrike" baseline="30000" dirty="0">
                          <a:solidFill>
                            <a:srgbClr val="000000"/>
                          </a:solidFill>
                          <a:effectLst/>
                          <a:latin typeface="Lato" charset="0"/>
                          <a:ea typeface="Lato" charset="0"/>
                          <a:cs typeface="Lato" charset="0"/>
                        </a:rPr>
                        <a:t>†</a:t>
                      </a:r>
                      <a:r>
                        <a:rPr lang="en-US" sz="900" b="0" i="0" u="none" strike="noStrike" baseline="0" dirty="0">
                          <a:solidFill>
                            <a:schemeClr val="tx1"/>
                          </a:solidFill>
                          <a:effectLst/>
                          <a:latin typeface="Lato" charset="0"/>
                          <a:ea typeface="Lato" charset="0"/>
                          <a:cs typeface="Lato" charset="0"/>
                        </a:rPr>
                        <a:t>).</a:t>
                      </a:r>
                      <a:endParaRPr lang="nb-NO" sz="900" b="1" i="0" u="none" strike="noStrike" baseline="30000" dirty="0">
                        <a:solidFill>
                          <a:srgbClr val="000000"/>
                        </a:solidFill>
                        <a:effectLst/>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5"/>
                  </a:ext>
                </a:extLst>
              </a:tr>
            </a:tbl>
          </a:graphicData>
        </a:graphic>
      </p:graphicFrame>
    </p:spTree>
    <p:extLst>
      <p:ext uri="{BB962C8B-B14F-4D97-AF65-F5344CB8AC3E}">
        <p14:creationId xmlns:p14="http://schemas.microsoft.com/office/powerpoint/2010/main" val="204959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054041149"/>
              </p:ext>
            </p:extLst>
          </p:nvPr>
        </p:nvGraphicFramePr>
        <p:xfrm>
          <a:off x="1424983" y="450479"/>
          <a:ext cx="9307184" cy="5870110"/>
        </p:xfrm>
        <a:graphic>
          <a:graphicData uri="http://schemas.openxmlformats.org/drawingml/2006/table">
            <a:tbl>
              <a:tblPr firstRow="1" bandRow="1">
                <a:tableStyleId>{2D5ABB26-0587-4C30-8999-92F81FD0307C}</a:tableStyleId>
              </a:tblPr>
              <a:tblGrid>
                <a:gridCol w="474332">
                  <a:extLst>
                    <a:ext uri="{9D8B030D-6E8A-4147-A177-3AD203B41FA5}">
                      <a16:colId xmlns:a16="http://schemas.microsoft.com/office/drawing/2014/main" xmlns="" val="20000"/>
                    </a:ext>
                  </a:extLst>
                </a:gridCol>
                <a:gridCol w="1231938">
                  <a:extLst>
                    <a:ext uri="{9D8B030D-6E8A-4147-A177-3AD203B41FA5}">
                      <a16:colId xmlns:a16="http://schemas.microsoft.com/office/drawing/2014/main" xmlns="" val="20001"/>
                    </a:ext>
                  </a:extLst>
                </a:gridCol>
                <a:gridCol w="1266819">
                  <a:extLst>
                    <a:ext uri="{9D8B030D-6E8A-4147-A177-3AD203B41FA5}">
                      <a16:colId xmlns:a16="http://schemas.microsoft.com/office/drawing/2014/main" xmlns="" val="20012"/>
                    </a:ext>
                  </a:extLst>
                </a:gridCol>
                <a:gridCol w="1266819">
                  <a:extLst>
                    <a:ext uri="{9D8B030D-6E8A-4147-A177-3AD203B41FA5}">
                      <a16:colId xmlns:a16="http://schemas.microsoft.com/office/drawing/2014/main" xmlns="" val="20013"/>
                    </a:ext>
                  </a:extLst>
                </a:gridCol>
                <a:gridCol w="1266819">
                  <a:extLst>
                    <a:ext uri="{9D8B030D-6E8A-4147-A177-3AD203B41FA5}">
                      <a16:colId xmlns:a16="http://schemas.microsoft.com/office/drawing/2014/main" xmlns="" val="20014"/>
                    </a:ext>
                  </a:extLst>
                </a:gridCol>
                <a:gridCol w="1266819">
                  <a:extLst>
                    <a:ext uri="{9D8B030D-6E8A-4147-A177-3AD203B41FA5}">
                      <a16:colId xmlns:a16="http://schemas.microsoft.com/office/drawing/2014/main" xmlns="" val="20015"/>
                    </a:ext>
                  </a:extLst>
                </a:gridCol>
                <a:gridCol w="1266819">
                  <a:extLst>
                    <a:ext uri="{9D8B030D-6E8A-4147-A177-3AD203B41FA5}">
                      <a16:colId xmlns:a16="http://schemas.microsoft.com/office/drawing/2014/main" xmlns="" val="20016"/>
                    </a:ext>
                  </a:extLst>
                </a:gridCol>
                <a:gridCol w="1266819">
                  <a:extLst>
                    <a:ext uri="{9D8B030D-6E8A-4147-A177-3AD203B41FA5}">
                      <a16:colId xmlns:a16="http://schemas.microsoft.com/office/drawing/2014/main" xmlns="" val="20017"/>
                    </a:ext>
                  </a:extLst>
                </a:gridCol>
              </a:tblGrid>
              <a:tr h="437752">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a:t>
                      </a:r>
                      <a:r>
                        <a:rPr lang="en-US" sz="1200" b="1" i="0" baseline="0" dirty="0">
                          <a:solidFill>
                            <a:schemeClr val="tx1"/>
                          </a:solidFill>
                          <a:latin typeface="Lato" charset="0"/>
                          <a:ea typeface="Lato" charset="0"/>
                          <a:cs typeface="Lato" charset="0"/>
                        </a:rPr>
                        <a:t> </a:t>
                      </a:r>
                      <a:r>
                        <a:rPr lang="en-US" sz="1200" b="1" i="0" baseline="0" dirty="0" smtClean="0">
                          <a:solidFill>
                            <a:schemeClr val="tx1"/>
                          </a:solidFill>
                          <a:latin typeface="Lato" charset="0"/>
                          <a:ea typeface="Lato" charset="0"/>
                          <a:cs typeface="Lato" charset="0"/>
                        </a:rPr>
                        <a:t>13. </a:t>
                      </a:r>
                      <a:r>
                        <a:rPr lang="en-US" sz="1200" b="0" i="0" baseline="0" dirty="0">
                          <a:solidFill>
                            <a:schemeClr val="tx1"/>
                          </a:solidFill>
                          <a:latin typeface="Lato" charset="0"/>
                          <a:ea typeface="Lato" charset="0"/>
                          <a:cs typeface="Lato" charset="0"/>
                        </a:rPr>
                        <a:t>Spearman’s correlations between OU retinal vascular measures and clinical data in SZ.</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7381">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Social Functioning</a:t>
                      </a:r>
                    </a:p>
                  </a:txBody>
                  <a:tcPr anchor="ctr">
                    <a:lnL w="12700" cap="flat" cmpd="sng" algn="ctr">
                      <a:solidFill>
                        <a:srgbClr val="7ECFFE"/>
                      </a:solid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GAF</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BACS Composite</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27361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27381">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hr-HR" sz="1150" b="0" i="0" u="none" strike="noStrike" dirty="0">
                          <a:solidFill>
                            <a:srgbClr val="000000"/>
                          </a:solidFill>
                          <a:effectLst/>
                          <a:latin typeface="Lato" charset="0"/>
                          <a:ea typeface="Lato" charset="0"/>
                          <a:cs typeface="Lato" charset="0"/>
                        </a:rPr>
                        <a:t>0.072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0.41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0.041*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0.066</a:t>
                      </a:r>
                      <a:r>
                        <a:rPr lang="is-IS"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0.59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dirty="0">
                          <a:solidFill>
                            <a:srgbClr val="000000"/>
                          </a:solidFill>
                          <a:effectLst/>
                          <a:latin typeface="Lato" charset="0"/>
                          <a:ea typeface="Lato" charset="0"/>
                          <a:cs typeface="Lato" charset="0"/>
                        </a:rPr>
                        <a:t>0.059</a:t>
                      </a:r>
                      <a:r>
                        <a:rPr lang="pt-BR" sz="1150" b="1" i="0" u="none" strike="noStrike" baseline="30000" dirty="0">
                          <a:solidFill>
                            <a:srgbClr val="000000"/>
                          </a:solidFill>
                          <a:effectLst/>
                          <a:latin typeface="Lato" charset="0"/>
                          <a:ea typeface="Lato" charset="0"/>
                          <a:cs typeface="Lato" charset="0"/>
                        </a:rPr>
                        <a:t>~</a:t>
                      </a:r>
                      <a:endParaRPr lang="pt-B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-0.054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fi-FI" sz="1150" b="0" i="0" u="none" strike="noStrike">
                          <a:solidFill>
                            <a:srgbClr val="000000"/>
                          </a:solidFill>
                          <a:effectLst/>
                          <a:latin typeface="Lato" charset="0"/>
                          <a:ea typeface="Lato" charset="0"/>
                          <a:cs typeface="Lato" charset="0"/>
                        </a:rPr>
                        <a:t>0.79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-0.015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t-IT" sz="1150" b="0" i="0" u="none" strike="noStrike" dirty="0">
                          <a:solidFill>
                            <a:srgbClr val="000000"/>
                          </a:solidFill>
                          <a:effectLst/>
                          <a:latin typeface="Lato" charset="0"/>
                          <a:ea typeface="Lato" charset="0"/>
                          <a:cs typeface="Lato" charset="0"/>
                        </a:rPr>
                        <a:t>0.94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dirty="0">
                          <a:solidFill>
                            <a:srgbClr val="000000"/>
                          </a:solidFill>
                          <a:effectLst/>
                          <a:latin typeface="Lato" charset="0"/>
                          <a:ea typeface="Lato" charset="0"/>
                          <a:cs typeface="Lato" charset="0"/>
                        </a:rPr>
                        <a:t>0.05</a:t>
                      </a:r>
                      <a:r>
                        <a:rPr lang="pt-BR" sz="1150" b="1" i="0" u="none" strike="noStrike" baseline="30000" dirty="0">
                          <a:solidFill>
                            <a:srgbClr val="000000"/>
                          </a:solidFill>
                          <a:effectLst/>
                          <a:latin typeface="Lato" charset="0"/>
                          <a:ea typeface="Lato" charset="0"/>
                          <a:cs typeface="Lato" charset="0"/>
                        </a:rPr>
                        <a:t>~</a:t>
                      </a:r>
                      <a:endParaRPr lang="pt-B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0.32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27381">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-0.23</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0.60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0.46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0.56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0.52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0.007**</a:t>
                      </a:r>
                      <a:r>
                        <a:rPr lang="nb-NO" sz="1200" b="1" i="0" u="none" strike="noStrike" baseline="30000" dirty="0">
                          <a:solidFill>
                            <a:srgbClr val="000000"/>
                          </a:solidFill>
                          <a:effectLst/>
                          <a:latin typeface="Lato" charset="0"/>
                          <a:ea typeface="Lato" charset="0"/>
                          <a:cs typeface="Lato" charset="0"/>
                        </a:rPr>
                        <a:t>†</a:t>
                      </a:r>
                      <a:endParaRPr lang="is-IS"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dirty="0">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0.65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0.005**</a:t>
                      </a:r>
                      <a:r>
                        <a:rPr lang="nb-NO" sz="1200" b="1" i="0" u="none" strike="noStrike" baseline="30000" dirty="0">
                          <a:solidFill>
                            <a:srgbClr val="000000"/>
                          </a:solidFill>
                          <a:effectLst/>
                          <a:latin typeface="Lato" charset="0"/>
                          <a:ea typeface="Lato" charset="0"/>
                          <a:cs typeface="Lato" charset="0"/>
                        </a:rPr>
                        <a:t>†</a:t>
                      </a:r>
                      <a:endParaRPr lang="is-IS"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27381">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dirty="0">
                          <a:solidFill>
                            <a:srgbClr val="000000"/>
                          </a:solidFill>
                          <a:effectLst/>
                          <a:latin typeface="Lato" charset="0"/>
                          <a:ea typeface="Lato" charset="0"/>
                          <a:cs typeface="Lato" charset="0"/>
                        </a:rPr>
                        <a:t>0.004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-0.016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dirty="0">
                          <a:solidFill>
                            <a:srgbClr val="000000"/>
                          </a:solidFill>
                          <a:effectLst/>
                          <a:latin typeface="Lato" charset="0"/>
                          <a:ea typeface="Lato" charset="0"/>
                          <a:cs typeface="Lato" charset="0"/>
                        </a:rPr>
                        <a:t>0.94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0.77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0.77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-0.35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0.077</a:t>
                      </a:r>
                      <a:r>
                        <a:rPr lang="hr-HR"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a:solidFill>
                            <a:srgbClr val="000000"/>
                          </a:solidFill>
                          <a:effectLst/>
                          <a:latin typeface="Lato" charset="0"/>
                          <a:ea typeface="Lato" charset="0"/>
                          <a:cs typeface="Lato" charset="0"/>
                        </a:rPr>
                        <a:t>0.024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-0.041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-0.015</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dirty="0">
                          <a:solidFill>
                            <a:srgbClr val="000000"/>
                          </a:solidFill>
                          <a:effectLst/>
                          <a:latin typeface="Lato" charset="0"/>
                          <a:ea typeface="Lato" charset="0"/>
                          <a:cs typeface="Lato" charset="0"/>
                        </a:rPr>
                        <a:t>0.94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0.32</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902085">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baseline="0" dirty="0">
                          <a:latin typeface="Lato" charset="0"/>
                          <a:ea typeface="Lato" charset="0"/>
                          <a:cs typeface="Lato" charset="0"/>
                        </a:rPr>
                        <a:t>SZ = schizophrenia/schizoaffective; </a:t>
                      </a:r>
                      <a:r>
                        <a:rPr lang="en-US" sz="900" i="0" dirty="0">
                          <a:latin typeface="Lato" charset="0"/>
                          <a:ea typeface="Lato" charset="0"/>
                          <a:cs typeface="Lato" charset="0"/>
                        </a:rPr>
                        <a:t>OU =</a:t>
                      </a:r>
                      <a:r>
                        <a:rPr lang="en-US" sz="900" i="0" baseline="0" dirty="0">
                          <a:latin typeface="Lato" charset="0"/>
                          <a:ea typeface="Lato" charset="0"/>
                          <a:cs typeface="Lato" charset="0"/>
                        </a:rPr>
                        <a:t> oculus uterque; VD = vessel density; </a:t>
                      </a:r>
                      <a:r>
                        <a:rPr lang="en-US" sz="900" i="0" baseline="0" dirty="0" smtClean="0">
                          <a:latin typeface="Lato" charset="0"/>
                          <a:ea typeface="Lato" charset="0"/>
                          <a:cs typeface="Lato" charset="0"/>
                        </a:rPr>
                        <a:t>SVD </a:t>
                      </a:r>
                      <a:r>
                        <a:rPr lang="en-US" sz="900" i="0" baseline="0" dirty="0">
                          <a:latin typeface="Lato" charset="0"/>
                          <a:ea typeface="Lato" charset="0"/>
                          <a:cs typeface="Lato" charset="0"/>
                        </a:rPr>
                        <a:t>= skeletonized vessel density; VDI = vessel diameter index; FD = fractal dimension; GAF = Global Assessment of Functioning; BACS = Brief Assessment of Cognition in Schizophrenia;.  </a:t>
                      </a:r>
                      <a:r>
                        <a:rPr lang="en-US" sz="900" i="0" u="sng" baseline="0" dirty="0">
                          <a:latin typeface="Lato" charset="0"/>
                          <a:ea typeface="Lato" charset="0"/>
                          <a:cs typeface="Lato" charset="0"/>
                        </a:rPr>
                        <a:t>Note</a:t>
                      </a:r>
                      <a:r>
                        <a:rPr lang="en-US" sz="900" i="0" u="none" baseline="0" dirty="0">
                          <a:latin typeface="Lato" charset="0"/>
                          <a:ea typeface="Lato" charset="0"/>
                          <a:cs typeface="Lato" charset="0"/>
                        </a:rPr>
                        <a:t>: Retinal vascular measures were adjusted for age, sex, race</a:t>
                      </a:r>
                      <a:r>
                        <a:rPr lang="en-US" sz="900" i="0" u="none" baseline="0" dirty="0" smtClean="0">
                          <a:latin typeface="Lato" charset="0"/>
                          <a:ea typeface="Lato" charset="0"/>
                          <a:cs typeface="Lato" charset="0"/>
                        </a:rPr>
                        <a:t>, visual acuity, body mass index, </a:t>
                      </a:r>
                      <a:r>
                        <a:rPr lang="en-US" sz="900" i="0" u="none" baseline="0" dirty="0">
                          <a:latin typeface="Lato" charset="0"/>
                          <a:ea typeface="Lato" charset="0"/>
                          <a:cs typeface="Lato" charset="0"/>
                        </a:rPr>
                        <a:t>OCTA scanner, </a:t>
                      </a:r>
                      <a:r>
                        <a:rPr lang="en-US" sz="900" i="0" u="none" baseline="0" dirty="0" smtClean="0">
                          <a:latin typeface="Lato" charset="0"/>
                          <a:ea typeface="Lato" charset="0"/>
                          <a:cs typeface="Lato" charset="0"/>
                        </a:rPr>
                        <a:t>and image quality. </a:t>
                      </a:r>
                      <a:r>
                        <a:rPr lang="en-US" sz="900" i="0" u="none" baseline="0" dirty="0">
                          <a:latin typeface="Lato" charset="0"/>
                          <a:ea typeface="Lato" charset="0"/>
                          <a:cs typeface="Lato" charset="0"/>
                        </a:rPr>
                        <a:t>Clinical measures were adjusted for age, sex, and race, except for BACS composite scores which were adjusted for race only. Trending results are denoted as (~) for p &lt;0.1, and for significance, symbols are referred as  (*) for p &lt;0.05, (**) for p &lt; 0.01. Multiple comparison correction using the FDR method was performed per vascular measure and for all clinical measures, where survival is denoted with (</a:t>
                      </a:r>
                      <a:r>
                        <a:rPr lang="nb-NO" sz="900" b="1" i="0" u="none" strike="noStrike" baseline="30000" dirty="0">
                          <a:solidFill>
                            <a:srgbClr val="000000"/>
                          </a:solidFill>
                          <a:effectLst/>
                          <a:latin typeface="Lato" charset="0"/>
                          <a:ea typeface="Lato" charset="0"/>
                          <a:cs typeface="Lato" charset="0"/>
                        </a:rPr>
                        <a:t>†</a:t>
                      </a:r>
                      <a:r>
                        <a:rPr lang="en-US" sz="900" b="0" i="0" u="none" strike="noStrike" baseline="0" dirty="0">
                          <a:solidFill>
                            <a:schemeClr val="tx1"/>
                          </a:solidFill>
                          <a:effectLst/>
                          <a:latin typeface="Lato" charset="0"/>
                          <a:ea typeface="Lato" charset="0"/>
                          <a:cs typeface="Lato" charset="0"/>
                        </a:rPr>
                        <a:t>).</a:t>
                      </a:r>
                      <a:endParaRPr lang="nb-NO" sz="900" b="1" i="0" u="none" strike="noStrike" baseline="30000" dirty="0">
                        <a:solidFill>
                          <a:srgbClr val="000000"/>
                        </a:solidFill>
                        <a:effectLst/>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2119386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445744390"/>
              </p:ext>
            </p:extLst>
          </p:nvPr>
        </p:nvGraphicFramePr>
        <p:xfrm>
          <a:off x="1475877" y="322142"/>
          <a:ext cx="9334493" cy="5805942"/>
        </p:xfrm>
        <a:graphic>
          <a:graphicData uri="http://schemas.openxmlformats.org/drawingml/2006/table">
            <a:tbl>
              <a:tblPr firstRow="1" bandRow="1">
                <a:tableStyleId>{2D5ABB26-0587-4C30-8999-92F81FD0307C}</a:tableStyleId>
              </a:tblPr>
              <a:tblGrid>
                <a:gridCol w="475724">
                  <a:extLst>
                    <a:ext uri="{9D8B030D-6E8A-4147-A177-3AD203B41FA5}">
                      <a16:colId xmlns:a16="http://schemas.microsoft.com/office/drawing/2014/main" xmlns="" val="20000"/>
                    </a:ext>
                  </a:extLst>
                </a:gridCol>
                <a:gridCol w="1235553">
                  <a:extLst>
                    <a:ext uri="{9D8B030D-6E8A-4147-A177-3AD203B41FA5}">
                      <a16:colId xmlns:a16="http://schemas.microsoft.com/office/drawing/2014/main" xmlns="" val="20001"/>
                    </a:ext>
                  </a:extLst>
                </a:gridCol>
                <a:gridCol w="1270536">
                  <a:extLst>
                    <a:ext uri="{9D8B030D-6E8A-4147-A177-3AD203B41FA5}">
                      <a16:colId xmlns:a16="http://schemas.microsoft.com/office/drawing/2014/main" xmlns="" val="20012"/>
                    </a:ext>
                  </a:extLst>
                </a:gridCol>
                <a:gridCol w="1270536">
                  <a:extLst>
                    <a:ext uri="{9D8B030D-6E8A-4147-A177-3AD203B41FA5}">
                      <a16:colId xmlns:a16="http://schemas.microsoft.com/office/drawing/2014/main" xmlns="" val="20013"/>
                    </a:ext>
                  </a:extLst>
                </a:gridCol>
                <a:gridCol w="1270536">
                  <a:extLst>
                    <a:ext uri="{9D8B030D-6E8A-4147-A177-3AD203B41FA5}">
                      <a16:colId xmlns:a16="http://schemas.microsoft.com/office/drawing/2014/main" xmlns="" val="20014"/>
                    </a:ext>
                  </a:extLst>
                </a:gridCol>
                <a:gridCol w="1270536">
                  <a:extLst>
                    <a:ext uri="{9D8B030D-6E8A-4147-A177-3AD203B41FA5}">
                      <a16:colId xmlns:a16="http://schemas.microsoft.com/office/drawing/2014/main" xmlns="" val="20015"/>
                    </a:ext>
                  </a:extLst>
                </a:gridCol>
                <a:gridCol w="1270536">
                  <a:extLst>
                    <a:ext uri="{9D8B030D-6E8A-4147-A177-3AD203B41FA5}">
                      <a16:colId xmlns:a16="http://schemas.microsoft.com/office/drawing/2014/main" xmlns="" val="20016"/>
                    </a:ext>
                  </a:extLst>
                </a:gridCol>
                <a:gridCol w="1270536">
                  <a:extLst>
                    <a:ext uri="{9D8B030D-6E8A-4147-A177-3AD203B41FA5}">
                      <a16:colId xmlns:a16="http://schemas.microsoft.com/office/drawing/2014/main" xmlns="" val="20017"/>
                    </a:ext>
                  </a:extLst>
                </a:gridCol>
              </a:tblGrid>
              <a:tr h="437752">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a:t>
                      </a:r>
                      <a:r>
                        <a:rPr lang="en-US" sz="1200" b="1" i="0" baseline="0" dirty="0">
                          <a:solidFill>
                            <a:schemeClr val="tx1"/>
                          </a:solidFill>
                          <a:latin typeface="Lato" charset="0"/>
                          <a:ea typeface="Lato" charset="0"/>
                          <a:cs typeface="Lato" charset="0"/>
                        </a:rPr>
                        <a:t> </a:t>
                      </a:r>
                      <a:r>
                        <a:rPr lang="en-US" sz="1200" b="1" i="0" baseline="0" dirty="0" smtClean="0">
                          <a:solidFill>
                            <a:schemeClr val="tx1"/>
                          </a:solidFill>
                          <a:latin typeface="Lato" charset="0"/>
                          <a:ea typeface="Lato" charset="0"/>
                          <a:cs typeface="Lato" charset="0"/>
                        </a:rPr>
                        <a:t>14. </a:t>
                      </a:r>
                      <a:r>
                        <a:rPr lang="en-US" sz="1200" b="0" i="0" baseline="0" dirty="0">
                          <a:solidFill>
                            <a:schemeClr val="tx1"/>
                          </a:solidFill>
                          <a:latin typeface="Lato" charset="0"/>
                          <a:ea typeface="Lato" charset="0"/>
                          <a:cs typeface="Lato" charset="0"/>
                        </a:rPr>
                        <a:t>Spearman’s correlations between OU retinal vascular measures and clinical data in HC.</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7381">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Social Functioning</a:t>
                      </a:r>
                    </a:p>
                  </a:txBody>
                  <a:tcPr anchor="ctr">
                    <a:lnL w="12700" cap="flat" cmpd="sng" algn="ctr">
                      <a:solidFill>
                        <a:srgbClr val="7ECFFE"/>
                      </a:solid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GAF</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BACS Composite</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27361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r</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a:latin typeface="Lato" charset="0"/>
                          <a:ea typeface="Lato" charset="0"/>
                          <a:cs typeface="Lato" charset="0"/>
                        </a:rPr>
                        <a:t>p </a:t>
                      </a:r>
                      <a:endParaRPr lang="en-US" sz="1200" i="1"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a:latin typeface="Lato" charset="0"/>
                          <a:ea typeface="Lato" charset="0"/>
                          <a:cs typeface="Lato" charset="0"/>
                        </a:rPr>
                        <a:t>p </a:t>
                      </a:r>
                      <a:endParaRPr lang="en-US" sz="1200" i="1"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a:latin typeface="Lato" charset="0"/>
                          <a:ea typeface="Lato" charset="0"/>
                          <a:cs typeface="Lato" charset="0"/>
                        </a:rPr>
                        <a:t>r</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a:latin typeface="Lato" charset="0"/>
                          <a:ea typeface="Lato" charset="0"/>
                          <a:cs typeface="Lato" charset="0"/>
                        </a:rPr>
                        <a:t>p </a:t>
                      </a:r>
                      <a:endParaRPr lang="en-US" sz="1200" i="1"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27381">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-0.10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0.096</a:t>
                      </a:r>
                      <a:r>
                        <a:rPr lang="hr-HR"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-0.035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0.89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-0.089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0.37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27381">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0.02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0.94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dirty="0">
                          <a:solidFill>
                            <a:srgbClr val="000000"/>
                          </a:solidFill>
                          <a:effectLst/>
                          <a:latin typeface="Lato" charset="0"/>
                          <a:ea typeface="Lato" charset="0"/>
                          <a:cs typeface="Lato" charset="0"/>
                        </a:rPr>
                        <a:t>-0.55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50" b="0" i="0" u="none" strike="noStrike" dirty="0">
                          <a:solidFill>
                            <a:srgbClr val="000000"/>
                          </a:solidFill>
                          <a:effectLst/>
                          <a:latin typeface="Lato" charset="0"/>
                          <a:ea typeface="Lato" charset="0"/>
                          <a:cs typeface="Lato" charset="0"/>
                        </a:rPr>
                        <a:t>0</a:t>
                      </a:r>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0.005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a:solidFill>
                            <a:srgbClr val="000000"/>
                          </a:solidFill>
                          <a:effectLst/>
                          <a:latin typeface="Lato" charset="0"/>
                          <a:ea typeface="Lato" charset="0"/>
                          <a:cs typeface="Lato" charset="0"/>
                        </a:rPr>
                        <a:t>-0.57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0.015*</a:t>
                      </a:r>
                      <a:r>
                        <a:rPr lang="nb-NO" sz="1200" b="1" i="0" u="none" strike="noStrike" baseline="30000" dirty="0">
                          <a:solidFill>
                            <a:srgbClr val="000000"/>
                          </a:solidFill>
                          <a:effectLst/>
                          <a:latin typeface="Lato" charset="0"/>
                          <a:ea typeface="Lato" charset="0"/>
                          <a:cs typeface="Lato" charset="0"/>
                        </a:rPr>
                        <a:t>†</a:t>
                      </a:r>
                      <a:endParaRPr lang="nb-NO"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-0.062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0.80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0.54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0.011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0.64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0.033*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27381">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pl-PL" sz="1150" b="0" i="0" u="none" strike="noStrike" dirty="0">
                          <a:solidFill>
                            <a:srgbClr val="000000"/>
                          </a:solidFill>
                          <a:effectLst/>
                          <a:latin typeface="Lato" charset="0"/>
                          <a:ea typeface="Lato" charset="0"/>
                          <a:cs typeface="Lato" charset="0"/>
                        </a:rPr>
                        <a:t>0.06</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0.80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-0.082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2738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0.073</a:t>
                      </a:r>
                      <a:r>
                        <a:rPr lang="is-IS"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-0.013</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837917">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baseline="0" dirty="0" smtClean="0">
                          <a:latin typeface="Lato" charset="0"/>
                          <a:ea typeface="Lato" charset="0"/>
                          <a:cs typeface="Lato" charset="0"/>
                        </a:rPr>
                        <a:t>HC = healthy control; </a:t>
                      </a:r>
                      <a:r>
                        <a:rPr lang="en-US" sz="900" i="0" dirty="0" smtClean="0">
                          <a:latin typeface="Lato" charset="0"/>
                          <a:ea typeface="Lato" charset="0"/>
                          <a:cs typeface="Lato" charset="0"/>
                        </a:rPr>
                        <a:t>OU =</a:t>
                      </a:r>
                      <a:r>
                        <a:rPr lang="en-US" sz="900" i="0" baseline="0" dirty="0" smtClean="0">
                          <a:latin typeface="Lato" charset="0"/>
                          <a:ea typeface="Lato" charset="0"/>
                          <a:cs typeface="Lato" charset="0"/>
                        </a:rPr>
                        <a:t> oculus </a:t>
                      </a:r>
                      <a:r>
                        <a:rPr lang="en-US" sz="900" i="0" baseline="0" dirty="0" err="1" smtClean="0">
                          <a:latin typeface="Lato" charset="0"/>
                          <a:ea typeface="Lato" charset="0"/>
                          <a:cs typeface="Lato" charset="0"/>
                        </a:rPr>
                        <a:t>uterque</a:t>
                      </a:r>
                      <a:r>
                        <a:rPr lang="en-US" sz="900" i="0" baseline="0" dirty="0" smtClean="0">
                          <a:latin typeface="Lato" charset="0"/>
                          <a:ea typeface="Lato" charset="0"/>
                          <a:cs typeface="Lato" charset="0"/>
                        </a:rPr>
                        <a:t>; VD = vessel density; SVD = skeletonized vessel density; VDI = vessel diameter index; FD = fractal dimension; GAF = Global Assessment of Functioning; BACS = Brief Assessment of Cognition in Schizophrenia;.  </a:t>
                      </a:r>
                      <a:r>
                        <a:rPr lang="en-US" sz="900" i="0" u="sng" baseline="0" dirty="0" smtClean="0">
                          <a:latin typeface="Lato" charset="0"/>
                          <a:ea typeface="Lato" charset="0"/>
                          <a:cs typeface="Lato" charset="0"/>
                        </a:rPr>
                        <a:t>Note</a:t>
                      </a:r>
                      <a:r>
                        <a:rPr lang="en-US" sz="900" i="0" u="none" baseline="0" dirty="0" smtClean="0">
                          <a:latin typeface="Lato" charset="0"/>
                          <a:ea typeface="Lato" charset="0"/>
                          <a:cs typeface="Lato" charset="0"/>
                        </a:rPr>
                        <a:t>: Retinal vascular measures were adjusted for age, sex, race, visual acuity, body mass index, OCTA scanner, and image quality. Clinical measures were adjusted for age, sex, and race, except for BACS composite scores which were adjusted for race only. Trending results are denoted as (~) for p &lt;0.1, and for significance, symbols are referred as  (*) for p &lt;0.05, (**) for p &lt; 0.01. Multiple comparison correction using the FDR method was performed per vascular measure and for all clinical measures, where survival is denoted with (</a:t>
                      </a:r>
                      <a:r>
                        <a:rPr lang="nb-NO" sz="900" b="1" i="0" u="none" strike="noStrike" baseline="30000" dirty="0" smtClean="0">
                          <a:solidFill>
                            <a:srgbClr val="000000"/>
                          </a:solidFill>
                          <a:effectLst/>
                          <a:latin typeface="Lato" charset="0"/>
                          <a:ea typeface="Lato" charset="0"/>
                          <a:cs typeface="Lato" charset="0"/>
                        </a:rPr>
                        <a:t>†</a:t>
                      </a:r>
                      <a:r>
                        <a:rPr lang="en-US" sz="900" b="0" i="0" u="none" strike="noStrike" baseline="0" dirty="0" smtClean="0">
                          <a:solidFill>
                            <a:schemeClr val="tx1"/>
                          </a:solidFill>
                          <a:effectLst/>
                          <a:latin typeface="Lato" charset="0"/>
                          <a:ea typeface="Lato" charset="0"/>
                          <a:cs typeface="Lato" charset="0"/>
                        </a:rPr>
                        <a:t>).</a:t>
                      </a:r>
                      <a:endParaRPr lang="nb-NO" sz="900" b="1" i="0" u="none" strike="noStrike" baseline="30000" dirty="0">
                        <a:solidFill>
                          <a:srgbClr val="000000"/>
                        </a:solidFill>
                        <a:effectLst/>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858986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85541349"/>
              </p:ext>
            </p:extLst>
          </p:nvPr>
        </p:nvGraphicFramePr>
        <p:xfrm>
          <a:off x="1039558" y="362852"/>
          <a:ext cx="10279861" cy="1463040"/>
        </p:xfrm>
        <a:graphic>
          <a:graphicData uri="http://schemas.openxmlformats.org/drawingml/2006/table">
            <a:tbl>
              <a:tblPr firstRow="1" bandRow="1">
                <a:tableStyleId>{2D5ABB26-0587-4C30-8999-92F81FD0307C}</a:tableStyleId>
              </a:tblPr>
              <a:tblGrid>
                <a:gridCol w="909759">
                  <a:extLst>
                    <a:ext uri="{9D8B030D-6E8A-4147-A177-3AD203B41FA5}">
                      <a16:colId xmlns="" xmlns:a16="http://schemas.microsoft.com/office/drawing/2014/main" val="20001"/>
                    </a:ext>
                  </a:extLst>
                </a:gridCol>
                <a:gridCol w="651592">
                  <a:extLst>
                    <a:ext uri="{9D8B030D-6E8A-4147-A177-3AD203B41FA5}">
                      <a16:colId xmlns="" xmlns:a16="http://schemas.microsoft.com/office/drawing/2014/main" val="20002"/>
                    </a:ext>
                  </a:extLst>
                </a:gridCol>
                <a:gridCol w="577004">
                  <a:extLst>
                    <a:ext uri="{9D8B030D-6E8A-4147-A177-3AD203B41FA5}">
                      <a16:colId xmlns="" xmlns:a16="http://schemas.microsoft.com/office/drawing/2014/main" val="20003"/>
                    </a:ext>
                  </a:extLst>
                </a:gridCol>
                <a:gridCol w="633734">
                  <a:extLst>
                    <a:ext uri="{9D8B030D-6E8A-4147-A177-3AD203B41FA5}">
                      <a16:colId xmlns="" xmlns:a16="http://schemas.microsoft.com/office/drawing/2014/main" val="20004"/>
                    </a:ext>
                  </a:extLst>
                </a:gridCol>
                <a:gridCol w="668030">
                  <a:extLst>
                    <a:ext uri="{9D8B030D-6E8A-4147-A177-3AD203B41FA5}">
                      <a16:colId xmlns="" xmlns:a16="http://schemas.microsoft.com/office/drawing/2014/main" val="20005"/>
                    </a:ext>
                  </a:extLst>
                </a:gridCol>
                <a:gridCol w="639146">
                  <a:extLst>
                    <a:ext uri="{9D8B030D-6E8A-4147-A177-3AD203B41FA5}">
                      <a16:colId xmlns="" xmlns:a16="http://schemas.microsoft.com/office/drawing/2014/main" val="20006"/>
                    </a:ext>
                  </a:extLst>
                </a:gridCol>
                <a:gridCol w="771229">
                  <a:extLst>
                    <a:ext uri="{9D8B030D-6E8A-4147-A177-3AD203B41FA5}">
                      <a16:colId xmlns="" xmlns:a16="http://schemas.microsoft.com/office/drawing/2014/main" val="20007"/>
                    </a:ext>
                  </a:extLst>
                </a:gridCol>
                <a:gridCol w="717765">
                  <a:extLst>
                    <a:ext uri="{9D8B030D-6E8A-4147-A177-3AD203B41FA5}">
                      <a16:colId xmlns="" xmlns:a16="http://schemas.microsoft.com/office/drawing/2014/main" val="20008"/>
                    </a:ext>
                  </a:extLst>
                </a:gridCol>
                <a:gridCol w="673086">
                  <a:extLst>
                    <a:ext uri="{9D8B030D-6E8A-4147-A177-3AD203B41FA5}">
                      <a16:colId xmlns="" xmlns:a16="http://schemas.microsoft.com/office/drawing/2014/main" val="20009"/>
                    </a:ext>
                  </a:extLst>
                </a:gridCol>
                <a:gridCol w="673086">
                  <a:extLst>
                    <a:ext uri="{9D8B030D-6E8A-4147-A177-3AD203B41FA5}">
                      <a16:colId xmlns="" xmlns:a16="http://schemas.microsoft.com/office/drawing/2014/main" val="20010"/>
                    </a:ext>
                  </a:extLst>
                </a:gridCol>
                <a:gridCol w="673086">
                  <a:extLst>
                    <a:ext uri="{9D8B030D-6E8A-4147-A177-3AD203B41FA5}">
                      <a16:colId xmlns="" xmlns:a16="http://schemas.microsoft.com/office/drawing/2014/main" val="20011"/>
                    </a:ext>
                  </a:extLst>
                </a:gridCol>
                <a:gridCol w="673086">
                  <a:extLst>
                    <a:ext uri="{9D8B030D-6E8A-4147-A177-3AD203B41FA5}">
                      <a16:colId xmlns="" xmlns:a16="http://schemas.microsoft.com/office/drawing/2014/main" val="20012"/>
                    </a:ext>
                  </a:extLst>
                </a:gridCol>
                <a:gridCol w="673086">
                  <a:extLst>
                    <a:ext uri="{9D8B030D-6E8A-4147-A177-3AD203B41FA5}">
                      <a16:colId xmlns="" xmlns:a16="http://schemas.microsoft.com/office/drawing/2014/main" val="20013"/>
                    </a:ext>
                  </a:extLst>
                </a:gridCol>
                <a:gridCol w="673086">
                  <a:extLst>
                    <a:ext uri="{9D8B030D-6E8A-4147-A177-3AD203B41FA5}">
                      <a16:colId xmlns="" xmlns:a16="http://schemas.microsoft.com/office/drawing/2014/main" val="20014"/>
                    </a:ext>
                  </a:extLst>
                </a:gridCol>
                <a:gridCol w="673086">
                  <a:extLst>
                    <a:ext uri="{9D8B030D-6E8A-4147-A177-3AD203B41FA5}">
                      <a16:colId xmlns="" xmlns:a16="http://schemas.microsoft.com/office/drawing/2014/main" val="20015"/>
                    </a:ext>
                  </a:extLst>
                </a:gridCol>
              </a:tblGrid>
              <a:tr h="0">
                <a:tc>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gridSpan="2">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352270">
                <a:tc>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Delusions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Conceptual</a:t>
                      </a:r>
                      <a:r>
                        <a:rPr lang="en-US" sz="1100" i="0" baseline="0" dirty="0">
                          <a:latin typeface="Lato" charset="0"/>
                          <a:ea typeface="Lato" charset="0"/>
                          <a:cs typeface="Lato" charset="0"/>
                        </a:rPr>
                        <a:t> Disorganization</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Hallucinatory</a:t>
                      </a:r>
                      <a:r>
                        <a:rPr lang="en-US" sz="1100" i="0" baseline="0" dirty="0">
                          <a:latin typeface="Lato" charset="0"/>
                          <a:ea typeface="Lato" charset="0"/>
                          <a:cs typeface="Lato" charset="0"/>
                        </a:rPr>
                        <a:t> Behavior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Excitement</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Grandiosity</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Suspiciousness</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Hostility</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216781">
                <a:tc>
                  <a:txBody>
                    <a:bodyPr/>
                    <a:lstStyle/>
                    <a:p>
                      <a:pPr algn="ctr"/>
                      <a:r>
                        <a:rPr lang="en-US" sz="1100" i="0" dirty="0">
                          <a:latin typeface="Lato" charset="0"/>
                          <a:ea typeface="Lato" charset="0"/>
                          <a:cs typeface="Lato" charset="0"/>
                        </a:rPr>
                        <a:t>Layer</a:t>
                      </a:r>
                      <a:endParaRPr lang="en-US" sz="11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16781">
                <a:tc>
                  <a:txBody>
                    <a:bodyPr/>
                    <a:lstStyle/>
                    <a:p>
                      <a:pPr algn="ctr"/>
                      <a:r>
                        <a:rPr lang="en-US" sz="1100" i="0" dirty="0" smtClean="0">
                          <a:latin typeface="Lato" charset="0"/>
                          <a:ea typeface="Lato" charset="0"/>
                          <a:cs typeface="Lato" charset="0"/>
                        </a:rPr>
                        <a:t>Sup VD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050" b="0" i="0" u="none" strike="noStrike" dirty="0">
                          <a:solidFill>
                            <a:srgbClr val="000000"/>
                          </a:solidFill>
                          <a:effectLst/>
                          <a:latin typeface="Lato" charset="0"/>
                          <a:ea typeface="Lato" charset="0"/>
                          <a:cs typeface="Lato" charset="0"/>
                        </a:rPr>
                        <a:t>-0.31</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-0.28</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smtClean="0">
                          <a:solidFill>
                            <a:srgbClr val="000000"/>
                          </a:solidFill>
                          <a:effectLst/>
                          <a:latin typeface="Lato" charset="0"/>
                          <a:ea typeface="Lato" charset="0"/>
                          <a:cs typeface="Lato" charset="0"/>
                        </a:rPr>
                        <a:t>0</a:t>
                      </a:r>
                      <a:endParaRPr lang="nb-NO" sz="10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smtClean="0">
                          <a:solidFill>
                            <a:srgbClr val="000000"/>
                          </a:solidFill>
                          <a:effectLst/>
                          <a:latin typeface="Lato" charset="0"/>
                          <a:ea typeface="Lato" charset="0"/>
                          <a:cs typeface="Lato" charset="0"/>
                        </a:rPr>
                        <a:t>1</a:t>
                      </a:r>
                      <a:endParaRPr lang="nb-NO"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dirty="0">
                          <a:solidFill>
                            <a:srgbClr val="000000"/>
                          </a:solidFill>
                          <a:effectLst/>
                          <a:latin typeface="Lato" charset="0"/>
                          <a:ea typeface="Lato" charset="0"/>
                          <a:cs typeface="Lato" charset="0"/>
                        </a:rPr>
                        <a:t>-0.04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0.84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dirty="0">
                          <a:solidFill>
                            <a:srgbClr val="000000"/>
                          </a:solidFill>
                          <a:effectLst/>
                          <a:latin typeface="Lato" charset="0"/>
                          <a:ea typeface="Lato" charset="0"/>
                          <a:cs typeface="Lato" charset="0"/>
                        </a:rPr>
                        <a:t>-0.41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050" b="1" i="0" u="none" strike="noStrike" dirty="0" smtClean="0">
                          <a:solidFill>
                            <a:srgbClr val="000000"/>
                          </a:solidFill>
                          <a:effectLst/>
                          <a:latin typeface="Lato" charset="0"/>
                          <a:ea typeface="Lato" charset="0"/>
                          <a:cs typeface="Lato" charset="0"/>
                        </a:rPr>
                        <a:t>0.039</a:t>
                      </a:r>
                      <a:r>
                        <a:rPr lang="en-US" sz="1050" b="1" i="0" u="none" strike="noStrike" dirty="0" smtClean="0">
                          <a:solidFill>
                            <a:srgbClr val="000000"/>
                          </a:solidFill>
                          <a:effectLst/>
                          <a:latin typeface="Lato" charset="0"/>
                          <a:ea typeface="Lato" charset="0"/>
                          <a:cs typeface="Lato" charset="0"/>
                        </a:rPr>
                        <a:t>*</a:t>
                      </a:r>
                      <a:endParaRPr lang="uk-UA" sz="10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050" b="0" i="0" u="none" strike="noStrike">
                          <a:solidFill>
                            <a:srgbClr val="000000"/>
                          </a:solidFill>
                          <a:effectLst/>
                          <a:latin typeface="Lato" charset="0"/>
                          <a:ea typeface="Lato" charset="0"/>
                          <a:cs typeface="Lato" charset="0"/>
                        </a:rPr>
                        <a:t>0.062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050" b="0" i="0" u="none" strike="noStrike" dirty="0">
                          <a:solidFill>
                            <a:srgbClr val="000000"/>
                          </a:solidFill>
                          <a:effectLst/>
                          <a:latin typeface="Lato" charset="0"/>
                          <a:ea typeface="Lato" charset="0"/>
                          <a:cs typeface="Lato" charset="0"/>
                        </a:rPr>
                        <a:t>0.77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16781">
                <a:tc gridSpan="15">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baseline="0" dirty="0" smtClean="0">
                        <a:solidFill>
                          <a:schemeClr val="tx1"/>
                        </a:solidFill>
                        <a:effectLst/>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is-IS"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en-U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72369028"/>
              </p:ext>
            </p:extLst>
          </p:nvPr>
        </p:nvGraphicFramePr>
        <p:xfrm>
          <a:off x="1039557" y="2948085"/>
          <a:ext cx="10279861" cy="2012224"/>
        </p:xfrm>
        <a:graphic>
          <a:graphicData uri="http://schemas.openxmlformats.org/drawingml/2006/table">
            <a:tbl>
              <a:tblPr firstRow="1" bandRow="1">
                <a:tableStyleId>{2D5ABB26-0587-4C30-8999-92F81FD0307C}</a:tableStyleId>
              </a:tblPr>
              <a:tblGrid>
                <a:gridCol w="1007082">
                  <a:extLst>
                    <a:ext uri="{9D8B030D-6E8A-4147-A177-3AD203B41FA5}">
                      <a16:colId xmlns="" xmlns:a16="http://schemas.microsoft.com/office/drawing/2014/main" val="20001"/>
                    </a:ext>
                  </a:extLst>
                </a:gridCol>
                <a:gridCol w="753005">
                  <a:extLst>
                    <a:ext uri="{9D8B030D-6E8A-4147-A177-3AD203B41FA5}">
                      <a16:colId xmlns="" xmlns:a16="http://schemas.microsoft.com/office/drawing/2014/main" val="20002"/>
                    </a:ext>
                  </a:extLst>
                </a:gridCol>
                <a:gridCol w="666809">
                  <a:extLst>
                    <a:ext uri="{9D8B030D-6E8A-4147-A177-3AD203B41FA5}">
                      <a16:colId xmlns="" xmlns:a16="http://schemas.microsoft.com/office/drawing/2014/main" val="20003"/>
                    </a:ext>
                  </a:extLst>
                </a:gridCol>
                <a:gridCol w="732369">
                  <a:extLst>
                    <a:ext uri="{9D8B030D-6E8A-4147-A177-3AD203B41FA5}">
                      <a16:colId xmlns="" xmlns:a16="http://schemas.microsoft.com/office/drawing/2014/main" val="20004"/>
                    </a:ext>
                  </a:extLst>
                </a:gridCol>
                <a:gridCol w="772003">
                  <a:extLst>
                    <a:ext uri="{9D8B030D-6E8A-4147-A177-3AD203B41FA5}">
                      <a16:colId xmlns="" xmlns:a16="http://schemas.microsoft.com/office/drawing/2014/main" val="20005"/>
                    </a:ext>
                  </a:extLst>
                </a:gridCol>
                <a:gridCol w="738624">
                  <a:extLst>
                    <a:ext uri="{9D8B030D-6E8A-4147-A177-3AD203B41FA5}">
                      <a16:colId xmlns="" xmlns:a16="http://schemas.microsoft.com/office/drawing/2014/main" val="20006"/>
                    </a:ext>
                  </a:extLst>
                </a:gridCol>
                <a:gridCol w="891265">
                  <a:extLst>
                    <a:ext uri="{9D8B030D-6E8A-4147-A177-3AD203B41FA5}">
                      <a16:colId xmlns="" xmlns:a16="http://schemas.microsoft.com/office/drawing/2014/main" val="20007"/>
                    </a:ext>
                  </a:extLst>
                </a:gridCol>
                <a:gridCol w="829479">
                  <a:extLst>
                    <a:ext uri="{9D8B030D-6E8A-4147-A177-3AD203B41FA5}">
                      <a16:colId xmlns="" xmlns:a16="http://schemas.microsoft.com/office/drawing/2014/main" val="20008"/>
                    </a:ext>
                  </a:extLst>
                </a:gridCol>
                <a:gridCol w="777845">
                  <a:extLst>
                    <a:ext uri="{9D8B030D-6E8A-4147-A177-3AD203B41FA5}">
                      <a16:colId xmlns="" xmlns:a16="http://schemas.microsoft.com/office/drawing/2014/main" val="20009"/>
                    </a:ext>
                  </a:extLst>
                </a:gridCol>
                <a:gridCol w="777845">
                  <a:extLst>
                    <a:ext uri="{9D8B030D-6E8A-4147-A177-3AD203B41FA5}">
                      <a16:colId xmlns="" xmlns:a16="http://schemas.microsoft.com/office/drawing/2014/main" val="20010"/>
                    </a:ext>
                  </a:extLst>
                </a:gridCol>
                <a:gridCol w="777845">
                  <a:extLst>
                    <a:ext uri="{9D8B030D-6E8A-4147-A177-3AD203B41FA5}">
                      <a16:colId xmlns="" xmlns:a16="http://schemas.microsoft.com/office/drawing/2014/main" val="20011"/>
                    </a:ext>
                  </a:extLst>
                </a:gridCol>
                <a:gridCol w="777845">
                  <a:extLst>
                    <a:ext uri="{9D8B030D-6E8A-4147-A177-3AD203B41FA5}">
                      <a16:colId xmlns="" xmlns:a16="http://schemas.microsoft.com/office/drawing/2014/main" val="20012"/>
                    </a:ext>
                  </a:extLst>
                </a:gridCol>
                <a:gridCol w="777845">
                  <a:extLst>
                    <a:ext uri="{9D8B030D-6E8A-4147-A177-3AD203B41FA5}">
                      <a16:colId xmlns="" xmlns:a16="http://schemas.microsoft.com/office/drawing/2014/main" val="20013"/>
                    </a:ext>
                  </a:extLst>
                </a:gridCol>
              </a:tblGrid>
              <a:tr h="200687">
                <a:tc gridSpan="13">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355945">
                <a:tc>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Verbal Memory</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Digit Sequencing</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Token</a:t>
                      </a:r>
                      <a:r>
                        <a:rPr lang="en-US" sz="1100" i="0" baseline="0" dirty="0" smtClean="0">
                          <a:latin typeface="Lato" charset="0"/>
                          <a:ea typeface="Lato" charset="0"/>
                          <a:cs typeface="Lato" charset="0"/>
                        </a:rPr>
                        <a:t> Motor</a:t>
                      </a:r>
                      <a:r>
                        <a:rPr lang="en-US" sz="1100" i="0" dirty="0" smtClean="0">
                          <a:latin typeface="Lato" charset="0"/>
                          <a:ea typeface="Lato" charset="0"/>
                          <a:cs typeface="Lato" charset="0"/>
                        </a:rPr>
                        <a:t>	</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Verbal Fluency</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Symbol Coding</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Tower of London</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213854">
                <a:tc>
                  <a:txBody>
                    <a:bodyPr/>
                    <a:lstStyle/>
                    <a:p>
                      <a:pPr algn="ctr"/>
                      <a:r>
                        <a:rPr lang="en-US" sz="1100" i="0" dirty="0">
                          <a:latin typeface="Lato" charset="0"/>
                          <a:ea typeface="Lato" charset="0"/>
                          <a:cs typeface="Lato" charset="0"/>
                        </a:rPr>
                        <a:t>Layer</a:t>
                      </a:r>
                      <a:endParaRPr lang="en-US" sz="11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0"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p</a:t>
                      </a:r>
                      <a:endParaRPr lang="en-US" sz="11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13854">
                <a:tc>
                  <a:txBody>
                    <a:bodyPr/>
                    <a:lstStyle/>
                    <a:p>
                      <a:pPr algn="ctr"/>
                      <a:r>
                        <a:rPr lang="en-US" sz="1100" i="0" dirty="0" smtClean="0">
                          <a:latin typeface="Lato" charset="0"/>
                          <a:ea typeface="Lato" charset="0"/>
                          <a:cs typeface="Lato" charset="0"/>
                        </a:rPr>
                        <a:t>Deep</a:t>
                      </a:r>
                      <a:r>
                        <a:rPr lang="en-US" sz="1100" i="0" baseline="0" dirty="0" smtClean="0">
                          <a:latin typeface="Lato" charset="0"/>
                          <a:ea typeface="Lato" charset="0"/>
                          <a:cs typeface="Lato" charset="0"/>
                        </a:rPr>
                        <a:t> VD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050" b="1" i="0" u="none" strike="noStrike" dirty="0">
                          <a:solidFill>
                            <a:srgbClr val="000000"/>
                          </a:solidFill>
                          <a:effectLst/>
                          <a:latin typeface="Lato" charset="0"/>
                          <a:ea typeface="Lato" charset="0"/>
                          <a:cs typeface="Lato" charset="0"/>
                        </a:rPr>
                        <a:t>0.44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0.025*</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0.37</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050" b="0" i="0" u="none" strike="noStrike" dirty="0" smtClean="0">
                          <a:solidFill>
                            <a:srgbClr val="000000"/>
                          </a:solidFill>
                          <a:effectLst/>
                          <a:latin typeface="Lato" charset="0"/>
                          <a:ea typeface="Lato" charset="0"/>
                          <a:cs typeface="Lato" charset="0"/>
                        </a:rPr>
                        <a:t>0.065</a:t>
                      </a:r>
                      <a:r>
                        <a:rPr lang="pl-PL" sz="1050" b="1" i="0" u="none" strike="noStrike" baseline="30000" dirty="0" smtClean="0">
                          <a:solidFill>
                            <a:srgbClr val="000000"/>
                          </a:solidFill>
                          <a:effectLst/>
                          <a:latin typeface="Lato" charset="0"/>
                          <a:ea typeface="Lato" charset="0"/>
                          <a:cs typeface="Lato" charset="0"/>
                        </a:rPr>
                        <a:t>~</a:t>
                      </a:r>
                      <a:endParaRPr lang="pl-PL" sz="10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a:solidFill>
                            <a:srgbClr val="000000"/>
                          </a:solidFill>
                          <a:effectLst/>
                          <a:latin typeface="Lato" charset="0"/>
                          <a:ea typeface="Lato" charset="0"/>
                          <a:cs typeface="Lato" charset="0"/>
                        </a:rPr>
                        <a:t>0.23</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-0.041</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13854">
                <a:tc>
                  <a:txBody>
                    <a:bodyPr/>
                    <a:lstStyle/>
                    <a:p>
                      <a:pPr algn="ctr"/>
                      <a:r>
                        <a:rPr lang="en-US" sz="1100" i="0" dirty="0" smtClean="0">
                          <a:latin typeface="Lato" charset="0"/>
                          <a:ea typeface="Lato" charset="0"/>
                          <a:cs typeface="Lato" charset="0"/>
                        </a:rPr>
                        <a:t>Deep SD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050" b="1" i="0" u="none" strike="noStrike">
                          <a:solidFill>
                            <a:srgbClr val="000000"/>
                          </a:solidFill>
                          <a:effectLst/>
                          <a:latin typeface="Lato" charset="0"/>
                          <a:ea typeface="Lato" charset="0"/>
                          <a:cs typeface="Lato" charset="0"/>
                        </a:rPr>
                        <a:t>0.48</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1" i="0" u="none" strike="noStrike" dirty="0" smtClean="0">
                          <a:solidFill>
                            <a:srgbClr val="000000"/>
                          </a:solidFill>
                          <a:effectLst/>
                          <a:latin typeface="Lato" charset="0"/>
                          <a:ea typeface="Lato" charset="0"/>
                          <a:cs typeface="Lato" charset="0"/>
                        </a:rPr>
                        <a:t>0.013*</a:t>
                      </a:r>
                      <a:endParaRPr lang="hr-HR"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0.36</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smtClean="0">
                          <a:solidFill>
                            <a:srgbClr val="000000"/>
                          </a:solidFill>
                          <a:effectLst/>
                          <a:latin typeface="Lato" charset="0"/>
                          <a:ea typeface="Lato" charset="0"/>
                          <a:cs typeface="Lato" charset="0"/>
                        </a:rPr>
                        <a:t>0.07</a:t>
                      </a:r>
                      <a:r>
                        <a:rPr lang="pl-PL" sz="1050" b="1" i="0" u="none" strike="noStrike" baseline="30000" dirty="0" smtClean="0">
                          <a:solidFill>
                            <a:srgbClr val="000000"/>
                          </a:solidFill>
                          <a:effectLst/>
                          <a:latin typeface="Lato" charset="0"/>
                          <a:ea typeface="Lato" charset="0"/>
                          <a:cs typeface="Lato" charset="0"/>
                        </a:rPr>
                        <a:t>~</a:t>
                      </a:r>
                      <a:endParaRPr lang="hr-HR" sz="10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0.29</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0.15</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0.014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smtClean="0">
                          <a:solidFill>
                            <a:srgbClr val="000000"/>
                          </a:solidFill>
                          <a:effectLst/>
                          <a:latin typeface="Lato" charset="0"/>
                          <a:ea typeface="Lato" charset="0"/>
                          <a:cs typeface="Lato" charset="0"/>
                        </a:rPr>
                        <a:t>0.091</a:t>
                      </a:r>
                      <a:r>
                        <a:rPr lang="pl-PL" sz="1050" b="1" i="0" u="none" strike="noStrike" baseline="30000" dirty="0" smtClean="0">
                          <a:solidFill>
                            <a:srgbClr val="000000"/>
                          </a:solidFill>
                          <a:effectLst/>
                          <a:latin typeface="Lato" charset="0"/>
                          <a:ea typeface="Lato" charset="0"/>
                          <a:cs typeface="Lato" charset="0"/>
                        </a:rPr>
                        <a:t>~</a:t>
                      </a:r>
                      <a:endParaRPr lang="hr-HR"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13854">
                <a:tc>
                  <a:txBody>
                    <a:bodyPr/>
                    <a:lstStyle/>
                    <a:p>
                      <a:pPr algn="ctr"/>
                      <a:r>
                        <a:rPr lang="en-US" sz="1100" i="0" dirty="0" smtClean="0">
                          <a:latin typeface="Lato" charset="0"/>
                          <a:ea typeface="Lato" charset="0"/>
                          <a:cs typeface="Lato" charset="0"/>
                        </a:rPr>
                        <a:t>Deep</a:t>
                      </a:r>
                      <a:r>
                        <a:rPr lang="en-US" sz="1100" i="0" baseline="0" dirty="0" smtClean="0">
                          <a:latin typeface="Lato" charset="0"/>
                          <a:ea typeface="Lato" charset="0"/>
                          <a:cs typeface="Lato" charset="0"/>
                        </a:rPr>
                        <a:t> FD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050" b="1" i="0" u="none" strike="noStrike">
                          <a:solidFill>
                            <a:srgbClr val="000000"/>
                          </a:solidFill>
                          <a:effectLst/>
                          <a:latin typeface="Lato" charset="0"/>
                          <a:ea typeface="Lato" charset="0"/>
                          <a:cs typeface="Lato" charset="0"/>
                        </a:rPr>
                        <a:t>0.46</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0.018*</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a:solidFill>
                            <a:srgbClr val="000000"/>
                          </a:solidFill>
                          <a:effectLst/>
                          <a:latin typeface="Lato" charset="0"/>
                          <a:ea typeface="Lato" charset="0"/>
                          <a:cs typeface="Lato" charset="0"/>
                        </a:rPr>
                        <a:t>0.44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0.025*</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0.30</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0.14</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-0.039</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0.85</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0.36</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smtClean="0">
                          <a:solidFill>
                            <a:srgbClr val="000000"/>
                          </a:solidFill>
                          <a:effectLst/>
                          <a:latin typeface="Lato" charset="0"/>
                          <a:ea typeface="Lato" charset="0"/>
                          <a:cs typeface="Lato" charset="0"/>
                        </a:rPr>
                        <a:t>0.071</a:t>
                      </a:r>
                      <a:r>
                        <a:rPr lang="pl-PL" sz="1050" b="1" i="0" u="none" strike="noStrike" baseline="30000" dirty="0" smtClean="0">
                          <a:solidFill>
                            <a:srgbClr val="000000"/>
                          </a:solidFill>
                          <a:effectLst/>
                          <a:latin typeface="Lato" charset="0"/>
                          <a:ea typeface="Lato" charset="0"/>
                          <a:cs typeface="Lato" charset="0"/>
                        </a:rPr>
                        <a:t>~</a:t>
                      </a:r>
                      <a:endParaRPr lang="hr-HR"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360879">
                <a:tc gridSpan="1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dirty="0" smtClean="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is-IS"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en-U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sp>
        <p:nvSpPr>
          <p:cNvPr id="11" name="TextBox 10"/>
          <p:cNvSpPr txBox="1"/>
          <p:nvPr/>
        </p:nvSpPr>
        <p:spPr>
          <a:xfrm>
            <a:off x="539496" y="457812"/>
            <a:ext cx="500062" cy="366595"/>
          </a:xfrm>
          <a:prstGeom prst="rect">
            <a:avLst/>
          </a:prstGeom>
          <a:noFill/>
          <a:ln>
            <a:noFill/>
          </a:ln>
        </p:spPr>
        <p:txBody>
          <a:bodyPr wrap="square" rtlCol="0">
            <a:spAutoFit/>
          </a:bodyPr>
          <a:lstStyle/>
          <a:p>
            <a:r>
              <a:rPr lang="en-GB" b="1" dirty="0" smtClean="0"/>
              <a:t> A</a:t>
            </a:r>
            <a:endParaRPr lang="en-GB" b="1" dirty="0"/>
          </a:p>
        </p:txBody>
      </p:sp>
      <p:graphicFrame>
        <p:nvGraphicFramePr>
          <p:cNvPr id="17" name="Table 16"/>
          <p:cNvGraphicFramePr>
            <a:graphicFrameLocks noGrp="1"/>
          </p:cNvGraphicFramePr>
          <p:nvPr>
            <p:extLst>
              <p:ext uri="{D42A27DB-BD31-4B8C-83A1-F6EECF244321}">
                <p14:modId xmlns:p14="http://schemas.microsoft.com/office/powerpoint/2010/main" val="264115055"/>
              </p:ext>
            </p:extLst>
          </p:nvPr>
        </p:nvGraphicFramePr>
        <p:xfrm>
          <a:off x="1039558" y="1641512"/>
          <a:ext cx="10279861" cy="1463040"/>
        </p:xfrm>
        <a:graphic>
          <a:graphicData uri="http://schemas.openxmlformats.org/drawingml/2006/table">
            <a:tbl>
              <a:tblPr firstRow="1" bandRow="1">
                <a:tableStyleId>{2D5ABB26-0587-4C30-8999-92F81FD0307C}</a:tableStyleId>
              </a:tblPr>
              <a:tblGrid>
                <a:gridCol w="909759">
                  <a:extLst>
                    <a:ext uri="{9D8B030D-6E8A-4147-A177-3AD203B41FA5}">
                      <a16:colId xmlns="" xmlns:a16="http://schemas.microsoft.com/office/drawing/2014/main" val="20001"/>
                    </a:ext>
                  </a:extLst>
                </a:gridCol>
                <a:gridCol w="651592">
                  <a:extLst>
                    <a:ext uri="{9D8B030D-6E8A-4147-A177-3AD203B41FA5}">
                      <a16:colId xmlns="" xmlns:a16="http://schemas.microsoft.com/office/drawing/2014/main" val="20002"/>
                    </a:ext>
                  </a:extLst>
                </a:gridCol>
                <a:gridCol w="577004">
                  <a:extLst>
                    <a:ext uri="{9D8B030D-6E8A-4147-A177-3AD203B41FA5}">
                      <a16:colId xmlns="" xmlns:a16="http://schemas.microsoft.com/office/drawing/2014/main" val="20003"/>
                    </a:ext>
                  </a:extLst>
                </a:gridCol>
                <a:gridCol w="633734">
                  <a:extLst>
                    <a:ext uri="{9D8B030D-6E8A-4147-A177-3AD203B41FA5}">
                      <a16:colId xmlns="" xmlns:a16="http://schemas.microsoft.com/office/drawing/2014/main" val="20004"/>
                    </a:ext>
                  </a:extLst>
                </a:gridCol>
                <a:gridCol w="668030">
                  <a:extLst>
                    <a:ext uri="{9D8B030D-6E8A-4147-A177-3AD203B41FA5}">
                      <a16:colId xmlns="" xmlns:a16="http://schemas.microsoft.com/office/drawing/2014/main" val="20005"/>
                    </a:ext>
                  </a:extLst>
                </a:gridCol>
                <a:gridCol w="639146">
                  <a:extLst>
                    <a:ext uri="{9D8B030D-6E8A-4147-A177-3AD203B41FA5}">
                      <a16:colId xmlns="" xmlns:a16="http://schemas.microsoft.com/office/drawing/2014/main" val="20006"/>
                    </a:ext>
                  </a:extLst>
                </a:gridCol>
                <a:gridCol w="771229">
                  <a:extLst>
                    <a:ext uri="{9D8B030D-6E8A-4147-A177-3AD203B41FA5}">
                      <a16:colId xmlns="" xmlns:a16="http://schemas.microsoft.com/office/drawing/2014/main" val="20007"/>
                    </a:ext>
                  </a:extLst>
                </a:gridCol>
                <a:gridCol w="717765">
                  <a:extLst>
                    <a:ext uri="{9D8B030D-6E8A-4147-A177-3AD203B41FA5}">
                      <a16:colId xmlns="" xmlns:a16="http://schemas.microsoft.com/office/drawing/2014/main" val="20008"/>
                    </a:ext>
                  </a:extLst>
                </a:gridCol>
                <a:gridCol w="673086">
                  <a:extLst>
                    <a:ext uri="{9D8B030D-6E8A-4147-A177-3AD203B41FA5}">
                      <a16:colId xmlns="" xmlns:a16="http://schemas.microsoft.com/office/drawing/2014/main" val="20009"/>
                    </a:ext>
                  </a:extLst>
                </a:gridCol>
                <a:gridCol w="673086">
                  <a:extLst>
                    <a:ext uri="{9D8B030D-6E8A-4147-A177-3AD203B41FA5}">
                      <a16:colId xmlns="" xmlns:a16="http://schemas.microsoft.com/office/drawing/2014/main" val="20010"/>
                    </a:ext>
                  </a:extLst>
                </a:gridCol>
                <a:gridCol w="673086">
                  <a:extLst>
                    <a:ext uri="{9D8B030D-6E8A-4147-A177-3AD203B41FA5}">
                      <a16:colId xmlns="" xmlns:a16="http://schemas.microsoft.com/office/drawing/2014/main" val="20011"/>
                    </a:ext>
                  </a:extLst>
                </a:gridCol>
                <a:gridCol w="673086">
                  <a:extLst>
                    <a:ext uri="{9D8B030D-6E8A-4147-A177-3AD203B41FA5}">
                      <a16:colId xmlns="" xmlns:a16="http://schemas.microsoft.com/office/drawing/2014/main" val="20012"/>
                    </a:ext>
                  </a:extLst>
                </a:gridCol>
                <a:gridCol w="673086">
                  <a:extLst>
                    <a:ext uri="{9D8B030D-6E8A-4147-A177-3AD203B41FA5}">
                      <a16:colId xmlns="" xmlns:a16="http://schemas.microsoft.com/office/drawing/2014/main" val="20013"/>
                    </a:ext>
                  </a:extLst>
                </a:gridCol>
                <a:gridCol w="673086">
                  <a:extLst>
                    <a:ext uri="{9D8B030D-6E8A-4147-A177-3AD203B41FA5}">
                      <a16:colId xmlns="" xmlns:a16="http://schemas.microsoft.com/office/drawing/2014/main" val="20014"/>
                    </a:ext>
                  </a:extLst>
                </a:gridCol>
                <a:gridCol w="673086">
                  <a:extLst>
                    <a:ext uri="{9D8B030D-6E8A-4147-A177-3AD203B41FA5}">
                      <a16:colId xmlns="" xmlns:a16="http://schemas.microsoft.com/office/drawing/2014/main" val="20015"/>
                    </a:ext>
                  </a:extLst>
                </a:gridCol>
              </a:tblGrid>
              <a:tr h="0">
                <a:tc gridSpan="15">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352270">
                <a:tc>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Blunted Affect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Emotional Withdrawal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Poor</a:t>
                      </a:r>
                      <a:r>
                        <a:rPr lang="en-US" sz="1100" i="0" baseline="0" dirty="0">
                          <a:latin typeface="Lato" charset="0"/>
                          <a:ea typeface="Lato" charset="0"/>
                          <a:cs typeface="Lato" charset="0"/>
                        </a:rPr>
                        <a:t> Rapport</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Passive/Apathetic Social Withdrawal</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Difficulty in Abstract Thinking</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Lack of Spontaneity </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a:latin typeface="Lato" charset="0"/>
                          <a:ea typeface="Lato" charset="0"/>
                          <a:cs typeface="Lato" charset="0"/>
                        </a:rPr>
                        <a:t>Stereotyped Thinking</a:t>
                      </a: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216781">
                <a:tc>
                  <a:txBody>
                    <a:bodyPr/>
                    <a:lstStyle/>
                    <a:p>
                      <a:pPr algn="ctr"/>
                      <a:r>
                        <a:rPr lang="en-US" sz="1100" i="0" dirty="0">
                          <a:latin typeface="Lato" charset="0"/>
                          <a:ea typeface="Lato" charset="0"/>
                          <a:cs typeface="Lato" charset="0"/>
                        </a:rPr>
                        <a:t>Layer</a:t>
                      </a:r>
                      <a:endParaRPr lang="en-US" sz="11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16781">
                <a:tc>
                  <a:txBody>
                    <a:bodyPr/>
                    <a:lstStyle/>
                    <a:p>
                      <a:pPr algn="ctr"/>
                      <a:r>
                        <a:rPr lang="en-US" sz="1100" i="0" dirty="0" smtClean="0">
                          <a:latin typeface="Lato" charset="0"/>
                          <a:ea typeface="Lato" charset="0"/>
                          <a:cs typeface="Lato" charset="0"/>
                        </a:rPr>
                        <a:t>Deep VDI</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050" b="0" i="0" u="none" strike="noStrike" dirty="0">
                          <a:solidFill>
                            <a:srgbClr val="000000"/>
                          </a:solidFill>
                          <a:effectLst/>
                          <a:latin typeface="Lato" charset="0"/>
                          <a:ea typeface="Lato" charset="0"/>
                          <a:cs typeface="Lato" charset="0"/>
                        </a:rPr>
                        <a:t>0.28</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0.20</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0.32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dirty="0">
                          <a:solidFill>
                            <a:srgbClr val="000000"/>
                          </a:solidFill>
                          <a:effectLst/>
                          <a:latin typeface="Lato" charset="0"/>
                          <a:ea typeface="Lato" charset="0"/>
                          <a:cs typeface="Lato" charset="0"/>
                        </a:rPr>
                        <a:t>-</a:t>
                      </a:r>
                      <a:r>
                        <a:rPr lang="mr-IN" sz="1050" b="0" i="0" u="none" strike="noStrike" dirty="0" smtClean="0">
                          <a:solidFill>
                            <a:srgbClr val="000000"/>
                          </a:solidFill>
                          <a:effectLst/>
                          <a:latin typeface="Lato" charset="0"/>
                          <a:ea typeface="Lato" charset="0"/>
                          <a:cs typeface="Lato" charset="0"/>
                        </a:rPr>
                        <a:t>0.08</a:t>
                      </a:r>
                      <a:endParaRPr lang="mr-IN" sz="10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0.36</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smtClean="0">
                          <a:solidFill>
                            <a:srgbClr val="000000"/>
                          </a:solidFill>
                          <a:effectLst/>
                          <a:latin typeface="Lato" charset="0"/>
                          <a:ea typeface="Lato" charset="0"/>
                          <a:cs typeface="Lato" charset="0"/>
                        </a:rPr>
                        <a:t>0.07</a:t>
                      </a:r>
                      <a:r>
                        <a:rPr lang="hr-HR" sz="1050" b="1" i="0" u="none" strike="noStrike" baseline="30000" dirty="0" smtClean="0">
                          <a:solidFill>
                            <a:srgbClr val="000000"/>
                          </a:solidFill>
                          <a:effectLst/>
                          <a:latin typeface="Lato" charset="0"/>
                          <a:ea typeface="Lato" charset="0"/>
                          <a:cs typeface="Lato" charset="0"/>
                        </a:rPr>
                        <a:t>~</a:t>
                      </a:r>
                      <a:endParaRPr lang="hr-HR"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0.37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050" b="0" i="0" u="none" strike="noStrike" dirty="0" smtClean="0">
                          <a:solidFill>
                            <a:srgbClr val="000000"/>
                          </a:solidFill>
                          <a:effectLst/>
                          <a:latin typeface="Lato" charset="0"/>
                          <a:ea typeface="Lato" charset="0"/>
                          <a:cs typeface="Lato" charset="0"/>
                        </a:rPr>
                        <a:t>0.066</a:t>
                      </a:r>
                      <a:r>
                        <a:rPr lang="is-IS" sz="1050" b="1" i="0" u="none" strike="noStrike" baseline="30000" dirty="0" smtClean="0">
                          <a:solidFill>
                            <a:srgbClr val="000000"/>
                          </a:solidFill>
                          <a:effectLst/>
                          <a:latin typeface="Lato" charset="0"/>
                          <a:ea typeface="Lato" charset="0"/>
                          <a:cs typeface="Lato" charset="0"/>
                        </a:rPr>
                        <a:t>~</a:t>
                      </a:r>
                      <a:endParaRPr lang="is-IS"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0.03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050" b="0" i="0" u="none" strike="noStrike">
                          <a:solidFill>
                            <a:srgbClr val="000000"/>
                          </a:solidFill>
                          <a:effectLst/>
                          <a:latin typeface="Lato" charset="0"/>
                          <a:ea typeface="Lato" charset="0"/>
                          <a:cs typeface="Lato" charset="0"/>
                        </a:rPr>
                        <a:t>0.87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0.18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0.37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216781">
                <a:tc gridSpan="15">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baseline="0" dirty="0" smtClean="0">
                        <a:solidFill>
                          <a:schemeClr val="tx1"/>
                        </a:solidFill>
                        <a:effectLst/>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is-IS"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en-U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sp>
        <p:nvSpPr>
          <p:cNvPr id="19" name="TextBox 18"/>
          <p:cNvSpPr txBox="1"/>
          <p:nvPr/>
        </p:nvSpPr>
        <p:spPr>
          <a:xfrm>
            <a:off x="539496" y="1736472"/>
            <a:ext cx="500062" cy="366595"/>
          </a:xfrm>
          <a:prstGeom prst="rect">
            <a:avLst/>
          </a:prstGeom>
          <a:noFill/>
          <a:ln>
            <a:noFill/>
          </a:ln>
        </p:spPr>
        <p:txBody>
          <a:bodyPr wrap="square" rtlCol="0">
            <a:spAutoFit/>
          </a:bodyPr>
          <a:lstStyle/>
          <a:p>
            <a:r>
              <a:rPr lang="en-GB" b="1" dirty="0" smtClean="0"/>
              <a:t> B</a:t>
            </a:r>
            <a:endParaRPr lang="en-GB" b="1" dirty="0"/>
          </a:p>
        </p:txBody>
      </p:sp>
      <p:sp>
        <p:nvSpPr>
          <p:cNvPr id="24" name="TextBox 23"/>
          <p:cNvSpPr txBox="1"/>
          <p:nvPr/>
        </p:nvSpPr>
        <p:spPr>
          <a:xfrm>
            <a:off x="539496" y="3003746"/>
            <a:ext cx="500062" cy="366595"/>
          </a:xfrm>
          <a:prstGeom prst="rect">
            <a:avLst/>
          </a:prstGeom>
          <a:noFill/>
          <a:ln>
            <a:noFill/>
          </a:ln>
        </p:spPr>
        <p:txBody>
          <a:bodyPr wrap="square" rtlCol="0">
            <a:spAutoFit/>
          </a:bodyPr>
          <a:lstStyle/>
          <a:p>
            <a:r>
              <a:rPr lang="en-GB" b="1" dirty="0" smtClean="0"/>
              <a:t> C</a:t>
            </a:r>
            <a:endParaRPr lang="en-GB" b="1" dirty="0"/>
          </a:p>
        </p:txBody>
      </p:sp>
      <p:graphicFrame>
        <p:nvGraphicFramePr>
          <p:cNvPr id="25" name="Table 24"/>
          <p:cNvGraphicFramePr>
            <a:graphicFrameLocks noGrp="1"/>
          </p:cNvGraphicFramePr>
          <p:nvPr>
            <p:extLst>
              <p:ext uri="{D42A27DB-BD31-4B8C-83A1-F6EECF244321}">
                <p14:modId xmlns:p14="http://schemas.microsoft.com/office/powerpoint/2010/main" val="587602217"/>
              </p:ext>
            </p:extLst>
          </p:nvPr>
        </p:nvGraphicFramePr>
        <p:xfrm>
          <a:off x="1039557" y="4716135"/>
          <a:ext cx="10279861" cy="2012224"/>
        </p:xfrm>
        <a:graphic>
          <a:graphicData uri="http://schemas.openxmlformats.org/drawingml/2006/table">
            <a:tbl>
              <a:tblPr firstRow="1" bandRow="1">
                <a:tableStyleId>{2D5ABB26-0587-4C30-8999-92F81FD0307C}</a:tableStyleId>
              </a:tblPr>
              <a:tblGrid>
                <a:gridCol w="1007082">
                  <a:extLst>
                    <a:ext uri="{9D8B030D-6E8A-4147-A177-3AD203B41FA5}">
                      <a16:colId xmlns="" xmlns:a16="http://schemas.microsoft.com/office/drawing/2014/main" val="20001"/>
                    </a:ext>
                  </a:extLst>
                </a:gridCol>
                <a:gridCol w="753005">
                  <a:extLst>
                    <a:ext uri="{9D8B030D-6E8A-4147-A177-3AD203B41FA5}">
                      <a16:colId xmlns="" xmlns:a16="http://schemas.microsoft.com/office/drawing/2014/main" val="20002"/>
                    </a:ext>
                  </a:extLst>
                </a:gridCol>
                <a:gridCol w="666809">
                  <a:extLst>
                    <a:ext uri="{9D8B030D-6E8A-4147-A177-3AD203B41FA5}">
                      <a16:colId xmlns="" xmlns:a16="http://schemas.microsoft.com/office/drawing/2014/main" val="20003"/>
                    </a:ext>
                  </a:extLst>
                </a:gridCol>
                <a:gridCol w="732369">
                  <a:extLst>
                    <a:ext uri="{9D8B030D-6E8A-4147-A177-3AD203B41FA5}">
                      <a16:colId xmlns="" xmlns:a16="http://schemas.microsoft.com/office/drawing/2014/main" val="20004"/>
                    </a:ext>
                  </a:extLst>
                </a:gridCol>
                <a:gridCol w="772003">
                  <a:extLst>
                    <a:ext uri="{9D8B030D-6E8A-4147-A177-3AD203B41FA5}">
                      <a16:colId xmlns="" xmlns:a16="http://schemas.microsoft.com/office/drawing/2014/main" val="20005"/>
                    </a:ext>
                  </a:extLst>
                </a:gridCol>
                <a:gridCol w="738624">
                  <a:extLst>
                    <a:ext uri="{9D8B030D-6E8A-4147-A177-3AD203B41FA5}">
                      <a16:colId xmlns="" xmlns:a16="http://schemas.microsoft.com/office/drawing/2014/main" val="20006"/>
                    </a:ext>
                  </a:extLst>
                </a:gridCol>
                <a:gridCol w="891265">
                  <a:extLst>
                    <a:ext uri="{9D8B030D-6E8A-4147-A177-3AD203B41FA5}">
                      <a16:colId xmlns="" xmlns:a16="http://schemas.microsoft.com/office/drawing/2014/main" val="20007"/>
                    </a:ext>
                  </a:extLst>
                </a:gridCol>
                <a:gridCol w="829479">
                  <a:extLst>
                    <a:ext uri="{9D8B030D-6E8A-4147-A177-3AD203B41FA5}">
                      <a16:colId xmlns="" xmlns:a16="http://schemas.microsoft.com/office/drawing/2014/main" val="20008"/>
                    </a:ext>
                  </a:extLst>
                </a:gridCol>
                <a:gridCol w="777845">
                  <a:extLst>
                    <a:ext uri="{9D8B030D-6E8A-4147-A177-3AD203B41FA5}">
                      <a16:colId xmlns="" xmlns:a16="http://schemas.microsoft.com/office/drawing/2014/main" val="20009"/>
                    </a:ext>
                  </a:extLst>
                </a:gridCol>
                <a:gridCol w="777845">
                  <a:extLst>
                    <a:ext uri="{9D8B030D-6E8A-4147-A177-3AD203B41FA5}">
                      <a16:colId xmlns="" xmlns:a16="http://schemas.microsoft.com/office/drawing/2014/main" val="20010"/>
                    </a:ext>
                  </a:extLst>
                </a:gridCol>
                <a:gridCol w="777845">
                  <a:extLst>
                    <a:ext uri="{9D8B030D-6E8A-4147-A177-3AD203B41FA5}">
                      <a16:colId xmlns="" xmlns:a16="http://schemas.microsoft.com/office/drawing/2014/main" val="20011"/>
                    </a:ext>
                  </a:extLst>
                </a:gridCol>
                <a:gridCol w="777845">
                  <a:extLst>
                    <a:ext uri="{9D8B030D-6E8A-4147-A177-3AD203B41FA5}">
                      <a16:colId xmlns="" xmlns:a16="http://schemas.microsoft.com/office/drawing/2014/main" val="20012"/>
                    </a:ext>
                  </a:extLst>
                </a:gridCol>
                <a:gridCol w="777845">
                  <a:extLst>
                    <a:ext uri="{9D8B030D-6E8A-4147-A177-3AD203B41FA5}">
                      <a16:colId xmlns="" xmlns:a16="http://schemas.microsoft.com/office/drawing/2014/main" val="20013"/>
                    </a:ext>
                  </a:extLst>
                </a:gridCol>
              </a:tblGrid>
              <a:tr h="200687">
                <a:tc gridSpan="13">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no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r>
              <a:tr h="355945">
                <a:tc>
                  <a:txBody>
                    <a:bodyPr/>
                    <a:lstStyle/>
                    <a:p>
                      <a:pPr algn="ct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Verbal Memory</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Digit Sequencing</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Token</a:t>
                      </a:r>
                      <a:r>
                        <a:rPr lang="en-US" sz="1100" i="0" baseline="0" dirty="0" smtClean="0">
                          <a:latin typeface="Lato" charset="0"/>
                          <a:ea typeface="Lato" charset="0"/>
                          <a:cs typeface="Lato" charset="0"/>
                        </a:rPr>
                        <a:t> Motor</a:t>
                      </a:r>
                      <a:r>
                        <a:rPr lang="en-US" sz="1100" i="0" dirty="0" smtClean="0">
                          <a:latin typeface="Lato" charset="0"/>
                          <a:ea typeface="Lato" charset="0"/>
                          <a:cs typeface="Lato" charset="0"/>
                        </a:rPr>
                        <a:t>	</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Verbal Fluency</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Symbol Coding</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100" i="0" dirty="0" smtClean="0">
                          <a:latin typeface="Lato" charset="0"/>
                          <a:ea typeface="Lato" charset="0"/>
                          <a:cs typeface="Lato" charset="0"/>
                        </a:rPr>
                        <a:t>Tower of London</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28575"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213854">
                <a:tc>
                  <a:txBody>
                    <a:bodyPr/>
                    <a:lstStyle/>
                    <a:p>
                      <a:pPr algn="ctr"/>
                      <a:r>
                        <a:rPr lang="en-US" sz="1100" i="0" dirty="0">
                          <a:latin typeface="Lato" charset="0"/>
                          <a:ea typeface="Lato" charset="0"/>
                          <a:cs typeface="Lato" charset="0"/>
                        </a:rPr>
                        <a:t>Layer</a:t>
                      </a:r>
                      <a:endParaRPr lang="en-US" sz="11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0"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p</a:t>
                      </a:r>
                      <a:endParaRPr lang="en-US" sz="1100" i="1"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smtClean="0">
                          <a:latin typeface="Lato" charset="0"/>
                          <a:ea typeface="Lato" charset="0"/>
                          <a:cs typeface="Lato" charset="0"/>
                        </a:rPr>
                        <a:t>r</a:t>
                      </a:r>
                      <a:endParaRPr lang="en-US" sz="11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1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13854">
                <a:tc>
                  <a:txBody>
                    <a:bodyPr/>
                    <a:lstStyle/>
                    <a:p>
                      <a:pPr algn="ctr"/>
                      <a:r>
                        <a:rPr lang="en-US" sz="1100" i="0" dirty="0" smtClean="0">
                          <a:latin typeface="Lato" charset="0"/>
                          <a:ea typeface="Lato" charset="0"/>
                          <a:cs typeface="Lato" charset="0"/>
                        </a:rPr>
                        <a:t>Deep</a:t>
                      </a:r>
                      <a:r>
                        <a:rPr lang="en-US" sz="1100" i="0" baseline="0" dirty="0" smtClean="0">
                          <a:latin typeface="Lato" charset="0"/>
                          <a:ea typeface="Lato" charset="0"/>
                          <a:cs typeface="Lato" charset="0"/>
                        </a:rPr>
                        <a:t> VD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050" b="1" i="0" u="none" strike="noStrike" dirty="0">
                          <a:solidFill>
                            <a:srgbClr val="000000"/>
                          </a:solidFill>
                          <a:effectLst/>
                          <a:latin typeface="Lato" charset="0"/>
                          <a:ea typeface="Lato" charset="0"/>
                          <a:cs typeface="Lato" charset="0"/>
                        </a:rPr>
                        <a:t>-0.52</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0.023*</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a:solidFill>
                            <a:srgbClr val="000000"/>
                          </a:solidFill>
                          <a:effectLst/>
                          <a:latin typeface="Lato" charset="0"/>
                          <a:ea typeface="Lato" charset="0"/>
                          <a:cs typeface="Lato" charset="0"/>
                        </a:rPr>
                        <a:t>-0.54</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0.019*</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-0.42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050" b="0" i="0" u="none" strike="noStrike" dirty="0" smtClean="0">
                          <a:solidFill>
                            <a:srgbClr val="000000"/>
                          </a:solidFill>
                          <a:effectLst/>
                          <a:latin typeface="Lato" charset="0"/>
                          <a:ea typeface="Lato" charset="0"/>
                          <a:cs typeface="Lato" charset="0"/>
                        </a:rPr>
                        <a:t>0.078</a:t>
                      </a:r>
                      <a:r>
                        <a:rPr lang="is-IS" sz="1050" b="1" i="0" u="none" strike="noStrike" baseline="30000" dirty="0" smtClean="0">
                          <a:solidFill>
                            <a:srgbClr val="000000"/>
                          </a:solidFill>
                          <a:effectLst/>
                          <a:latin typeface="Lato" charset="0"/>
                          <a:ea typeface="Lato" charset="0"/>
                          <a:cs typeface="Lato" charset="0"/>
                        </a:rPr>
                        <a:t>~</a:t>
                      </a:r>
                      <a:endParaRPr lang="is-IS" sz="10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-0.40</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smtClean="0">
                          <a:solidFill>
                            <a:srgbClr val="000000"/>
                          </a:solidFill>
                          <a:effectLst/>
                          <a:latin typeface="Lato" charset="0"/>
                          <a:ea typeface="Lato" charset="0"/>
                          <a:cs typeface="Lato" charset="0"/>
                        </a:rPr>
                        <a:t>0.092</a:t>
                      </a:r>
                      <a:r>
                        <a:rPr lang="is-IS" sz="1050" b="1" i="0" u="none" strike="noStrike" baseline="30000" dirty="0" smtClean="0">
                          <a:solidFill>
                            <a:srgbClr val="000000"/>
                          </a:solidFill>
                          <a:effectLst/>
                          <a:latin typeface="Lato" charset="0"/>
                          <a:ea typeface="Lato" charset="0"/>
                          <a:cs typeface="Lato" charset="0"/>
                        </a:rPr>
                        <a:t>~</a:t>
                      </a:r>
                      <a:endParaRPr lang="hr-HR"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dirty="0">
                          <a:solidFill>
                            <a:srgbClr val="000000"/>
                          </a:solidFill>
                          <a:effectLst/>
                          <a:latin typeface="Lato" charset="0"/>
                          <a:ea typeface="Lato" charset="0"/>
                          <a:cs typeface="Lato" charset="0"/>
                        </a:rPr>
                        <a:t>-0.58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1" i="0" u="none" strike="noStrike" dirty="0" smtClean="0">
                          <a:solidFill>
                            <a:srgbClr val="000000"/>
                          </a:solidFill>
                          <a:effectLst/>
                          <a:latin typeface="Lato" charset="0"/>
                          <a:ea typeface="Lato" charset="0"/>
                          <a:cs typeface="Lato" charset="0"/>
                        </a:rPr>
                        <a:t>0.011*</a:t>
                      </a:r>
                      <a:endParaRPr lang="hr-HR" sz="10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-0.026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13854">
                <a:tc>
                  <a:txBody>
                    <a:bodyPr/>
                    <a:lstStyle/>
                    <a:p>
                      <a:pPr algn="ctr"/>
                      <a:r>
                        <a:rPr lang="en-US" sz="1100" i="0" dirty="0" smtClean="0">
                          <a:latin typeface="Lato" charset="0"/>
                          <a:ea typeface="Lato" charset="0"/>
                          <a:cs typeface="Lato" charset="0"/>
                        </a:rPr>
                        <a:t>Deep SD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050" b="1" i="0" u="none" strike="noStrike">
                          <a:solidFill>
                            <a:srgbClr val="000000"/>
                          </a:solidFill>
                          <a:effectLst/>
                          <a:latin typeface="Lato" charset="0"/>
                          <a:ea typeface="Lato" charset="0"/>
                          <a:cs typeface="Lato" charset="0"/>
                        </a:rPr>
                        <a:t>-0.58</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1" i="0" u="none" strike="noStrike" dirty="0" smtClean="0">
                          <a:solidFill>
                            <a:srgbClr val="000000"/>
                          </a:solidFill>
                          <a:effectLst/>
                          <a:latin typeface="Lato" charset="0"/>
                          <a:ea typeface="Lato" charset="0"/>
                          <a:cs typeface="Lato" charset="0"/>
                        </a:rPr>
                        <a:t>0.01*</a:t>
                      </a:r>
                      <a:endParaRPr lang="hr-HR"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a:solidFill>
                            <a:srgbClr val="000000"/>
                          </a:solidFill>
                          <a:effectLst/>
                          <a:latin typeface="Lato" charset="0"/>
                          <a:ea typeface="Lato" charset="0"/>
                          <a:cs typeface="Lato" charset="0"/>
                        </a:rPr>
                        <a:t>-0.55</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0.016*</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dirty="0">
                          <a:solidFill>
                            <a:srgbClr val="000000"/>
                          </a:solidFill>
                          <a:effectLst/>
                          <a:latin typeface="Lato" charset="0"/>
                          <a:ea typeface="Lato" charset="0"/>
                          <a:cs typeface="Lato" charset="0"/>
                        </a:rPr>
                        <a:t>-0.29</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0" i="0" u="none" strike="noStrike" dirty="0">
                          <a:solidFill>
                            <a:srgbClr val="000000"/>
                          </a:solidFill>
                          <a:effectLst/>
                          <a:latin typeface="Lato" charset="0"/>
                          <a:ea typeface="Lato" charset="0"/>
                          <a:cs typeface="Lato" charset="0"/>
                        </a:rPr>
                        <a:t>0.23</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dirty="0">
                          <a:solidFill>
                            <a:srgbClr val="000000"/>
                          </a:solidFill>
                          <a:effectLst/>
                          <a:latin typeface="Lato" charset="0"/>
                          <a:ea typeface="Lato" charset="0"/>
                          <a:cs typeface="Lato" charset="0"/>
                        </a:rPr>
                        <a:t>-0.44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050" b="0" i="0" u="none" strike="noStrike" dirty="0" smtClean="0">
                          <a:solidFill>
                            <a:srgbClr val="000000"/>
                          </a:solidFill>
                          <a:effectLst/>
                          <a:latin typeface="Lato" charset="0"/>
                          <a:ea typeface="Lato" charset="0"/>
                          <a:cs typeface="Lato" charset="0"/>
                        </a:rPr>
                        <a:t>0.061</a:t>
                      </a:r>
                      <a:r>
                        <a:rPr lang="is-IS" sz="1050" b="1" i="0" u="none" strike="noStrike" baseline="30000" dirty="0" smtClean="0">
                          <a:solidFill>
                            <a:srgbClr val="000000"/>
                          </a:solidFill>
                          <a:effectLst/>
                          <a:latin typeface="Lato" charset="0"/>
                          <a:ea typeface="Lato" charset="0"/>
                          <a:cs typeface="Lato" charset="0"/>
                        </a:rPr>
                        <a:t>~</a:t>
                      </a:r>
                      <a:endParaRPr lang="pl-PL" sz="10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a:solidFill>
                            <a:srgbClr val="000000"/>
                          </a:solidFill>
                          <a:effectLst/>
                          <a:latin typeface="Lato" charset="0"/>
                          <a:ea typeface="Lato" charset="0"/>
                          <a:cs typeface="Lato" charset="0"/>
                        </a:rPr>
                        <a:t>-0.62</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050" b="1" i="0" u="none" strike="noStrike" dirty="0" smtClean="0">
                          <a:solidFill>
                            <a:srgbClr val="000000"/>
                          </a:solidFill>
                          <a:effectLst/>
                          <a:latin typeface="Lato" charset="0"/>
                          <a:ea typeface="Lato" charset="0"/>
                          <a:cs typeface="Lato" charset="0"/>
                        </a:rPr>
                        <a:t>0.006**</a:t>
                      </a:r>
                      <a:endParaRPr lang="is-IS" sz="10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-0.063</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0.81</a:t>
                      </a:r>
                    </a:p>
                  </a:txBody>
                  <a:tcPr marL="12700" marR="12700" marT="1270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13854">
                <a:tc>
                  <a:txBody>
                    <a:bodyPr/>
                    <a:lstStyle/>
                    <a:p>
                      <a:pPr algn="ctr"/>
                      <a:r>
                        <a:rPr lang="en-US" sz="1100" i="0" dirty="0" smtClean="0">
                          <a:latin typeface="Lato" charset="0"/>
                          <a:ea typeface="Lato" charset="0"/>
                          <a:cs typeface="Lato" charset="0"/>
                        </a:rPr>
                        <a:t>Deep</a:t>
                      </a:r>
                      <a:r>
                        <a:rPr lang="en-US" sz="1100" i="0" baseline="0" dirty="0" smtClean="0">
                          <a:latin typeface="Lato" charset="0"/>
                          <a:ea typeface="Lato" charset="0"/>
                          <a:cs typeface="Lato" charset="0"/>
                        </a:rPr>
                        <a:t> FD</a:t>
                      </a:r>
                      <a:endParaRPr lang="en-US" sz="11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050" b="1" i="0" u="none" strike="noStrike">
                          <a:solidFill>
                            <a:srgbClr val="000000"/>
                          </a:solidFill>
                          <a:effectLst/>
                          <a:latin typeface="Lato" charset="0"/>
                          <a:ea typeface="Lato" charset="0"/>
                          <a:cs typeface="Lato" charset="0"/>
                        </a:rPr>
                        <a:t>-0.64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050" b="1" i="0" u="none" strike="noStrike" dirty="0" smtClean="0">
                          <a:solidFill>
                            <a:srgbClr val="000000"/>
                          </a:solidFill>
                          <a:effectLst/>
                          <a:latin typeface="Lato" charset="0"/>
                          <a:ea typeface="Lato" charset="0"/>
                          <a:cs typeface="Lato" charset="0"/>
                        </a:rPr>
                        <a:t>0.004**</a:t>
                      </a:r>
                      <a:endParaRPr lang="is-IS"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a:solidFill>
                            <a:srgbClr val="000000"/>
                          </a:solidFill>
                          <a:effectLst/>
                          <a:latin typeface="Lato" charset="0"/>
                          <a:ea typeface="Lato" charset="0"/>
                          <a:cs typeface="Lato" charset="0"/>
                        </a:rPr>
                        <a:t>-0.51</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1" i="0" u="none" strike="noStrike" dirty="0" smtClean="0">
                          <a:solidFill>
                            <a:srgbClr val="000000"/>
                          </a:solidFill>
                          <a:effectLst/>
                          <a:latin typeface="Lato" charset="0"/>
                          <a:ea typeface="Lato" charset="0"/>
                          <a:cs typeface="Lato" charset="0"/>
                        </a:rPr>
                        <a:t>0.026*</a:t>
                      </a:r>
                      <a:endParaRPr lang="nb-NO" sz="105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-0.18</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a:solidFill>
                            <a:srgbClr val="000000"/>
                          </a:solidFill>
                          <a:effectLst/>
                          <a:latin typeface="Lato" charset="0"/>
                          <a:ea typeface="Lato" charset="0"/>
                          <a:cs typeface="Lato" charset="0"/>
                        </a:rPr>
                        <a:t>0.47</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-0.37</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0.12</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1" i="0" u="none" strike="noStrike">
                          <a:solidFill>
                            <a:srgbClr val="000000"/>
                          </a:solidFill>
                          <a:effectLst/>
                          <a:latin typeface="Lato" charset="0"/>
                          <a:ea typeface="Lato" charset="0"/>
                          <a:cs typeface="Lato" charset="0"/>
                        </a:rPr>
                        <a:t>-0.57</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050" b="1" i="0" u="none" strike="noStrike" dirty="0" smtClean="0">
                          <a:solidFill>
                            <a:srgbClr val="000000"/>
                          </a:solidFill>
                          <a:effectLst/>
                          <a:latin typeface="Lato" charset="0"/>
                          <a:ea typeface="Lato" charset="0"/>
                          <a:cs typeface="Lato" charset="0"/>
                        </a:rPr>
                        <a:t>0.013*</a:t>
                      </a:r>
                      <a:endParaRPr lang="hr-HR" sz="10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050" b="0" i="0" u="none" strike="noStrike">
                          <a:solidFill>
                            <a:srgbClr val="000000"/>
                          </a:solidFill>
                          <a:effectLst/>
                          <a:latin typeface="Lato" charset="0"/>
                          <a:ea typeface="Lato" charset="0"/>
                          <a:cs typeface="Lato" charset="0"/>
                        </a:rPr>
                        <a:t>-0.046</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050" b="0" i="0" u="none" strike="noStrike" dirty="0">
                          <a:solidFill>
                            <a:srgbClr val="000000"/>
                          </a:solidFill>
                          <a:effectLst/>
                          <a:latin typeface="Lato" charset="0"/>
                          <a:ea typeface="Lato" charset="0"/>
                          <a:cs typeface="Lato" charset="0"/>
                        </a:rPr>
                        <a:t>0.86</a:t>
                      </a:r>
                    </a:p>
                  </a:txBody>
                  <a:tcPr marL="12700" marR="12700" marT="12700" marB="0" anchor="ctr">
                    <a:lnL>
                      <a:noFill/>
                    </a:lnL>
                    <a:lnR>
                      <a:noFill/>
                    </a:lnR>
                    <a:lnT w="12700" cap="flat" cmpd="sng" algn="ctr">
                      <a:noFill/>
                      <a:prstDash val="solid"/>
                      <a:round/>
                      <a:headEnd type="none" w="med" len="med"/>
                      <a:tailEnd type="none" w="med" len="med"/>
                    </a:lnT>
                    <a:lnB w="28575"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360879">
                <a:tc gridSpan="1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dirty="0" smtClean="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185C6"/>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is-IS" sz="1150" b="0" i="0" u="none" strike="noStrike">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en-U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mr-IN"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ctr" fontAlgn="b"/>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sp>
        <p:nvSpPr>
          <p:cNvPr id="27" name="TextBox 26"/>
          <p:cNvSpPr txBox="1"/>
          <p:nvPr/>
        </p:nvSpPr>
        <p:spPr>
          <a:xfrm>
            <a:off x="539496" y="4771796"/>
            <a:ext cx="500062" cy="366595"/>
          </a:xfrm>
          <a:prstGeom prst="rect">
            <a:avLst/>
          </a:prstGeom>
          <a:noFill/>
          <a:ln>
            <a:noFill/>
          </a:ln>
        </p:spPr>
        <p:txBody>
          <a:bodyPr wrap="square" rtlCol="0">
            <a:spAutoFit/>
          </a:bodyPr>
          <a:lstStyle/>
          <a:p>
            <a:r>
              <a:rPr lang="en-GB" b="1" dirty="0" smtClean="0"/>
              <a:t> D</a:t>
            </a:r>
            <a:endParaRPr lang="en-GB" b="1" dirty="0"/>
          </a:p>
        </p:txBody>
      </p:sp>
      <p:grpSp>
        <p:nvGrpSpPr>
          <p:cNvPr id="4" name="Group 3"/>
          <p:cNvGrpSpPr/>
          <p:nvPr/>
        </p:nvGrpSpPr>
        <p:grpSpPr>
          <a:xfrm>
            <a:off x="539496" y="0"/>
            <a:ext cx="10915660" cy="7119556"/>
            <a:chOff x="539496" y="0"/>
            <a:chExt cx="10915660" cy="7119556"/>
          </a:xfrm>
        </p:grpSpPr>
        <p:sp>
          <p:nvSpPr>
            <p:cNvPr id="2" name="Rectangle 1"/>
            <p:cNvSpPr/>
            <p:nvPr/>
          </p:nvSpPr>
          <p:spPr>
            <a:xfrm>
              <a:off x="539496" y="452747"/>
              <a:ext cx="10915660" cy="127157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539496" y="1731407"/>
              <a:ext cx="10915660" cy="127101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39496" y="2998680"/>
              <a:ext cx="10915660" cy="176677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39496" y="4766731"/>
              <a:ext cx="10915660" cy="176479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539496" y="6534781"/>
              <a:ext cx="10915660" cy="584775"/>
            </a:xfrm>
            <a:prstGeom prst="rect">
              <a:avLst/>
            </a:prstGeom>
            <a:noFill/>
            <a:ln w="19050">
              <a:solidFill>
                <a:schemeClr val="tx1"/>
              </a:solidFill>
            </a:ln>
          </p:spPr>
          <p:txBody>
            <a:bodyPr wrap="square" rtlCol="0">
              <a:spAutoFit/>
            </a:bodyPr>
            <a:lstStyle/>
            <a:p>
              <a:pPr>
                <a:defRPr/>
              </a:pPr>
              <a:r>
                <a:rPr lang="en-US" sz="800" dirty="0">
                  <a:latin typeface="Lato" charset="0"/>
                  <a:ea typeface="Lato" charset="0"/>
                  <a:cs typeface="Lato" charset="0"/>
                </a:rPr>
                <a:t>OU = oculus uterque; VD = vessel density; SD = skeletonized vessel density; VDI = vessel diameter index; FD = fractal dimension; PANSS = Positive and Negative Syndrome </a:t>
              </a:r>
              <a:r>
                <a:rPr lang="en-US" sz="800" dirty="0" smtClean="0">
                  <a:latin typeface="Lato" charset="0"/>
                  <a:ea typeface="Lato" charset="0"/>
                  <a:cs typeface="Lato" charset="0"/>
                </a:rPr>
                <a:t>Scale; BACS = Brief Assessment of Cognition in Schizophrenia.  </a:t>
              </a:r>
              <a:r>
                <a:rPr lang="en-US" sz="800" u="sng" dirty="0">
                  <a:latin typeface="Lato" charset="0"/>
                  <a:ea typeface="Lato" charset="0"/>
                  <a:cs typeface="Lato" charset="0"/>
                </a:rPr>
                <a:t>Note</a:t>
              </a:r>
              <a:r>
                <a:rPr lang="en-US" sz="800" dirty="0">
                  <a:latin typeface="Lato" charset="0"/>
                  <a:ea typeface="Lato" charset="0"/>
                  <a:cs typeface="Lato" charset="0"/>
                </a:rPr>
                <a:t>: Retinal vascular measures were adjusted for age, sex, race, OCTA scanner, image </a:t>
              </a:r>
              <a:r>
                <a:rPr lang="en-US" sz="800" dirty="0" smtClean="0">
                  <a:latin typeface="Lato" charset="0"/>
                  <a:ea typeface="Lato" charset="0"/>
                  <a:cs typeface="Lato" charset="0"/>
                </a:rPr>
                <a:t>quality, </a:t>
              </a:r>
              <a:r>
                <a:rPr lang="en-US" sz="800" dirty="0">
                  <a:latin typeface="Lato" charset="0"/>
                  <a:ea typeface="Lato" charset="0"/>
                  <a:cs typeface="Lato" charset="0"/>
                </a:rPr>
                <a:t>visual acuity, </a:t>
              </a:r>
              <a:r>
                <a:rPr lang="en-US" sz="800" dirty="0" smtClean="0">
                  <a:latin typeface="Lato" charset="0"/>
                  <a:ea typeface="Lato" charset="0"/>
                  <a:cs typeface="Lato" charset="0"/>
                </a:rPr>
                <a:t>and body </a:t>
              </a:r>
              <a:r>
                <a:rPr lang="en-US" sz="800" dirty="0">
                  <a:latin typeface="Lato" charset="0"/>
                  <a:ea typeface="Lato" charset="0"/>
                  <a:cs typeface="Lato" charset="0"/>
                </a:rPr>
                <a:t>mass </a:t>
              </a:r>
              <a:r>
                <a:rPr lang="en-US" sz="800" dirty="0" smtClean="0">
                  <a:latin typeface="Lato" charset="0"/>
                  <a:ea typeface="Lato" charset="0"/>
                  <a:cs typeface="Lato" charset="0"/>
                </a:rPr>
                <a:t>index. </a:t>
              </a:r>
              <a:r>
                <a:rPr lang="en-US" sz="800" dirty="0">
                  <a:latin typeface="Lato" charset="0"/>
                  <a:ea typeface="Lato" charset="0"/>
                  <a:cs typeface="Lato" charset="0"/>
                </a:rPr>
                <a:t>Clinical measures were adjusted for age, sex, and race, except for BACS composite scores which were adjusted for race only. Trending results are denoted as (~) for p &lt;0.1, and for significance, symbols are referred as  (*) for p &lt;0.05, (**) for p &lt; 0.01. Multiple comparison correction using the FDR method was performed per vascular measure and for all clinical measures, where survival is denoted with (</a:t>
              </a:r>
              <a:r>
                <a:rPr lang="nb-NO" sz="800" b="1" baseline="30000" dirty="0">
                  <a:solidFill>
                    <a:srgbClr val="000000"/>
                  </a:solidFill>
                  <a:latin typeface="Lato" charset="0"/>
                  <a:ea typeface="Lato" charset="0"/>
                  <a:cs typeface="Lato" charset="0"/>
                </a:rPr>
                <a:t>†</a:t>
              </a:r>
              <a:r>
                <a:rPr lang="en-US" sz="800" dirty="0">
                  <a:latin typeface="Lato" charset="0"/>
                  <a:ea typeface="Lato" charset="0"/>
                  <a:cs typeface="Lato" charset="0"/>
                </a:rPr>
                <a:t>).</a:t>
              </a:r>
            </a:p>
          </p:txBody>
        </p:sp>
        <p:sp>
          <p:nvSpPr>
            <p:cNvPr id="30" name="TextBox 29"/>
            <p:cNvSpPr txBox="1"/>
            <p:nvPr/>
          </p:nvSpPr>
          <p:spPr>
            <a:xfrm>
              <a:off x="539496" y="0"/>
              <a:ext cx="10915660" cy="461665"/>
            </a:xfrm>
            <a:prstGeom prst="rect">
              <a:avLst/>
            </a:prstGeom>
            <a:noFill/>
            <a:ln w="19050">
              <a:solidFill>
                <a:schemeClr val="tx1"/>
              </a:solidFill>
            </a:ln>
          </p:spPr>
          <p:txBody>
            <a:bodyPr wrap="square" rtlCol="0">
              <a:spAutoFit/>
            </a:bodyPr>
            <a:lstStyle/>
            <a:p>
              <a:pPr>
                <a:defRPr/>
              </a:pPr>
              <a:r>
                <a:rPr lang="en-US" sz="1200" b="1" dirty="0" smtClean="0">
                  <a:latin typeface="Lato" charset="0"/>
                  <a:ea typeface="Lato" charset="0"/>
                  <a:cs typeface="Lato" charset="0"/>
                </a:rPr>
                <a:t>Supplementary Table 15.</a:t>
              </a:r>
              <a:r>
                <a:rPr lang="en-US" sz="1200" dirty="0" smtClean="0">
                  <a:latin typeface="Lato" charset="0"/>
                  <a:ea typeface="Lato" charset="0"/>
                  <a:cs typeface="Lato" charset="0"/>
                </a:rPr>
                <a:t> Partial Spearman’s correlations between OU retinal measures and (A) PANSS positive subscores, (B) PANSS negative subscores, (C) BACS subscores in probands, and (D) BACS subscores in healthy controls.</a:t>
              </a:r>
              <a:endParaRPr lang="en-US" sz="1200" b="1" dirty="0">
                <a:latin typeface="Lato" charset="0"/>
                <a:ea typeface="Lato" charset="0"/>
                <a:cs typeface="Lato" charset="0"/>
              </a:endParaRPr>
            </a:p>
          </p:txBody>
        </p:sp>
      </p:grpSp>
    </p:spTree>
    <p:extLst>
      <p:ext uri="{BB962C8B-B14F-4D97-AF65-F5344CB8AC3E}">
        <p14:creationId xmlns:p14="http://schemas.microsoft.com/office/powerpoint/2010/main" val="1233427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93601030"/>
              </p:ext>
            </p:extLst>
          </p:nvPr>
        </p:nvGraphicFramePr>
        <p:xfrm>
          <a:off x="2251556" y="824419"/>
          <a:ext cx="7430325" cy="4937593"/>
        </p:xfrm>
        <a:graphic>
          <a:graphicData uri="http://schemas.openxmlformats.org/drawingml/2006/table">
            <a:tbl>
              <a:tblPr firstRow="1" bandRow="1">
                <a:tableStyleId>{2D5ABB26-0587-4C30-8999-92F81FD0307C}</a:tableStyleId>
              </a:tblPr>
              <a:tblGrid>
                <a:gridCol w="497853">
                  <a:extLst>
                    <a:ext uri="{9D8B030D-6E8A-4147-A177-3AD203B41FA5}">
                      <a16:colId xmlns:a16="http://schemas.microsoft.com/office/drawing/2014/main" xmlns="" val="20000"/>
                    </a:ext>
                  </a:extLst>
                </a:gridCol>
                <a:gridCol w="1192185">
                  <a:extLst>
                    <a:ext uri="{9D8B030D-6E8A-4147-A177-3AD203B41FA5}">
                      <a16:colId xmlns:a16="http://schemas.microsoft.com/office/drawing/2014/main" xmlns="" val="20001"/>
                    </a:ext>
                  </a:extLst>
                </a:gridCol>
                <a:gridCol w="1681783">
                  <a:extLst>
                    <a:ext uri="{9D8B030D-6E8A-4147-A177-3AD203B41FA5}">
                      <a16:colId xmlns:a16="http://schemas.microsoft.com/office/drawing/2014/main" xmlns="" val="20002"/>
                    </a:ext>
                  </a:extLst>
                </a:gridCol>
                <a:gridCol w="2029252">
                  <a:extLst>
                    <a:ext uri="{9D8B030D-6E8A-4147-A177-3AD203B41FA5}">
                      <a16:colId xmlns:a16="http://schemas.microsoft.com/office/drawing/2014/main" xmlns="" val="20003"/>
                    </a:ext>
                  </a:extLst>
                </a:gridCol>
                <a:gridCol w="2029252">
                  <a:extLst>
                    <a:ext uri="{9D8B030D-6E8A-4147-A177-3AD203B41FA5}">
                      <a16:colId xmlns:a16="http://schemas.microsoft.com/office/drawing/2014/main" xmlns="" val="20004"/>
                    </a:ext>
                  </a:extLst>
                </a:gridCol>
              </a:tblGrid>
              <a:tr h="357641">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2</a:t>
                      </a:r>
                      <a:r>
                        <a:rPr lang="en-US" sz="1200" b="1" i="0" baseline="0" dirty="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Intra-class correlations between right and left eye retinal vascular measures.</a:t>
                      </a:r>
                      <a:endParaRPr lang="en-US" sz="1200" b="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0"/>
                  </a:ext>
                </a:extLst>
              </a:tr>
              <a:tr h="361462">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200" i="0" dirty="0">
                          <a:latin typeface="Lato" charset="0"/>
                          <a:ea typeface="Lato" charset="0"/>
                          <a:cs typeface="Lato" charset="0"/>
                        </a:rPr>
                        <a:t>Random</a:t>
                      </a:r>
                      <a:r>
                        <a:rPr lang="en-US" sz="1200" i="0" baseline="0" dirty="0">
                          <a:latin typeface="Lato" charset="0"/>
                          <a:ea typeface="Lato" charset="0"/>
                          <a:cs typeface="Lato" charset="0"/>
                        </a:rPr>
                        <a:t> Raters</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25741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ICC Value</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CI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293851">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0.29</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[0.065,</a:t>
                      </a:r>
                      <a:r>
                        <a:rPr lang="nb-NO" sz="1150" b="0" i="0" u="none" strike="noStrike" baseline="0" dirty="0">
                          <a:solidFill>
                            <a:srgbClr val="000000"/>
                          </a:solidFill>
                          <a:effectLst/>
                          <a:latin typeface="Lato" charset="0"/>
                          <a:ea typeface="Lato" charset="0"/>
                          <a:cs typeface="Lato" charset="0"/>
                        </a:rPr>
                        <a:t> 0.50]</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0.019</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[0.26, 0.64]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&lt;0.001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[0.57, 0.81]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&lt;0.001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[0.21, 0.61]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0.001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293851">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[0.021,</a:t>
                      </a:r>
                      <a:r>
                        <a:rPr lang="nb-NO" sz="1150" b="0" i="0" u="none" strike="noStrike" baseline="0" dirty="0">
                          <a:solidFill>
                            <a:srgbClr val="000000"/>
                          </a:solidFill>
                          <a:effectLst/>
                          <a:latin typeface="Lato" charset="0"/>
                          <a:ea typeface="Lato" charset="0"/>
                          <a:cs typeface="Lato" charset="0"/>
                        </a:rPr>
                        <a:t> 0.46]</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0.038</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[-0.001,</a:t>
                      </a:r>
                      <a:r>
                        <a:rPr lang="nb-NO" sz="1150" b="0" i="0" u="none" strike="noStrike" baseline="0" dirty="0">
                          <a:solidFill>
                            <a:srgbClr val="000000"/>
                          </a:solidFill>
                          <a:effectLst/>
                          <a:latin typeface="Lato" charset="0"/>
                          <a:ea typeface="Lato" charset="0"/>
                          <a:cs typeface="Lato" charset="0"/>
                        </a:rPr>
                        <a:t> 0.44]</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200" b="0" i="0" u="none" strike="noStrike" dirty="0">
                          <a:solidFill>
                            <a:srgbClr val="000000"/>
                          </a:solidFill>
                          <a:effectLst/>
                          <a:latin typeface="Lato" charset="0"/>
                          <a:ea typeface="Lato" charset="0"/>
                          <a:cs typeface="Lato" charset="0"/>
                        </a:rPr>
                        <a:t>0.052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[0.33, 0.68]</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200" b="0" i="0" u="none" strike="noStrike" dirty="0">
                          <a:solidFill>
                            <a:srgbClr val="000000"/>
                          </a:solidFill>
                          <a:effectLst/>
                          <a:latin typeface="Lato" charset="0"/>
                          <a:ea typeface="Lato" charset="0"/>
                          <a:cs typeface="Lato" charset="0"/>
                        </a:rPr>
                        <a:t>&lt;0.001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[-0.006,</a:t>
                      </a:r>
                      <a:r>
                        <a:rPr lang="nb-NO" sz="1150" b="0" i="0" u="none" strike="noStrike" baseline="0" dirty="0">
                          <a:solidFill>
                            <a:srgbClr val="000000"/>
                          </a:solidFill>
                          <a:effectLst/>
                          <a:latin typeface="Lato" charset="0"/>
                          <a:ea typeface="Lato" charset="0"/>
                          <a:cs typeface="Lato" charset="0"/>
                        </a:rPr>
                        <a:t> 0.44]</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200" b="0" i="0" u="none" strike="noStrike" dirty="0">
                          <a:solidFill>
                            <a:srgbClr val="000000"/>
                          </a:solidFill>
                          <a:effectLst/>
                          <a:latin typeface="Lato" charset="0"/>
                          <a:ea typeface="Lato" charset="0"/>
                          <a:cs typeface="Lato" charset="0"/>
                        </a:rPr>
                        <a:t>0.056</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93851">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50" b="0" i="0" u="none" strike="noStrike">
                          <a:solidFill>
                            <a:srgbClr val="000000"/>
                          </a:solidFill>
                          <a:effectLst/>
                          <a:latin typeface="Lato" charset="0"/>
                          <a:ea typeface="Lato" charset="0"/>
                          <a:cs typeface="Lato" charset="0"/>
                        </a:rPr>
                        <a:t>0</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dirty="0">
                          <a:solidFill>
                            <a:srgbClr val="000000"/>
                          </a:solidFill>
                          <a:effectLst/>
                          <a:latin typeface="Lato" charset="0"/>
                          <a:ea typeface="Lato" charset="0"/>
                          <a:cs typeface="Lato" charset="0"/>
                        </a:rPr>
                        <a:t>[-0.24, 0.24]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0.500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0.001</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50" b="0" i="0" u="none" strike="noStrike" dirty="0">
                          <a:solidFill>
                            <a:srgbClr val="000000"/>
                          </a:solidFill>
                          <a:effectLst/>
                          <a:latin typeface="Lato" charset="0"/>
                          <a:ea typeface="Lato" charset="0"/>
                          <a:cs typeface="Lato" charset="0"/>
                        </a:rPr>
                        <a:t>[-0.24, 0.24]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0.500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93851">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[0.055,</a:t>
                      </a:r>
                      <a:r>
                        <a:rPr lang="nb-NO" sz="1150" b="0" i="0" u="none" strike="noStrike" baseline="0" dirty="0">
                          <a:solidFill>
                            <a:srgbClr val="000000"/>
                          </a:solidFill>
                          <a:effectLst/>
                          <a:latin typeface="Lato" charset="0"/>
                          <a:ea typeface="Lato" charset="0"/>
                          <a:cs typeface="Lato" charset="0"/>
                        </a:rPr>
                        <a:t> 0.50]</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0.023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54310">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[-0.036,</a:t>
                      </a:r>
                      <a:r>
                        <a:rPr lang="nb-NO" sz="1150" b="0" i="0" u="none" strike="noStrike" baseline="0" dirty="0">
                          <a:solidFill>
                            <a:srgbClr val="000000"/>
                          </a:solidFill>
                          <a:effectLst/>
                          <a:latin typeface="Lato" charset="0"/>
                          <a:ea typeface="Lato" charset="0"/>
                          <a:cs typeface="Lato" charset="0"/>
                        </a:rPr>
                        <a:t> 0.42]</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200" b="0" i="0" u="none" strike="noStrike" dirty="0">
                          <a:solidFill>
                            <a:srgbClr val="000000"/>
                          </a:solidFill>
                          <a:effectLst/>
                          <a:latin typeface="Lato" charset="0"/>
                          <a:ea typeface="Lato" charset="0"/>
                          <a:cs typeface="Lato" charset="0"/>
                        </a:rPr>
                        <a:t>0.081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357499">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dirty="0">
                          <a:latin typeface="Lato" charset="0"/>
                          <a:ea typeface="Lato" charset="0"/>
                          <a:cs typeface="Lato" charset="0"/>
                        </a:rPr>
                        <a:t>CI = confidence</a:t>
                      </a:r>
                      <a:r>
                        <a:rPr lang="en-US" sz="900" i="0" baseline="0" dirty="0">
                          <a:latin typeface="Lato" charset="0"/>
                          <a:ea typeface="Lato" charset="0"/>
                          <a:cs typeface="Lato" charset="0"/>
                        </a:rPr>
                        <a:t> interval; </a:t>
                      </a:r>
                      <a:r>
                        <a:rPr lang="en-US" sz="900" i="0" dirty="0">
                          <a:latin typeface="Lato" charset="0"/>
                          <a:ea typeface="Lato" charset="0"/>
                          <a:cs typeface="Lato" charset="0"/>
                        </a:rPr>
                        <a:t>VD = vessel density; </a:t>
                      </a:r>
                      <a:r>
                        <a:rPr lang="en-US" sz="900" i="0" dirty="0" smtClean="0">
                          <a:latin typeface="Lato" charset="0"/>
                          <a:ea typeface="Lato" charset="0"/>
                          <a:cs typeface="Lato" charset="0"/>
                        </a:rPr>
                        <a:t>SVD </a:t>
                      </a:r>
                      <a:r>
                        <a:rPr lang="en-US" sz="900" i="0" dirty="0">
                          <a:latin typeface="Lato" charset="0"/>
                          <a:ea typeface="Lato" charset="0"/>
                          <a:cs typeface="Lato" charset="0"/>
                        </a:rPr>
                        <a:t>= skeletonized vessel density; VDI = vessel diameter index; FD = fractal dimension.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116970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6630056"/>
              </p:ext>
            </p:extLst>
          </p:nvPr>
        </p:nvGraphicFramePr>
        <p:xfrm>
          <a:off x="0" y="297420"/>
          <a:ext cx="12175958" cy="6413685"/>
        </p:xfrm>
        <a:graphic>
          <a:graphicData uri="http://schemas.openxmlformats.org/drawingml/2006/table">
            <a:tbl>
              <a:tblPr firstRow="1" bandRow="1">
                <a:tableStyleId>{2D5ABB26-0587-4C30-8999-92F81FD0307C}</a:tableStyleId>
              </a:tblPr>
              <a:tblGrid>
                <a:gridCol w="235364">
                  <a:extLst>
                    <a:ext uri="{9D8B030D-6E8A-4147-A177-3AD203B41FA5}">
                      <a16:colId xmlns:a16="http://schemas.microsoft.com/office/drawing/2014/main" xmlns="" val="20000"/>
                    </a:ext>
                  </a:extLst>
                </a:gridCol>
                <a:gridCol w="611288">
                  <a:extLst>
                    <a:ext uri="{9D8B030D-6E8A-4147-A177-3AD203B41FA5}">
                      <a16:colId xmlns:a16="http://schemas.microsoft.com/office/drawing/2014/main" xmlns="" val="20001"/>
                    </a:ext>
                  </a:extLst>
                </a:gridCol>
                <a:gridCol w="622364">
                  <a:extLst>
                    <a:ext uri="{9D8B030D-6E8A-4147-A177-3AD203B41FA5}">
                      <a16:colId xmlns:a16="http://schemas.microsoft.com/office/drawing/2014/main" xmlns="" val="20002"/>
                    </a:ext>
                  </a:extLst>
                </a:gridCol>
                <a:gridCol w="525023">
                  <a:extLst>
                    <a:ext uri="{9D8B030D-6E8A-4147-A177-3AD203B41FA5}">
                      <a16:colId xmlns:a16="http://schemas.microsoft.com/office/drawing/2014/main" xmlns="" val="20003"/>
                    </a:ext>
                  </a:extLst>
                </a:gridCol>
                <a:gridCol w="606286">
                  <a:extLst>
                    <a:ext uri="{9D8B030D-6E8A-4147-A177-3AD203B41FA5}">
                      <a16:colId xmlns:a16="http://schemas.microsoft.com/office/drawing/2014/main" xmlns="" val="20004"/>
                    </a:ext>
                  </a:extLst>
                </a:gridCol>
                <a:gridCol w="583932">
                  <a:extLst>
                    <a:ext uri="{9D8B030D-6E8A-4147-A177-3AD203B41FA5}">
                      <a16:colId xmlns:a16="http://schemas.microsoft.com/office/drawing/2014/main" xmlns="" val="20005"/>
                    </a:ext>
                  </a:extLst>
                </a:gridCol>
                <a:gridCol w="716087">
                  <a:extLst>
                    <a:ext uri="{9D8B030D-6E8A-4147-A177-3AD203B41FA5}">
                      <a16:colId xmlns:a16="http://schemas.microsoft.com/office/drawing/2014/main" xmlns="" val="20006"/>
                    </a:ext>
                  </a:extLst>
                </a:gridCol>
                <a:gridCol w="626566">
                  <a:extLst>
                    <a:ext uri="{9D8B030D-6E8A-4147-A177-3AD203B41FA5}">
                      <a16:colId xmlns:a16="http://schemas.microsoft.com/office/drawing/2014/main" xmlns="" val="20007"/>
                    </a:ext>
                  </a:extLst>
                </a:gridCol>
                <a:gridCol w="670322">
                  <a:extLst>
                    <a:ext uri="{9D8B030D-6E8A-4147-A177-3AD203B41FA5}">
                      <a16:colId xmlns:a16="http://schemas.microsoft.com/office/drawing/2014/main" xmlns="" val="20008"/>
                    </a:ext>
                  </a:extLst>
                </a:gridCol>
                <a:gridCol w="628596">
                  <a:extLst>
                    <a:ext uri="{9D8B030D-6E8A-4147-A177-3AD203B41FA5}">
                      <a16:colId xmlns:a16="http://schemas.microsoft.com/office/drawing/2014/main" xmlns="" val="20009"/>
                    </a:ext>
                  </a:extLst>
                </a:gridCol>
                <a:gridCol w="628596">
                  <a:extLst>
                    <a:ext uri="{9D8B030D-6E8A-4147-A177-3AD203B41FA5}">
                      <a16:colId xmlns:a16="http://schemas.microsoft.com/office/drawing/2014/main" xmlns="" val="20010"/>
                    </a:ext>
                  </a:extLst>
                </a:gridCol>
                <a:gridCol w="628596">
                  <a:extLst>
                    <a:ext uri="{9D8B030D-6E8A-4147-A177-3AD203B41FA5}">
                      <a16:colId xmlns:a16="http://schemas.microsoft.com/office/drawing/2014/main" xmlns="" val="20011"/>
                    </a:ext>
                  </a:extLst>
                </a:gridCol>
                <a:gridCol w="628596">
                  <a:extLst>
                    <a:ext uri="{9D8B030D-6E8A-4147-A177-3AD203B41FA5}">
                      <a16:colId xmlns:a16="http://schemas.microsoft.com/office/drawing/2014/main" xmlns="" val="20012"/>
                    </a:ext>
                  </a:extLst>
                </a:gridCol>
                <a:gridCol w="628596">
                  <a:extLst>
                    <a:ext uri="{9D8B030D-6E8A-4147-A177-3AD203B41FA5}">
                      <a16:colId xmlns:a16="http://schemas.microsoft.com/office/drawing/2014/main" xmlns="" val="20013"/>
                    </a:ext>
                  </a:extLst>
                </a:gridCol>
                <a:gridCol w="628596">
                  <a:extLst>
                    <a:ext uri="{9D8B030D-6E8A-4147-A177-3AD203B41FA5}">
                      <a16:colId xmlns:a16="http://schemas.microsoft.com/office/drawing/2014/main" xmlns="" val="20014"/>
                    </a:ext>
                  </a:extLst>
                </a:gridCol>
                <a:gridCol w="628596">
                  <a:extLst>
                    <a:ext uri="{9D8B030D-6E8A-4147-A177-3AD203B41FA5}">
                      <a16:colId xmlns:a16="http://schemas.microsoft.com/office/drawing/2014/main" xmlns="" val="20015"/>
                    </a:ext>
                  </a:extLst>
                </a:gridCol>
                <a:gridCol w="628596">
                  <a:extLst>
                    <a:ext uri="{9D8B030D-6E8A-4147-A177-3AD203B41FA5}">
                      <a16:colId xmlns:a16="http://schemas.microsoft.com/office/drawing/2014/main" xmlns="" val="20016"/>
                    </a:ext>
                  </a:extLst>
                </a:gridCol>
                <a:gridCol w="628596">
                  <a:extLst>
                    <a:ext uri="{9D8B030D-6E8A-4147-A177-3AD203B41FA5}">
                      <a16:colId xmlns:a16="http://schemas.microsoft.com/office/drawing/2014/main" xmlns="" val="20017"/>
                    </a:ext>
                  </a:extLst>
                </a:gridCol>
                <a:gridCol w="628596">
                  <a:extLst>
                    <a:ext uri="{9D8B030D-6E8A-4147-A177-3AD203B41FA5}">
                      <a16:colId xmlns:a16="http://schemas.microsoft.com/office/drawing/2014/main" xmlns="" val="20018"/>
                    </a:ext>
                  </a:extLst>
                </a:gridCol>
                <a:gridCol w="692766">
                  <a:extLst>
                    <a:ext uri="{9D8B030D-6E8A-4147-A177-3AD203B41FA5}">
                      <a16:colId xmlns:a16="http://schemas.microsoft.com/office/drawing/2014/main" xmlns="" val="20019"/>
                    </a:ext>
                  </a:extLst>
                </a:gridCol>
              </a:tblGrid>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3</a:t>
                      </a:r>
                      <a:r>
                        <a:rPr lang="en-US" sz="1200" b="1" i="0" baseline="0" dirty="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Non-parametric analysis of OU quadrant retinal measures comparing SZ to HCs.</a:t>
                      </a:r>
                      <a:r>
                        <a:rPr lang="en-US" sz="1200" b="1" i="0" baseline="0" dirty="0">
                          <a:solidFill>
                            <a:schemeClr val="tx1"/>
                          </a:solidFill>
                          <a:latin typeface="Lato" charset="0"/>
                          <a:ea typeface="Lato" charset="0"/>
                          <a:cs typeface="Lato" charset="0"/>
                        </a:rPr>
                        <a:t> </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89168">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Central</a:t>
                      </a: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Superior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Inferior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Temporal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Superior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Inferior</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Temporal</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525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89168">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0.55</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0.063</a:t>
                      </a:r>
                      <a:r>
                        <a:rPr lang="is-IS"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-0.049</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-0.068</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-0.048</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dirty="0">
                          <a:solidFill>
                            <a:srgbClr val="000000"/>
                          </a:solidFill>
                          <a:effectLst/>
                          <a:latin typeface="Lato" charset="0"/>
                          <a:ea typeface="Lato" charset="0"/>
                          <a:cs typeface="Lato" charset="0"/>
                        </a:rPr>
                        <a:t>0.69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-0.026</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-0.008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0.088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0.68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0.089</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0.54</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dirty="0">
                          <a:solidFill>
                            <a:srgbClr val="000000"/>
                          </a:solidFill>
                          <a:effectLst/>
                          <a:latin typeface="Lato" charset="0"/>
                          <a:ea typeface="Lato" charset="0"/>
                          <a:cs typeface="Lato" charset="0"/>
                        </a:rPr>
                        <a:t>0.26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a:solidFill>
                            <a:srgbClr val="000000"/>
                          </a:solidFill>
                          <a:effectLst/>
                          <a:latin typeface="Lato" charset="0"/>
                          <a:ea typeface="Lato" charset="0"/>
                          <a:cs typeface="Lato" charset="0"/>
                        </a:rPr>
                        <a:t>-0.60</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0.042*</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0.36</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-0.072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0.47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89168">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0.20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0.043</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-0.007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dirty="0">
                          <a:solidFill>
                            <a:srgbClr val="000000"/>
                          </a:solidFill>
                          <a:effectLst/>
                          <a:latin typeface="Lato" charset="0"/>
                          <a:ea typeface="Lato" charset="0"/>
                          <a:cs typeface="Lato" charset="0"/>
                        </a:rPr>
                        <a:t>0.054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-0.043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0.77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-0.039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0.88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0.066</a:t>
                      </a:r>
                      <a:r>
                        <a:rPr lang="is-IS"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pt-BR" sz="1150" b="0" i="0" u="none" strike="noStrike">
                          <a:solidFill>
                            <a:srgbClr val="000000"/>
                          </a:solidFill>
                          <a:effectLst/>
                          <a:latin typeface="Lato" charset="0"/>
                          <a:ea typeface="Lato" charset="0"/>
                          <a:cs typeface="Lato" charset="0"/>
                        </a:rPr>
                        <a:t>0.054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0.68</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dirty="0">
                          <a:solidFill>
                            <a:srgbClr val="000000"/>
                          </a:solidFill>
                          <a:effectLst/>
                          <a:latin typeface="Lato" charset="0"/>
                          <a:ea typeface="Lato" charset="0"/>
                          <a:cs typeface="Lato" charset="0"/>
                        </a:rPr>
                        <a:t>-0.78</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0.095</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89168">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0.44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0.027</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0.70</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a:solidFill>
                            <a:srgbClr val="000000"/>
                          </a:solidFill>
                          <a:effectLst/>
                          <a:latin typeface="Lato" charset="0"/>
                          <a:ea typeface="Lato" charset="0"/>
                          <a:cs typeface="Lato" charset="0"/>
                        </a:rPr>
                        <a:t>0.66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0.026*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0.11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0.095</a:t>
                      </a:r>
                      <a:r>
                        <a:rPr lang="is-IS"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-0.043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-0.11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0.48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0.09</a:t>
                      </a:r>
                      <a:r>
                        <a:rPr lang="is-IS"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1" i="0" u="none" strike="noStrike">
                          <a:solidFill>
                            <a:srgbClr val="000000"/>
                          </a:solidFill>
                          <a:effectLst/>
                          <a:latin typeface="Lato" charset="0"/>
                          <a:ea typeface="Lato" charset="0"/>
                          <a:cs typeface="Lato" charset="0"/>
                        </a:rPr>
                        <a:t>-0.80</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0.015*</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0.67</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0.92</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0.80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dirty="0">
                          <a:latin typeface="Lato" charset="0"/>
                          <a:ea typeface="Lato" charset="0"/>
                          <a:cs typeface="Lato" charset="0"/>
                        </a:rPr>
                        <a:t>OU =</a:t>
                      </a:r>
                      <a:r>
                        <a:rPr lang="en-US" sz="900" i="0" baseline="0" dirty="0">
                          <a:latin typeface="Lato" charset="0"/>
                          <a:ea typeface="Lato" charset="0"/>
                          <a:cs typeface="Lato" charset="0"/>
                        </a:rPr>
                        <a:t> oculus uterque; HC = </a:t>
                      </a:r>
                      <a:r>
                        <a:rPr lang="en-US" sz="900" i="0" baseline="0" dirty="0" smtClean="0">
                          <a:latin typeface="Lato" charset="0"/>
                          <a:ea typeface="Lato" charset="0"/>
                          <a:cs typeface="Lato" charset="0"/>
                        </a:rPr>
                        <a:t>healthy </a:t>
                      </a:r>
                      <a:r>
                        <a:rPr lang="en-US" sz="900" i="0" baseline="0" dirty="0">
                          <a:latin typeface="Lato" charset="0"/>
                          <a:ea typeface="Lato" charset="0"/>
                          <a:cs typeface="Lato" charset="0"/>
                        </a:rPr>
                        <a:t>c</a:t>
                      </a:r>
                      <a:r>
                        <a:rPr lang="en-US" sz="900" i="0" baseline="0" dirty="0" smtClean="0">
                          <a:latin typeface="Lato" charset="0"/>
                          <a:ea typeface="Lato" charset="0"/>
                          <a:cs typeface="Lato" charset="0"/>
                        </a:rPr>
                        <a:t>ontrol</a:t>
                      </a:r>
                      <a:r>
                        <a:rPr lang="en-US" sz="900" i="0" baseline="0" dirty="0">
                          <a:latin typeface="Lato" charset="0"/>
                          <a:ea typeface="Lato" charset="0"/>
                          <a:cs typeface="Lato" charset="0"/>
                        </a:rPr>
                        <a:t>; SZ </a:t>
                      </a:r>
                      <a:r>
                        <a:rPr lang="en-US" sz="900" i="0" baseline="0" dirty="0" smtClean="0">
                          <a:latin typeface="Lato" charset="0"/>
                          <a:ea typeface="Lato" charset="0"/>
                          <a:cs typeface="Lato" charset="0"/>
                        </a:rPr>
                        <a:t>= schizophrenia/schizoaffective</a:t>
                      </a:r>
                      <a:r>
                        <a:rPr lang="en-US" sz="900" i="0" baseline="0" dirty="0">
                          <a:latin typeface="Lato" charset="0"/>
                          <a:ea typeface="Lato" charset="0"/>
                          <a:cs typeface="Lato" charset="0"/>
                        </a:rPr>
                        <a:t>; VD = vessel density; </a:t>
                      </a:r>
                      <a:r>
                        <a:rPr lang="en-US" sz="900" i="0" baseline="0" dirty="0" smtClean="0">
                          <a:latin typeface="Lato" charset="0"/>
                          <a:ea typeface="Lato" charset="0"/>
                          <a:cs typeface="Lato" charset="0"/>
                        </a:rPr>
                        <a:t>SVD </a:t>
                      </a:r>
                      <a:r>
                        <a:rPr lang="en-US" sz="900" i="0" baseline="0" dirty="0">
                          <a:latin typeface="Lato" charset="0"/>
                          <a:ea typeface="Lato" charset="0"/>
                          <a:cs typeface="Lato" charset="0"/>
                        </a:rPr>
                        <a:t>= skeletonized vessel density; VDI = vessel diameter index; FD = fractal dimension. </a:t>
                      </a:r>
                      <a:r>
                        <a:rPr lang="en-US" sz="900" i="0" u="sng" baseline="0" dirty="0">
                          <a:latin typeface="Lato" charset="0"/>
                          <a:ea typeface="Lato" charset="0"/>
                          <a:cs typeface="Lato" charset="0"/>
                        </a:rPr>
                        <a:t>Note</a:t>
                      </a:r>
                      <a:r>
                        <a:rPr lang="en-US" sz="900" i="0" u="none" baseline="0" dirty="0">
                          <a:latin typeface="Lato" charset="0"/>
                          <a:ea typeface="Lato" charset="0"/>
                          <a:cs typeface="Lato" charset="0"/>
                        </a:rPr>
                        <a:t>: Retinal vascular measures were adjusted for age, sex, race, </a:t>
                      </a:r>
                      <a:r>
                        <a:rPr lang="en-US" sz="900" i="0" u="none" baseline="0" dirty="0" smtClean="0">
                          <a:latin typeface="Lato" charset="0"/>
                          <a:ea typeface="Lato" charset="0"/>
                          <a:cs typeface="Lato" charset="0"/>
                        </a:rPr>
                        <a:t>visual </a:t>
                      </a:r>
                      <a:r>
                        <a:rPr lang="en-US" sz="900" i="0" u="none" baseline="0" dirty="0">
                          <a:latin typeface="Lato" charset="0"/>
                          <a:ea typeface="Lato" charset="0"/>
                          <a:cs typeface="Lato" charset="0"/>
                        </a:rPr>
                        <a:t>acuity, and </a:t>
                      </a:r>
                      <a:r>
                        <a:rPr lang="en-US" sz="900" i="0" u="none" baseline="0" dirty="0" smtClean="0">
                          <a:latin typeface="Lato" charset="0"/>
                          <a:ea typeface="Lato" charset="0"/>
                          <a:cs typeface="Lato" charset="0"/>
                        </a:rPr>
                        <a:t>body mass index, OCTA scanner, and image quality. </a:t>
                      </a:r>
                      <a:r>
                        <a:rPr lang="en-US" sz="900" i="0" u="none" baseline="0" dirty="0">
                          <a:latin typeface="Lato" charset="0"/>
                          <a:ea typeface="Lato" charset="0"/>
                          <a:cs typeface="Lato" charset="0"/>
                        </a:rPr>
                        <a:t>Retinal measures are adjusted for age, sex, race, visual acuity, and OCTA scanner, image quality, and body mass index (BMI). Trending measures are denoted for p&lt;0.1 (~), and significant measures are denoted p&lt;0.05 (*) and p&lt;0.01 (**). Multiple comparison correction using the FDR method was performed per vascular measure and for each layer separately, with those surviving multiple comparisons denoted as (</a:t>
                      </a:r>
                      <a:r>
                        <a:rPr lang="nb-NO" sz="900" b="1" i="0" u="none" strike="noStrike" baseline="30000" dirty="0">
                          <a:solidFill>
                            <a:srgbClr val="000000"/>
                          </a:solidFill>
                          <a:effectLst/>
                          <a:latin typeface="Lato" charset="0"/>
                          <a:ea typeface="Lato" charset="0"/>
                          <a:cs typeface="Lato" charset="0"/>
                        </a:rPr>
                        <a:t>†</a:t>
                      </a:r>
                      <a:r>
                        <a:rPr lang="en-US" sz="900" b="0" i="0" u="none" strike="noStrike" baseline="0" dirty="0">
                          <a:solidFill>
                            <a:schemeClr val="tx1"/>
                          </a:solidFill>
                          <a:effectLst/>
                          <a:latin typeface="Lato" charset="0"/>
                          <a:ea typeface="Lato" charset="0"/>
                          <a:cs typeface="Lato" charset="0"/>
                        </a:rPr>
                        <a:t>).</a:t>
                      </a:r>
                      <a:endParaRPr lang="en-US" sz="900" i="0" dirty="0">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45921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917473686"/>
              </p:ext>
            </p:extLst>
          </p:nvPr>
        </p:nvGraphicFramePr>
        <p:xfrm>
          <a:off x="0" y="310402"/>
          <a:ext cx="12175958" cy="6413685"/>
        </p:xfrm>
        <a:graphic>
          <a:graphicData uri="http://schemas.openxmlformats.org/drawingml/2006/table">
            <a:tbl>
              <a:tblPr firstRow="1" bandRow="1">
                <a:tableStyleId>{2D5ABB26-0587-4C30-8999-92F81FD0307C}</a:tableStyleId>
              </a:tblPr>
              <a:tblGrid>
                <a:gridCol w="235364">
                  <a:extLst>
                    <a:ext uri="{9D8B030D-6E8A-4147-A177-3AD203B41FA5}">
                      <a16:colId xmlns:a16="http://schemas.microsoft.com/office/drawing/2014/main" xmlns="" val="20000"/>
                    </a:ext>
                  </a:extLst>
                </a:gridCol>
                <a:gridCol w="611288">
                  <a:extLst>
                    <a:ext uri="{9D8B030D-6E8A-4147-A177-3AD203B41FA5}">
                      <a16:colId xmlns:a16="http://schemas.microsoft.com/office/drawing/2014/main" xmlns="" val="20001"/>
                    </a:ext>
                  </a:extLst>
                </a:gridCol>
                <a:gridCol w="608522">
                  <a:extLst>
                    <a:ext uri="{9D8B030D-6E8A-4147-A177-3AD203B41FA5}">
                      <a16:colId xmlns:a16="http://schemas.microsoft.com/office/drawing/2014/main" xmlns="" val="20002"/>
                    </a:ext>
                  </a:extLst>
                </a:gridCol>
                <a:gridCol w="538865">
                  <a:extLst>
                    <a:ext uri="{9D8B030D-6E8A-4147-A177-3AD203B41FA5}">
                      <a16:colId xmlns:a16="http://schemas.microsoft.com/office/drawing/2014/main" xmlns="" val="20003"/>
                    </a:ext>
                  </a:extLst>
                </a:gridCol>
                <a:gridCol w="591845">
                  <a:extLst>
                    <a:ext uri="{9D8B030D-6E8A-4147-A177-3AD203B41FA5}">
                      <a16:colId xmlns:a16="http://schemas.microsoft.com/office/drawing/2014/main" xmlns="" val="20004"/>
                    </a:ext>
                  </a:extLst>
                </a:gridCol>
                <a:gridCol w="598373">
                  <a:extLst>
                    <a:ext uri="{9D8B030D-6E8A-4147-A177-3AD203B41FA5}">
                      <a16:colId xmlns:a16="http://schemas.microsoft.com/office/drawing/2014/main" xmlns="" val="20005"/>
                    </a:ext>
                  </a:extLst>
                </a:gridCol>
                <a:gridCol w="716087">
                  <a:extLst>
                    <a:ext uri="{9D8B030D-6E8A-4147-A177-3AD203B41FA5}">
                      <a16:colId xmlns:a16="http://schemas.microsoft.com/office/drawing/2014/main" xmlns="" val="20006"/>
                    </a:ext>
                  </a:extLst>
                </a:gridCol>
                <a:gridCol w="626566">
                  <a:extLst>
                    <a:ext uri="{9D8B030D-6E8A-4147-A177-3AD203B41FA5}">
                      <a16:colId xmlns:a16="http://schemas.microsoft.com/office/drawing/2014/main" xmlns="" val="20007"/>
                    </a:ext>
                  </a:extLst>
                </a:gridCol>
                <a:gridCol w="670322">
                  <a:extLst>
                    <a:ext uri="{9D8B030D-6E8A-4147-A177-3AD203B41FA5}">
                      <a16:colId xmlns:a16="http://schemas.microsoft.com/office/drawing/2014/main" xmlns="" val="20008"/>
                    </a:ext>
                  </a:extLst>
                </a:gridCol>
                <a:gridCol w="628596">
                  <a:extLst>
                    <a:ext uri="{9D8B030D-6E8A-4147-A177-3AD203B41FA5}">
                      <a16:colId xmlns:a16="http://schemas.microsoft.com/office/drawing/2014/main" xmlns="" val="20009"/>
                    </a:ext>
                  </a:extLst>
                </a:gridCol>
                <a:gridCol w="628596">
                  <a:extLst>
                    <a:ext uri="{9D8B030D-6E8A-4147-A177-3AD203B41FA5}">
                      <a16:colId xmlns:a16="http://schemas.microsoft.com/office/drawing/2014/main" xmlns="" val="20010"/>
                    </a:ext>
                  </a:extLst>
                </a:gridCol>
                <a:gridCol w="628596">
                  <a:extLst>
                    <a:ext uri="{9D8B030D-6E8A-4147-A177-3AD203B41FA5}">
                      <a16:colId xmlns:a16="http://schemas.microsoft.com/office/drawing/2014/main" xmlns="" val="20011"/>
                    </a:ext>
                  </a:extLst>
                </a:gridCol>
                <a:gridCol w="628596">
                  <a:extLst>
                    <a:ext uri="{9D8B030D-6E8A-4147-A177-3AD203B41FA5}">
                      <a16:colId xmlns:a16="http://schemas.microsoft.com/office/drawing/2014/main" xmlns="" val="20012"/>
                    </a:ext>
                  </a:extLst>
                </a:gridCol>
                <a:gridCol w="628596">
                  <a:extLst>
                    <a:ext uri="{9D8B030D-6E8A-4147-A177-3AD203B41FA5}">
                      <a16:colId xmlns:a16="http://schemas.microsoft.com/office/drawing/2014/main" xmlns="" val="20013"/>
                    </a:ext>
                  </a:extLst>
                </a:gridCol>
                <a:gridCol w="628596">
                  <a:extLst>
                    <a:ext uri="{9D8B030D-6E8A-4147-A177-3AD203B41FA5}">
                      <a16:colId xmlns:a16="http://schemas.microsoft.com/office/drawing/2014/main" xmlns="" val="20014"/>
                    </a:ext>
                  </a:extLst>
                </a:gridCol>
                <a:gridCol w="628596">
                  <a:extLst>
                    <a:ext uri="{9D8B030D-6E8A-4147-A177-3AD203B41FA5}">
                      <a16:colId xmlns:a16="http://schemas.microsoft.com/office/drawing/2014/main" xmlns="" val="20015"/>
                    </a:ext>
                  </a:extLst>
                </a:gridCol>
                <a:gridCol w="628596">
                  <a:extLst>
                    <a:ext uri="{9D8B030D-6E8A-4147-A177-3AD203B41FA5}">
                      <a16:colId xmlns:a16="http://schemas.microsoft.com/office/drawing/2014/main" xmlns="" val="20016"/>
                    </a:ext>
                  </a:extLst>
                </a:gridCol>
                <a:gridCol w="628596">
                  <a:extLst>
                    <a:ext uri="{9D8B030D-6E8A-4147-A177-3AD203B41FA5}">
                      <a16:colId xmlns:a16="http://schemas.microsoft.com/office/drawing/2014/main" xmlns="" val="20017"/>
                    </a:ext>
                  </a:extLst>
                </a:gridCol>
                <a:gridCol w="628596">
                  <a:extLst>
                    <a:ext uri="{9D8B030D-6E8A-4147-A177-3AD203B41FA5}">
                      <a16:colId xmlns:a16="http://schemas.microsoft.com/office/drawing/2014/main" xmlns="" val="20018"/>
                    </a:ext>
                  </a:extLst>
                </a:gridCol>
                <a:gridCol w="692766">
                  <a:extLst>
                    <a:ext uri="{9D8B030D-6E8A-4147-A177-3AD203B41FA5}">
                      <a16:colId xmlns:a16="http://schemas.microsoft.com/office/drawing/2014/main" xmlns="" val="20019"/>
                    </a:ext>
                  </a:extLst>
                </a:gridCol>
              </a:tblGrid>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a:t>
                      </a:r>
                      <a:r>
                        <a:rPr lang="en-US" sz="1200" b="1" i="0" baseline="0" dirty="0">
                          <a:solidFill>
                            <a:schemeClr val="tx1"/>
                          </a:solidFill>
                          <a:latin typeface="Lato" charset="0"/>
                          <a:ea typeface="Lato" charset="0"/>
                          <a:cs typeface="Lato" charset="0"/>
                        </a:rPr>
                        <a:t> 4. </a:t>
                      </a:r>
                      <a:r>
                        <a:rPr lang="en-US" sz="1200" b="0" i="0" baseline="0" dirty="0">
                          <a:solidFill>
                            <a:schemeClr val="tx1"/>
                          </a:solidFill>
                          <a:latin typeface="Lato" charset="0"/>
                          <a:ea typeface="Lato" charset="0"/>
                          <a:cs typeface="Lato" charset="0"/>
                        </a:rPr>
                        <a:t>Non-parametric analysis of OD quadrant retinal measures comparing SZ to HCs.</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89168">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Central</a:t>
                      </a: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Superior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Inferior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Temporal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Superior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Inferior</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Temporal</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525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89168">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1" i="0" u="none" strike="noStrike" dirty="0">
                          <a:solidFill>
                            <a:srgbClr val="000000"/>
                          </a:solidFill>
                          <a:effectLst/>
                          <a:latin typeface="Lato" charset="0"/>
                          <a:ea typeface="Lato" charset="0"/>
                          <a:cs typeface="Lato" charset="0"/>
                        </a:rPr>
                        <a:t>0.69</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en-US" sz="1150" b="1" i="0" u="none" strike="noStrike" dirty="0">
                          <a:solidFill>
                            <a:srgbClr val="000000"/>
                          </a:solidFill>
                          <a:effectLst/>
                          <a:latin typeface="Lato" charset="0"/>
                          <a:ea typeface="Lato" charset="0"/>
                          <a:cs typeface="Lato" charset="0"/>
                        </a:rPr>
                        <a:t>0.024*</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0.015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-0.097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0.45</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a:solidFill>
                            <a:srgbClr val="000000"/>
                          </a:solidFill>
                          <a:effectLst/>
                          <a:latin typeface="Lato" charset="0"/>
                          <a:ea typeface="Lato" charset="0"/>
                          <a:cs typeface="Lato" charset="0"/>
                        </a:rPr>
                        <a:t>0.71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0.039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0.20</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0.058</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pt-BR" sz="1150" b="0" i="0" u="none" strike="noStrike">
                          <a:solidFill>
                            <a:srgbClr val="000000"/>
                          </a:solidFill>
                          <a:effectLst/>
                          <a:latin typeface="Lato" charset="0"/>
                          <a:ea typeface="Lato" charset="0"/>
                          <a:cs typeface="Lato" charset="0"/>
                        </a:rPr>
                        <a:t>0.054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0.69</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0.096</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-0.098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dirty="0">
                          <a:solidFill>
                            <a:srgbClr val="000000"/>
                          </a:solidFill>
                          <a:effectLst/>
                          <a:latin typeface="Lato" charset="0"/>
                          <a:ea typeface="Lato" charset="0"/>
                          <a:cs typeface="Lato" charset="0"/>
                        </a:rPr>
                        <a:t>-0.10</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-0.025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sz="1150" b="0" i="0" u="none" strike="noStrike">
                          <a:solidFill>
                            <a:srgbClr val="000000"/>
                          </a:solidFill>
                          <a:effectLst/>
                          <a:latin typeface="Lato" charset="0"/>
                          <a:ea typeface="Lato" charset="0"/>
                          <a:cs typeface="Lato" charset="0"/>
                        </a:rPr>
                        <a:t>1</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-0.40</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0.32</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0.42</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-0.008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-0.083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0.86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89168">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0.40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0.084</a:t>
                      </a:r>
                      <a:r>
                        <a:rPr lang="nb-NO" sz="1150" b="1" i="0" u="none" strike="noStrike" baseline="30000" dirty="0">
                          <a:solidFill>
                            <a:srgbClr val="000000"/>
                          </a:solidFill>
                          <a:effectLst/>
                          <a:latin typeface="Lato" charset="0"/>
                          <a:ea typeface="Lato" charset="0"/>
                          <a:cs typeface="Lato" charset="0"/>
                        </a:rPr>
                        <a:t>~</a:t>
                      </a:r>
                      <a:endParaRPr lang="nb-NO"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0.37</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a:solidFill>
                            <a:srgbClr val="000000"/>
                          </a:solidFill>
                          <a:effectLst/>
                          <a:latin typeface="Lato" charset="0"/>
                          <a:ea typeface="Lato" charset="0"/>
                          <a:cs typeface="Lato" charset="0"/>
                        </a:rPr>
                        <a:t>0.006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-0.007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pl-PL" sz="1150" b="0" i="0" u="none" strike="noStrike" dirty="0">
                          <a:solidFill>
                            <a:srgbClr val="000000"/>
                          </a:solidFill>
                          <a:effectLst/>
                          <a:latin typeface="Lato" charset="0"/>
                          <a:ea typeface="Lato" charset="0"/>
                          <a:cs typeface="Lato" charset="0"/>
                        </a:rPr>
                        <a:t>0.06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150" b="0" i="0" u="none" strike="noStrike">
                          <a:solidFill>
                            <a:srgbClr val="000000"/>
                          </a:solidFill>
                          <a:effectLst/>
                          <a:latin typeface="Lato" charset="0"/>
                          <a:ea typeface="Lato" charset="0"/>
                          <a:cs typeface="Lato" charset="0"/>
                        </a:rPr>
                        <a:t>0.79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-0.083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0.76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-0.069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8"/>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0.001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-0.71</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150" b="0" i="0" u="none" strike="noStrike" dirty="0">
                          <a:solidFill>
                            <a:srgbClr val="000000"/>
                          </a:solidFill>
                          <a:effectLst/>
                          <a:latin typeface="Lato" charset="0"/>
                          <a:ea typeface="Lato" charset="0"/>
                          <a:cs typeface="Lato" charset="0"/>
                        </a:rPr>
                        <a:t>0.069</a:t>
                      </a:r>
                      <a:r>
                        <a:rPr lang="nb-NO" sz="1150" b="1" i="0" u="none" strike="noStrike" baseline="30000" dirty="0">
                          <a:solidFill>
                            <a:srgbClr val="000000"/>
                          </a:solidFill>
                          <a:effectLst/>
                          <a:latin typeface="Lato" charset="0"/>
                          <a:ea typeface="Lato" charset="0"/>
                          <a:cs typeface="Lato" charset="0"/>
                        </a:rPr>
                        <a:t>~</a:t>
                      </a:r>
                      <a:endParaRPr lang="pl-PL" sz="1150" b="0"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0.49</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0.37</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-0.086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0.63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89168">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dirty="0">
                          <a:solidFill>
                            <a:srgbClr val="000000"/>
                          </a:solidFill>
                          <a:effectLst/>
                          <a:latin typeface="Lato" charset="0"/>
                          <a:ea typeface="Lato" charset="0"/>
                          <a:cs typeface="Lato" charset="0"/>
                        </a:rPr>
                        <a:t>0.64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0.017</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0.77</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0.72</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dirty="0">
                          <a:solidFill>
                            <a:srgbClr val="000000"/>
                          </a:solidFill>
                          <a:effectLst/>
                          <a:latin typeface="Lato" charset="0"/>
                          <a:ea typeface="Lato" charset="0"/>
                          <a:cs typeface="Lato" charset="0"/>
                        </a:rPr>
                        <a:t>0.076</a:t>
                      </a:r>
                      <a:r>
                        <a:rPr lang="nb-NO" sz="1150" b="1" i="0" u="none" strike="noStrike" baseline="30000" dirty="0">
                          <a:solidFill>
                            <a:srgbClr val="000000"/>
                          </a:solidFill>
                          <a:effectLst/>
                          <a:latin typeface="Lato" charset="0"/>
                          <a:ea typeface="Lato" charset="0"/>
                          <a:cs typeface="Lato" charset="0"/>
                        </a:rPr>
                        <a:t>~</a:t>
                      </a:r>
                      <a:endParaRPr lang="hr-HR"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1" i="0" u="none" strike="noStrike">
                          <a:solidFill>
                            <a:srgbClr val="000000"/>
                          </a:solidFill>
                          <a:effectLst/>
                          <a:latin typeface="Lato" charset="0"/>
                          <a:ea typeface="Lato" charset="0"/>
                          <a:cs typeface="Lato" charset="0"/>
                        </a:rPr>
                        <a:t>0.77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0.025*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150" b="0" i="0" u="none" strike="noStrike" dirty="0">
                          <a:solidFill>
                            <a:srgbClr val="000000"/>
                          </a:solidFill>
                          <a:effectLst/>
                          <a:latin typeface="Lato" charset="0"/>
                          <a:ea typeface="Lato" charset="0"/>
                          <a:cs typeface="Lato" charset="0"/>
                        </a:rPr>
                        <a:t>0.06</a:t>
                      </a:r>
                      <a:r>
                        <a:rPr lang="nb-NO" sz="1150" b="1" i="0" u="none" strike="noStrike" baseline="30000" dirty="0">
                          <a:solidFill>
                            <a:srgbClr val="000000"/>
                          </a:solidFill>
                          <a:effectLst/>
                          <a:latin typeface="Lato" charset="0"/>
                          <a:ea typeface="Lato" charset="0"/>
                          <a:cs typeface="Lato" charset="0"/>
                        </a:rPr>
                        <a:t>~</a:t>
                      </a:r>
                      <a:endParaRPr lang="pl-PL"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a:solidFill>
                            <a:srgbClr val="000000"/>
                          </a:solidFill>
                          <a:effectLst/>
                          <a:latin typeface="Lato" charset="0"/>
                          <a:ea typeface="Lato" charset="0"/>
                          <a:cs typeface="Lato" charset="0"/>
                        </a:rPr>
                        <a:t>0.76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0.017*</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0.96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0.004**</a:t>
                      </a:r>
                      <a:r>
                        <a:rPr lang="nb-NO" sz="1200" b="1" i="0" u="none" strike="noStrike" baseline="30000" dirty="0">
                          <a:solidFill>
                            <a:srgbClr val="000000"/>
                          </a:solidFill>
                          <a:effectLst/>
                          <a:latin typeface="Lato" charset="0"/>
                          <a:ea typeface="Lato" charset="0"/>
                          <a:cs typeface="Lato" charset="0"/>
                        </a:rPr>
                        <a:t>†</a:t>
                      </a:r>
                      <a:endParaRPr lang="is-IS"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0.75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1" i="0" u="none" strike="noStrike" dirty="0">
                          <a:solidFill>
                            <a:srgbClr val="000000"/>
                          </a:solidFill>
                          <a:effectLst/>
                          <a:latin typeface="Lato" charset="0"/>
                          <a:ea typeface="Lato" charset="0"/>
                          <a:cs typeface="Lato" charset="0"/>
                        </a:rPr>
                        <a:t>0.007**</a:t>
                      </a:r>
                      <a:r>
                        <a:rPr lang="nb-NO" sz="1200" b="1" i="0" u="none" strike="noStrike" baseline="30000" dirty="0">
                          <a:solidFill>
                            <a:srgbClr val="000000"/>
                          </a:solidFill>
                          <a:effectLst/>
                          <a:latin typeface="Lato" charset="0"/>
                          <a:ea typeface="Lato" charset="0"/>
                          <a:cs typeface="Lato" charset="0"/>
                        </a:rPr>
                        <a:t>†</a:t>
                      </a:r>
                      <a:endParaRPr lang="is-IS"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-0.096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1" i="0" u="none" strike="noStrike">
                          <a:solidFill>
                            <a:srgbClr val="000000"/>
                          </a:solidFill>
                          <a:effectLst/>
                          <a:latin typeface="Lato" charset="0"/>
                          <a:ea typeface="Lato" charset="0"/>
                          <a:cs typeface="Lato" charset="0"/>
                        </a:rPr>
                        <a:t>0.59</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dirty="0">
                          <a:solidFill>
                            <a:srgbClr val="000000"/>
                          </a:solidFill>
                          <a:effectLst/>
                          <a:latin typeface="Lato" charset="0"/>
                          <a:ea typeface="Lato" charset="0"/>
                          <a:cs typeface="Lato" charset="0"/>
                        </a:rPr>
                        <a:t>0.012*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-0.52</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0.22</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1" i="0" u="none" strike="noStrike">
                          <a:solidFill>
                            <a:srgbClr val="000000"/>
                          </a:solidFill>
                          <a:effectLst/>
                          <a:latin typeface="Lato" charset="0"/>
                          <a:ea typeface="Lato" charset="0"/>
                          <a:cs typeface="Lato" charset="0"/>
                        </a:rPr>
                        <a:t>0.54</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1" i="0" u="none" strike="noStrike" dirty="0">
                          <a:solidFill>
                            <a:srgbClr val="000000"/>
                          </a:solidFill>
                          <a:effectLst/>
                          <a:latin typeface="Lato" charset="0"/>
                          <a:ea typeface="Lato" charset="0"/>
                          <a:cs typeface="Lato" charset="0"/>
                        </a:rPr>
                        <a:t>0.039</a:t>
                      </a:r>
                      <a:r>
                        <a:rPr lang="en-US" sz="1150" b="1" i="0" u="none" strike="noStrike" dirty="0">
                          <a:solidFill>
                            <a:srgbClr val="000000"/>
                          </a:solidFill>
                          <a:effectLst/>
                          <a:latin typeface="Lato" charset="0"/>
                          <a:ea typeface="Lato" charset="0"/>
                          <a:cs typeface="Lato" charset="0"/>
                        </a:rPr>
                        <a:t>*</a:t>
                      </a:r>
                      <a:endParaRPr lang="uk-UA" sz="115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0.55</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0.042</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0.76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dirty="0" smtClean="0">
                          <a:latin typeface="Lato" charset="0"/>
                          <a:ea typeface="Lato" charset="0"/>
                          <a:cs typeface="Lato" charset="0"/>
                        </a:rPr>
                        <a:t>OD =</a:t>
                      </a:r>
                      <a:r>
                        <a:rPr lang="en-US" sz="900" i="0" baseline="0" dirty="0" smtClean="0">
                          <a:latin typeface="Lato" charset="0"/>
                          <a:ea typeface="Lato" charset="0"/>
                          <a:cs typeface="Lato" charset="0"/>
                        </a:rPr>
                        <a:t> oculus </a:t>
                      </a:r>
                      <a:r>
                        <a:rPr lang="en-US" sz="900" i="0" baseline="0" dirty="0" err="1" smtClean="0">
                          <a:latin typeface="Lato" charset="0"/>
                          <a:ea typeface="Lato" charset="0"/>
                          <a:cs typeface="Lato" charset="0"/>
                        </a:rPr>
                        <a:t>dexter</a:t>
                      </a:r>
                      <a:r>
                        <a:rPr lang="en-US" sz="900" i="0" baseline="0" dirty="0" smtClean="0">
                          <a:latin typeface="Lato" charset="0"/>
                          <a:ea typeface="Lato" charset="0"/>
                          <a:cs typeface="Lato" charset="0"/>
                        </a:rPr>
                        <a:t>; HC = healthy control; SZ = schizophrenia/schizoaffective; VD = vessel density; SVD = skeletonized vessel density; VDI = vessel diameter index; FD = fractal dimension. </a:t>
                      </a:r>
                      <a:r>
                        <a:rPr lang="en-US" sz="900" i="0" u="sng" baseline="0" dirty="0" smtClean="0">
                          <a:latin typeface="Lato" charset="0"/>
                          <a:ea typeface="Lato" charset="0"/>
                          <a:cs typeface="Lato" charset="0"/>
                        </a:rPr>
                        <a:t>Note</a:t>
                      </a:r>
                      <a:r>
                        <a:rPr lang="en-US" sz="900" i="0" u="none" baseline="0" dirty="0" smtClean="0">
                          <a:latin typeface="Lato" charset="0"/>
                          <a:ea typeface="Lato" charset="0"/>
                          <a:cs typeface="Lato" charset="0"/>
                        </a:rPr>
                        <a:t>: Retinal vascular measures were adjusted for age, sex, race, visual acuity, and body mass index, OCTA scanner, and image quality. Retinal measures are adjusted for age, sex, race, visual acuity, and OCTA scanner, image quality, and body mass index (BMI). Trending measures are denoted for p&lt;0.1 (~), and significant measures are denoted p&lt;0.05 (*) and p&lt;0.01 (**). Multiple comparison correction using the FDR method was performed per vascular measure and for each layer separately, with those surviving multiple comparisons denoted as (</a:t>
                      </a:r>
                      <a:r>
                        <a:rPr lang="nb-NO" sz="900" b="1" i="0" u="none" strike="noStrike" baseline="30000" dirty="0" smtClean="0">
                          <a:solidFill>
                            <a:srgbClr val="000000"/>
                          </a:solidFill>
                          <a:effectLst/>
                          <a:latin typeface="Lato" charset="0"/>
                          <a:ea typeface="Lato" charset="0"/>
                          <a:cs typeface="Lato" charset="0"/>
                        </a:rPr>
                        <a:t>†</a:t>
                      </a:r>
                      <a:r>
                        <a:rPr lang="en-US" sz="900" b="0" i="0" u="none" strike="noStrike" baseline="0" dirty="0" smtClean="0">
                          <a:solidFill>
                            <a:schemeClr val="tx1"/>
                          </a:solidFill>
                          <a:effectLst/>
                          <a:latin typeface="Lato" charset="0"/>
                          <a:ea typeface="Lato" charset="0"/>
                          <a:cs typeface="Lato" charset="0"/>
                        </a:rPr>
                        <a:t>).</a:t>
                      </a:r>
                      <a:endParaRPr lang="en-US" sz="900" i="0" dirty="0">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1390678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022325935"/>
              </p:ext>
            </p:extLst>
          </p:nvPr>
        </p:nvGraphicFramePr>
        <p:xfrm>
          <a:off x="0" y="304102"/>
          <a:ext cx="12175958" cy="6413685"/>
        </p:xfrm>
        <a:graphic>
          <a:graphicData uri="http://schemas.openxmlformats.org/drawingml/2006/table">
            <a:tbl>
              <a:tblPr firstRow="1" bandRow="1">
                <a:tableStyleId>{2D5ABB26-0587-4C30-8999-92F81FD0307C}</a:tableStyleId>
              </a:tblPr>
              <a:tblGrid>
                <a:gridCol w="235364">
                  <a:extLst>
                    <a:ext uri="{9D8B030D-6E8A-4147-A177-3AD203B41FA5}">
                      <a16:colId xmlns:a16="http://schemas.microsoft.com/office/drawing/2014/main" xmlns="" val="20000"/>
                    </a:ext>
                  </a:extLst>
                </a:gridCol>
                <a:gridCol w="611288">
                  <a:extLst>
                    <a:ext uri="{9D8B030D-6E8A-4147-A177-3AD203B41FA5}">
                      <a16:colId xmlns:a16="http://schemas.microsoft.com/office/drawing/2014/main" xmlns="" val="20001"/>
                    </a:ext>
                  </a:extLst>
                </a:gridCol>
                <a:gridCol w="529864">
                  <a:extLst>
                    <a:ext uri="{9D8B030D-6E8A-4147-A177-3AD203B41FA5}">
                      <a16:colId xmlns:a16="http://schemas.microsoft.com/office/drawing/2014/main" xmlns="" val="20002"/>
                    </a:ext>
                  </a:extLst>
                </a:gridCol>
                <a:gridCol w="617523">
                  <a:extLst>
                    <a:ext uri="{9D8B030D-6E8A-4147-A177-3AD203B41FA5}">
                      <a16:colId xmlns:a16="http://schemas.microsoft.com/office/drawing/2014/main" xmlns="" val="20003"/>
                    </a:ext>
                  </a:extLst>
                </a:gridCol>
                <a:gridCol w="606286">
                  <a:extLst>
                    <a:ext uri="{9D8B030D-6E8A-4147-A177-3AD203B41FA5}">
                      <a16:colId xmlns:a16="http://schemas.microsoft.com/office/drawing/2014/main" xmlns="" val="20004"/>
                    </a:ext>
                  </a:extLst>
                </a:gridCol>
                <a:gridCol w="583932">
                  <a:extLst>
                    <a:ext uri="{9D8B030D-6E8A-4147-A177-3AD203B41FA5}">
                      <a16:colId xmlns:a16="http://schemas.microsoft.com/office/drawing/2014/main" xmlns="" val="20005"/>
                    </a:ext>
                  </a:extLst>
                </a:gridCol>
                <a:gridCol w="716087">
                  <a:extLst>
                    <a:ext uri="{9D8B030D-6E8A-4147-A177-3AD203B41FA5}">
                      <a16:colId xmlns:a16="http://schemas.microsoft.com/office/drawing/2014/main" xmlns="" val="20006"/>
                    </a:ext>
                  </a:extLst>
                </a:gridCol>
                <a:gridCol w="626566">
                  <a:extLst>
                    <a:ext uri="{9D8B030D-6E8A-4147-A177-3AD203B41FA5}">
                      <a16:colId xmlns:a16="http://schemas.microsoft.com/office/drawing/2014/main" xmlns="" val="20007"/>
                    </a:ext>
                  </a:extLst>
                </a:gridCol>
                <a:gridCol w="670322">
                  <a:extLst>
                    <a:ext uri="{9D8B030D-6E8A-4147-A177-3AD203B41FA5}">
                      <a16:colId xmlns:a16="http://schemas.microsoft.com/office/drawing/2014/main" xmlns="" val="20008"/>
                    </a:ext>
                  </a:extLst>
                </a:gridCol>
                <a:gridCol w="628596">
                  <a:extLst>
                    <a:ext uri="{9D8B030D-6E8A-4147-A177-3AD203B41FA5}">
                      <a16:colId xmlns:a16="http://schemas.microsoft.com/office/drawing/2014/main" xmlns="" val="20009"/>
                    </a:ext>
                  </a:extLst>
                </a:gridCol>
                <a:gridCol w="628596">
                  <a:extLst>
                    <a:ext uri="{9D8B030D-6E8A-4147-A177-3AD203B41FA5}">
                      <a16:colId xmlns:a16="http://schemas.microsoft.com/office/drawing/2014/main" xmlns="" val="20010"/>
                    </a:ext>
                  </a:extLst>
                </a:gridCol>
                <a:gridCol w="628596">
                  <a:extLst>
                    <a:ext uri="{9D8B030D-6E8A-4147-A177-3AD203B41FA5}">
                      <a16:colId xmlns:a16="http://schemas.microsoft.com/office/drawing/2014/main" xmlns="" val="20011"/>
                    </a:ext>
                  </a:extLst>
                </a:gridCol>
                <a:gridCol w="628596">
                  <a:extLst>
                    <a:ext uri="{9D8B030D-6E8A-4147-A177-3AD203B41FA5}">
                      <a16:colId xmlns:a16="http://schemas.microsoft.com/office/drawing/2014/main" xmlns="" val="20012"/>
                    </a:ext>
                  </a:extLst>
                </a:gridCol>
                <a:gridCol w="628596">
                  <a:extLst>
                    <a:ext uri="{9D8B030D-6E8A-4147-A177-3AD203B41FA5}">
                      <a16:colId xmlns:a16="http://schemas.microsoft.com/office/drawing/2014/main" xmlns="" val="20013"/>
                    </a:ext>
                  </a:extLst>
                </a:gridCol>
                <a:gridCol w="628596">
                  <a:extLst>
                    <a:ext uri="{9D8B030D-6E8A-4147-A177-3AD203B41FA5}">
                      <a16:colId xmlns:a16="http://schemas.microsoft.com/office/drawing/2014/main" xmlns="" val="20014"/>
                    </a:ext>
                  </a:extLst>
                </a:gridCol>
                <a:gridCol w="628596">
                  <a:extLst>
                    <a:ext uri="{9D8B030D-6E8A-4147-A177-3AD203B41FA5}">
                      <a16:colId xmlns:a16="http://schemas.microsoft.com/office/drawing/2014/main" xmlns="" val="20015"/>
                    </a:ext>
                  </a:extLst>
                </a:gridCol>
                <a:gridCol w="628596">
                  <a:extLst>
                    <a:ext uri="{9D8B030D-6E8A-4147-A177-3AD203B41FA5}">
                      <a16:colId xmlns:a16="http://schemas.microsoft.com/office/drawing/2014/main" xmlns="" val="20016"/>
                    </a:ext>
                  </a:extLst>
                </a:gridCol>
                <a:gridCol w="628596">
                  <a:extLst>
                    <a:ext uri="{9D8B030D-6E8A-4147-A177-3AD203B41FA5}">
                      <a16:colId xmlns:a16="http://schemas.microsoft.com/office/drawing/2014/main" xmlns="" val="20017"/>
                    </a:ext>
                  </a:extLst>
                </a:gridCol>
                <a:gridCol w="628596">
                  <a:extLst>
                    <a:ext uri="{9D8B030D-6E8A-4147-A177-3AD203B41FA5}">
                      <a16:colId xmlns:a16="http://schemas.microsoft.com/office/drawing/2014/main" xmlns="" val="20018"/>
                    </a:ext>
                  </a:extLst>
                </a:gridCol>
                <a:gridCol w="692766">
                  <a:extLst>
                    <a:ext uri="{9D8B030D-6E8A-4147-A177-3AD203B41FA5}">
                      <a16:colId xmlns:a16="http://schemas.microsoft.com/office/drawing/2014/main" xmlns="" val="20019"/>
                    </a:ext>
                  </a:extLst>
                </a:gridCol>
              </a:tblGrid>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Lato" charset="0"/>
                          <a:ea typeface="Lato" charset="0"/>
                          <a:cs typeface="Lato" charset="0"/>
                        </a:rPr>
                        <a:t>Supplementary Table 5</a:t>
                      </a:r>
                      <a:r>
                        <a:rPr lang="en-US" sz="1200" b="1" i="0" baseline="0" dirty="0">
                          <a:solidFill>
                            <a:schemeClr val="tx1"/>
                          </a:solidFill>
                          <a:latin typeface="Lato" charset="0"/>
                          <a:ea typeface="Lato" charset="0"/>
                          <a:cs typeface="Lato" charset="0"/>
                        </a:rPr>
                        <a:t>. </a:t>
                      </a:r>
                      <a:r>
                        <a:rPr lang="en-US" sz="1200" b="0" i="0" baseline="0" dirty="0">
                          <a:solidFill>
                            <a:schemeClr val="tx1"/>
                          </a:solidFill>
                          <a:latin typeface="Lato" charset="0"/>
                          <a:ea typeface="Lato" charset="0"/>
                          <a:cs typeface="Lato" charset="0"/>
                        </a:rPr>
                        <a:t>Non-parametric analysis of OS quadrant retinal measures comparing SZ to HCs.</a:t>
                      </a:r>
                      <a:endParaRPr lang="en-US" sz="12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7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dirty="0">
                        <a:latin typeface="Lato" charset="0"/>
                        <a:ea typeface="Lato" charset="0"/>
                        <a:cs typeface="Lato" charset="0"/>
                      </a:endParaRPr>
                    </a:p>
                  </a:txBody>
                  <a:tcPr/>
                </a:tc>
                <a:tc hMerge="1">
                  <a:txBody>
                    <a:bodyPr/>
                    <a:lstStyle/>
                    <a:p>
                      <a:endParaRPr lang="en-US"/>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500" i="0" dirty="0">
                        <a:solidFill>
                          <a:schemeClr val="tx1"/>
                        </a:solidFill>
                        <a:latin typeface="Lato" charset="0"/>
                        <a:ea typeface="Lato" charset="0"/>
                        <a:cs typeface="Lato" charset="0"/>
                      </a:endParaRPr>
                    </a:p>
                  </a:txBody>
                  <a:tcPr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i="0" dirty="0">
                        <a:solidFill>
                          <a:schemeClr val="tx1"/>
                        </a:solidFill>
                        <a:latin typeface="Lato" charset="0"/>
                        <a:ea typeface="Lato" charset="0"/>
                        <a:cs typeface="Lato" charset="0"/>
                      </a:endParaRPr>
                    </a:p>
                  </a:txBody>
                  <a:tcPr anchor="ctr">
                    <a:lnL>
                      <a:noFill/>
                    </a:lnL>
                    <a:lnR>
                      <a:noFill/>
                    </a:lnR>
                    <a:lnT>
                      <a:noFill/>
                    </a:lnT>
                    <a:lnB w="38100" cap="flat" cmpd="sng" algn="ctr">
                      <a:solidFill>
                        <a:srgbClr val="2185C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89168">
                <a:tc>
                  <a:txBody>
                    <a:bodyPr/>
                    <a:lstStyle/>
                    <a:p>
                      <a:pPr algn="ctr"/>
                      <a:endParaRPr lang="en-US" sz="1200" i="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Central</a:t>
                      </a:r>
                    </a:p>
                  </a:txBody>
                  <a:tcPr anchor="ctr">
                    <a:lnL w="12700" cap="flat" cmpd="sng" algn="ctr">
                      <a:solidFill>
                        <a:srgbClr val="7ECFFE"/>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Superior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Inferior</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Inner Temporal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Superior</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Inferior</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 Nasal</a:t>
                      </a: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200" i="0" dirty="0">
                          <a:latin typeface="Lato" charset="0"/>
                          <a:ea typeface="Lato" charset="0"/>
                          <a:cs typeface="Lato" charset="0"/>
                        </a:rPr>
                        <a:t>Outer</a:t>
                      </a:r>
                      <a:r>
                        <a:rPr lang="en-US" sz="1200" i="0" baseline="0" dirty="0">
                          <a:latin typeface="Lato" charset="0"/>
                          <a:ea typeface="Lato" charset="0"/>
                          <a:cs typeface="Lato" charset="0"/>
                        </a:rPr>
                        <a:t> Temporal</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1"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38100" cap="flat" cmpd="sng" algn="ctr">
                      <a:solidFill>
                        <a:srgbClr val="2185C5"/>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325253">
                <a:tc>
                  <a:txBody>
                    <a:bodyPr/>
                    <a:lstStyle/>
                    <a:p>
                      <a:pPr algn="ctr"/>
                      <a:endParaRPr lang="en-US" sz="1200" dirty="0">
                        <a:latin typeface="Lato" charset="0"/>
                        <a:ea typeface="Lato" charset="0"/>
                        <a:cs typeface="Lato" charset="0"/>
                      </a:endParaRPr>
                    </a:p>
                  </a:txBody>
                  <a:tcPr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Layer</a:t>
                      </a:r>
                      <a:endParaRPr lang="en-US" sz="120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a:t>
                      </a:r>
                    </a:p>
                  </a:txBody>
                  <a:tcPr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d</a:t>
                      </a:r>
                      <a:endParaRPr lang="en-US" sz="1200" i="0" dirty="0">
                        <a:latin typeface="Lato" charset="0"/>
                        <a:ea typeface="Lato" charset="0"/>
                        <a:cs typeface="Lato" charset="0"/>
                      </a:endParaRP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1" dirty="0">
                          <a:latin typeface="Lato" charset="0"/>
                          <a:ea typeface="Lato" charset="0"/>
                          <a:cs typeface="Lato" charset="0"/>
                        </a:rPr>
                        <a:t>p </a:t>
                      </a:r>
                    </a:p>
                  </a:txBody>
                  <a:tcPr anchor="ctr">
                    <a:lnL>
                      <a:noFill/>
                    </a:lnL>
                    <a:lnR>
                      <a:noFill/>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89168">
                <a:tc rowSpan="4">
                  <a:txBody>
                    <a:bodyPr/>
                    <a:lstStyle/>
                    <a:p>
                      <a:pPr algn="ctr"/>
                      <a:r>
                        <a:rPr lang="en-US" sz="1200" i="0" dirty="0">
                          <a:latin typeface="Lato" charset="0"/>
                          <a:ea typeface="Lato" charset="0"/>
                          <a:cs typeface="Lato" charset="0"/>
                        </a:rPr>
                        <a:t>Superficial</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0.30</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-0.053</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0.52</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-0.33</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w="12700" cap="flat" cmpd="sng" algn="ctr">
                      <a:solidFill>
                        <a:srgbClr val="7ECFFE"/>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0.50</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-0.054</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0.72</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0.44</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-0.35</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1.00</a:t>
                      </a:r>
                    </a:p>
                  </a:txBody>
                  <a:tcPr marL="12700" marR="12700" marT="127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0.47</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0.37</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0.32</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-0.057</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-0.064</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0.095</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fi-FI" sz="1150" b="0" i="0" u="none" strike="noStrike">
                          <a:solidFill>
                            <a:srgbClr val="000000"/>
                          </a:solidFill>
                          <a:effectLst/>
                          <a:latin typeface="Lato" charset="0"/>
                          <a:ea typeface="Lato" charset="0"/>
                          <a:cs typeface="Lato" charset="0"/>
                        </a:rPr>
                        <a:t>0.79</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-0.32</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0.19</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a:solidFill>
                            <a:srgbClr val="000000"/>
                          </a:solidFill>
                          <a:effectLst/>
                          <a:latin typeface="Lato" charset="0"/>
                          <a:ea typeface="Lato" charset="0"/>
                          <a:cs typeface="Lato" charset="0"/>
                        </a:rPr>
                        <a:t>0.073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a:solidFill>
                            <a:srgbClr val="000000"/>
                          </a:solidFill>
                          <a:effectLst/>
                          <a:latin typeface="Lato" charset="0"/>
                          <a:ea typeface="Lato" charset="0"/>
                          <a:cs typeface="Lato" charset="0"/>
                        </a:rPr>
                        <a:t>0.042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-0.029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dirty="0">
                          <a:solidFill>
                            <a:srgbClr val="000000"/>
                          </a:solidFill>
                          <a:effectLst/>
                          <a:latin typeface="Lato" charset="0"/>
                          <a:ea typeface="Lato" charset="0"/>
                          <a:cs typeface="Lato" charset="0"/>
                        </a:rPr>
                        <a:t>0.52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89168">
                <a:tc rowSpan="4">
                  <a:txBody>
                    <a:bodyPr/>
                    <a:lstStyle/>
                    <a:p>
                      <a:pPr algn="ctr"/>
                      <a:r>
                        <a:rPr lang="en-US" sz="1200" i="0" dirty="0">
                          <a:latin typeface="Lato" charset="0"/>
                          <a:ea typeface="Lato" charset="0"/>
                          <a:cs typeface="Lato" charset="0"/>
                        </a:rPr>
                        <a:t>Deep</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dirty="0">
                          <a:solidFill>
                            <a:srgbClr val="000000"/>
                          </a:solidFill>
                          <a:effectLst/>
                          <a:latin typeface="Lato" charset="0"/>
                          <a:ea typeface="Lato" charset="0"/>
                          <a:cs typeface="Lato" charset="0"/>
                        </a:rPr>
                        <a:t>-0.074</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0.89</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-0.005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0.014</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0.48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dirty="0">
                          <a:solidFill>
                            <a:srgbClr val="000000"/>
                          </a:solidFill>
                          <a:effectLst/>
                          <a:latin typeface="Lato" charset="0"/>
                          <a:ea typeface="Lato" charset="0"/>
                          <a:cs typeface="Lato" charset="0"/>
                        </a:rPr>
                        <a:t>0.073</a:t>
                      </a:r>
                      <a:r>
                        <a:rPr lang="is-IS" sz="1150" b="1" i="0" u="none" strike="noStrike" baseline="30000" dirty="0">
                          <a:solidFill>
                            <a:srgbClr val="000000"/>
                          </a:solidFill>
                          <a:effectLst/>
                          <a:latin typeface="Lato" charset="0"/>
                          <a:ea typeface="Lato" charset="0"/>
                          <a:cs typeface="Lato" charset="0"/>
                        </a:rPr>
                        <a:t>~</a:t>
                      </a:r>
                      <a:endParaRPr lang="is-IS" sz="115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0.49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-0.40</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8"/>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0.24</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0.089</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0.25</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0.018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50" b="0" i="0" u="none" strike="noStrike">
                          <a:solidFill>
                            <a:srgbClr val="000000"/>
                          </a:solidFill>
                          <a:effectLst/>
                          <a:latin typeface="Lato" charset="0"/>
                          <a:ea typeface="Lato" charset="0"/>
                          <a:cs typeface="Lato" charset="0"/>
                        </a:rPr>
                        <a:t>0.073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0.67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-0.23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0.58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-0.43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-0.56</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a:t>
                      </a:r>
                      <a:r>
                        <a:rPr lang="nb-NO" sz="1150" b="0" i="0" u="none" strike="noStrike" baseline="30000" dirty="0">
                          <a:solidFill>
                            <a:srgbClr val="000000"/>
                          </a:solidFill>
                          <a:effectLst/>
                          <a:latin typeface="Lato" charset="0"/>
                          <a:ea typeface="Lato" charset="0"/>
                          <a:cs typeface="Lato" charset="0"/>
                        </a:rPr>
                        <a:t>~</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-0.12</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0.98</a:t>
                      </a: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-0.43</a:t>
                      </a: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-0.072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0.60</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-0.28</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-0.32</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0.33</a:t>
                      </a: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389168">
                <a:tc rowSpan="4">
                  <a:txBody>
                    <a:bodyPr/>
                    <a:lstStyle/>
                    <a:p>
                      <a:pPr algn="ctr"/>
                      <a:r>
                        <a:rPr lang="en-US" sz="1200" i="0" dirty="0">
                          <a:latin typeface="Lato" charset="0"/>
                          <a:ea typeface="Lato" charset="0"/>
                          <a:cs typeface="Lato" charset="0"/>
                        </a:rPr>
                        <a:t>Choriocapillaris</a:t>
                      </a:r>
                    </a:p>
                  </a:txBody>
                  <a:tcPr vert="vert270"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50" b="0" i="0" u="none" strike="noStrike" dirty="0">
                          <a:solidFill>
                            <a:srgbClr val="000000"/>
                          </a:solidFill>
                          <a:effectLst/>
                          <a:latin typeface="Lato" charset="0"/>
                          <a:ea typeface="Lato" charset="0"/>
                          <a:cs typeface="Lato" charset="0"/>
                        </a:rPr>
                        <a:t>0.13</a:t>
                      </a:r>
                    </a:p>
                  </a:txBody>
                  <a:tcPr marL="12700" marR="12700" marT="12700" marB="0" anchor="ctr">
                    <a:lnL w="12700" cap="flat" cmpd="sng" algn="ctr">
                      <a:solidFill>
                        <a:srgbClr val="7ECFFE"/>
                      </a:solid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dirty="0">
                          <a:solidFill>
                            <a:srgbClr val="000000"/>
                          </a:solidFill>
                          <a:effectLst/>
                          <a:latin typeface="Lato" charset="0"/>
                          <a:ea typeface="Lato" charset="0"/>
                          <a:cs typeface="Lato" charset="0"/>
                        </a:rPr>
                        <a:t>0.094</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-0.095</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-0.14</a:t>
                      </a:r>
                    </a:p>
                  </a:txBody>
                  <a:tcPr marL="12700" marR="12700" marT="12700" marB="0" anchor="ctr">
                    <a:lnL w="12700" cap="flat" cmpd="sng" algn="ctr">
                      <a:noFill/>
                      <a:prstDash val="solid"/>
                      <a:round/>
                      <a:headEnd type="none" w="med" len="med"/>
                      <a:tailEnd type="none" w="med" len="med"/>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uk-UA" sz="1150" b="0" i="0" u="none" strike="noStrike">
                          <a:solidFill>
                            <a:srgbClr val="000000"/>
                          </a:solidFill>
                          <a:effectLst/>
                          <a:latin typeface="Lato" charset="0"/>
                          <a:ea typeface="Lato" charset="0"/>
                          <a:cs typeface="Lato" charset="0"/>
                        </a:rPr>
                        <a:t>0.39</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-0.16</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0.91</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-0.20</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-0.44</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0.18</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-0.042</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w="12700" cap="flat" cmpd="sng" algn="ctr">
                      <a:solidFill>
                        <a:srgbClr val="7ECF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smtClean="0">
                          <a:latin typeface="Lato" charset="0"/>
                          <a:ea typeface="Lato" charset="0"/>
                          <a:cs typeface="Lato" charset="0"/>
                        </a:rPr>
                        <a:t>SVD</a:t>
                      </a:r>
                      <a:endParaRPr lang="en-US" sz="12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dirty="0">
                          <a:solidFill>
                            <a:srgbClr val="000000"/>
                          </a:solidFill>
                          <a:effectLst/>
                          <a:latin typeface="Lato" charset="0"/>
                          <a:ea typeface="Lato" charset="0"/>
                          <a:cs typeface="Lato" charset="0"/>
                        </a:rPr>
                        <a:t>0.028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-0.061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t-IT" sz="1150" b="0" i="0" u="none" strike="noStrike">
                          <a:solidFill>
                            <a:srgbClr val="000000"/>
                          </a:solidFill>
                          <a:effectLst/>
                          <a:latin typeface="Lato" charset="0"/>
                          <a:ea typeface="Lato" charset="0"/>
                          <a:cs typeface="Lato" charset="0"/>
                        </a:rPr>
                        <a:t>0.89</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pl-PL" sz="1150" b="0" i="0" u="none" strike="noStrike">
                          <a:solidFill>
                            <a:srgbClr val="000000"/>
                          </a:solidFill>
                          <a:effectLst/>
                          <a:latin typeface="Lato" charset="0"/>
                          <a:ea typeface="Lato" charset="0"/>
                          <a:cs typeface="Lato" charset="0"/>
                        </a:rPr>
                        <a:t>0.061</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0.63</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0.95</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0.57</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0.036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VDI</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mr-IN" sz="1150" b="0" i="0" u="none" strike="noStrike">
                          <a:solidFill>
                            <a:srgbClr val="000000"/>
                          </a:solidFill>
                          <a:effectLst/>
                          <a:latin typeface="Lato" charset="0"/>
                          <a:ea typeface="Lato" charset="0"/>
                          <a:cs typeface="Lato" charset="0"/>
                        </a:rPr>
                        <a:t>-0.081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0.93</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50" b="0" i="0" u="none" strike="noStrike" dirty="0">
                          <a:solidFill>
                            <a:srgbClr val="000000"/>
                          </a:solidFill>
                          <a:effectLst/>
                          <a:latin typeface="Lato" charset="0"/>
                          <a:ea typeface="Lato" charset="0"/>
                          <a:cs typeface="Lato" charset="0"/>
                        </a:rPr>
                        <a:t>-0.017</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0.86</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0.10</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0.81</a:t>
                      </a:r>
                    </a:p>
                  </a:txBody>
                  <a:tcPr marL="12700" marR="12700" marT="127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0.08</a:t>
                      </a:r>
                    </a:p>
                  </a:txBody>
                  <a:tcPr marL="12700" marR="12700" marT="127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-0.49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-0.22</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0.51</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0.66</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-0.039</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0.74</a:t>
                      </a:r>
                    </a:p>
                  </a:txBody>
                  <a:tcPr marL="12700" marR="12700" marT="1270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389168">
                <a:tc vMerge="1">
                  <a:txBody>
                    <a:bodyPr/>
                    <a:lstStyle/>
                    <a:p>
                      <a:pPr algn="ctr"/>
                      <a:endParaRPr lang="en-US" sz="17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i="0" dirty="0">
                          <a:latin typeface="Lato" charset="0"/>
                          <a:ea typeface="Lato" charset="0"/>
                          <a:cs typeface="Lato" charset="0"/>
                        </a:rPr>
                        <a:t>FD</a:t>
                      </a: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nb-NO" sz="1150" b="0" i="0" u="none" strike="noStrike">
                          <a:solidFill>
                            <a:srgbClr val="000000"/>
                          </a:solidFill>
                          <a:effectLst/>
                          <a:latin typeface="Lato" charset="0"/>
                          <a:ea typeface="Lato" charset="0"/>
                          <a:cs typeface="Lato" charset="0"/>
                        </a:rPr>
                        <a:t>0.31</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0.69</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-0.55</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0.12</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50" b="0" i="0" u="none" strike="noStrike">
                          <a:solidFill>
                            <a:srgbClr val="000000"/>
                          </a:solidFill>
                          <a:effectLst/>
                          <a:latin typeface="Lato" charset="0"/>
                          <a:ea typeface="Lato" charset="0"/>
                          <a:cs typeface="Lato" charset="0"/>
                        </a:rPr>
                        <a:t>0.005</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0.97</a:t>
                      </a:r>
                    </a:p>
                  </a:txBody>
                  <a:tcPr marL="12700" marR="12700" marT="12700" marB="0" anchor="ctr">
                    <a:lnL>
                      <a:noFill/>
                    </a:lnL>
                    <a:lnR w="12700" cap="flat" cmpd="sng" algn="ctr">
                      <a:no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0.28</a:t>
                      </a:r>
                    </a:p>
                  </a:txBody>
                  <a:tcPr marL="12700" marR="12700" marT="12700" marB="0" anchor="ctr">
                    <a:lnL w="12700" cap="flat" cmpd="sng" algn="ctr">
                      <a:no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0.17</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0.76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-0.076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-0.13</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a:solidFill>
                            <a:srgbClr val="000000"/>
                          </a:solidFill>
                          <a:effectLst/>
                          <a:latin typeface="Lato" charset="0"/>
                          <a:ea typeface="Lato" charset="0"/>
                          <a:cs typeface="Lato" charset="0"/>
                        </a:rPr>
                        <a:t>0.35</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50" b="0" i="0" u="none" strike="noStrike">
                          <a:solidFill>
                            <a:srgbClr val="000000"/>
                          </a:solidFill>
                          <a:effectLst/>
                          <a:latin typeface="Lato" charset="0"/>
                          <a:ea typeface="Lato" charset="0"/>
                          <a:cs typeface="Lato" charset="0"/>
                        </a:rPr>
                        <a:t>0.26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mr-IN" sz="1150" b="0" i="0" u="none" strike="noStrike">
                          <a:solidFill>
                            <a:srgbClr val="000000"/>
                          </a:solidFill>
                          <a:effectLst/>
                          <a:latin typeface="Lato" charset="0"/>
                          <a:ea typeface="Lato" charset="0"/>
                          <a:cs typeface="Lato" charset="0"/>
                        </a:rPr>
                        <a:t>-0.049</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b-NO" sz="1150" b="0" i="0" u="none" strike="noStrike" dirty="0">
                          <a:solidFill>
                            <a:srgbClr val="000000"/>
                          </a:solidFill>
                          <a:effectLst/>
                          <a:latin typeface="Lato" charset="0"/>
                          <a:ea typeface="Lato" charset="0"/>
                          <a:cs typeface="Lato" charset="0"/>
                        </a:rPr>
                        <a:t>0.95</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389168">
                <a:tc gridSpan="20">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i="0" dirty="0" smtClean="0">
                          <a:latin typeface="Lato" charset="0"/>
                          <a:ea typeface="Lato" charset="0"/>
                          <a:cs typeface="Lato" charset="0"/>
                        </a:rPr>
                        <a:t>OS =</a:t>
                      </a:r>
                      <a:r>
                        <a:rPr lang="en-US" sz="900" i="0" baseline="0" dirty="0" smtClean="0">
                          <a:latin typeface="Lato" charset="0"/>
                          <a:ea typeface="Lato" charset="0"/>
                          <a:cs typeface="Lato" charset="0"/>
                        </a:rPr>
                        <a:t> oculus sinister; HC = healthy control; SZ = schizophrenia/schizoaffective; VD = vessel density; SVD = skeletonized vessel density; VDI = vessel diameter index; FD = fractal dimension. </a:t>
                      </a:r>
                      <a:r>
                        <a:rPr lang="en-US" sz="900" i="0" u="sng" baseline="0" dirty="0" smtClean="0">
                          <a:latin typeface="Lato" charset="0"/>
                          <a:ea typeface="Lato" charset="0"/>
                          <a:cs typeface="Lato" charset="0"/>
                        </a:rPr>
                        <a:t>Note</a:t>
                      </a:r>
                      <a:r>
                        <a:rPr lang="en-US" sz="900" i="0" u="none" baseline="0" dirty="0" smtClean="0">
                          <a:latin typeface="Lato" charset="0"/>
                          <a:ea typeface="Lato" charset="0"/>
                          <a:cs typeface="Lato" charset="0"/>
                        </a:rPr>
                        <a:t>: Retinal vascular measures were adjusted for age, sex, race, visual acuity, and body mass index, OCTA scanner, and image quality. Retinal measures are adjusted for age, sex, race, visual acuity, and OCTA scanner, image quality, and body mass index (BMI). Trending measures are denoted for p&lt;0.1 (~), and significant measures are denoted p&lt;0.05 (*) and p&lt;0.01 (**). Multiple comparison correction using the FDR method was performed per vascular measure and for each layer separately, with those surviving multiple comparisons denoted as (</a:t>
                      </a:r>
                      <a:r>
                        <a:rPr lang="nb-NO" sz="900" b="1" i="0" u="none" strike="noStrike" baseline="30000" dirty="0" smtClean="0">
                          <a:solidFill>
                            <a:srgbClr val="000000"/>
                          </a:solidFill>
                          <a:effectLst/>
                          <a:latin typeface="Lato" charset="0"/>
                          <a:ea typeface="Lato" charset="0"/>
                          <a:cs typeface="Lato" charset="0"/>
                        </a:rPr>
                        <a:t>†</a:t>
                      </a:r>
                      <a:r>
                        <a:rPr lang="en-US" sz="900" b="0" i="0" u="none" strike="noStrike" baseline="0" dirty="0" smtClean="0">
                          <a:solidFill>
                            <a:schemeClr val="tx1"/>
                          </a:solidFill>
                          <a:effectLst/>
                          <a:latin typeface="Lato" charset="0"/>
                          <a:ea typeface="Lato" charset="0"/>
                          <a:cs typeface="Lato" charset="0"/>
                        </a:rPr>
                        <a:t>).</a:t>
                      </a:r>
                      <a:endParaRPr lang="en-US" sz="900" i="0" dirty="0">
                        <a:latin typeface="Lato" charset="0"/>
                        <a:ea typeface="Lato" charset="0"/>
                        <a:cs typeface="Lato"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500" i="0" dirty="0">
                        <a:latin typeface="Lato" charset="0"/>
                        <a:ea typeface="Lato" charset="0"/>
                        <a:cs typeface="Lato" charset="0"/>
                      </a:endParaRPr>
                    </a:p>
                  </a:txBody>
                  <a:tcPr anchor="ctr">
                    <a:lnL w="12700" cap="flat" cmpd="sng" algn="ctr">
                      <a:solidFill>
                        <a:srgbClr val="7ECFFE"/>
                      </a:solidFill>
                      <a:prstDash val="solid"/>
                      <a:round/>
                      <a:headEnd type="none" w="med" len="med"/>
                      <a:tailEnd type="none" w="med" len="med"/>
                    </a:lnL>
                    <a:lnR w="12700" cap="flat" cmpd="sng" algn="ctr">
                      <a:solidFill>
                        <a:srgbClr val="7ECFFE"/>
                      </a:solid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w="12700" cap="flat" cmpd="sng" algn="ctr">
                      <a:noFill/>
                      <a:prstDash val="solid"/>
                      <a:round/>
                      <a:headEnd type="none" w="med" len="med"/>
                      <a:tailEnd type="none" w="med" len="med"/>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mr-IN" sz="1500" b="1" i="0" u="none" strike="noStrike" dirty="0">
                        <a:solidFill>
                          <a:srgbClr val="000000"/>
                        </a:solidFill>
                        <a:effectLst/>
                        <a:latin typeface="Lato" charset="0"/>
                        <a:ea typeface="Lato" charset="0"/>
                        <a:cs typeface="Lato" charset="0"/>
                      </a:endParaRPr>
                    </a:p>
                  </a:txBody>
                  <a:tcPr marL="12700" marR="12700" marT="12700" marB="0" anchor="ctr">
                    <a:lnL w="12700" cap="flat" cmpd="sng" algn="ctr">
                      <a:noFill/>
                      <a:prstDash val="solid"/>
                      <a:round/>
                      <a:headEnd type="none" w="med" len="med"/>
                      <a:tailEnd type="none" w="med" len="med"/>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nb-NO" sz="15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12700" cap="flat" cmpd="sng" algn="ctr">
                      <a:solidFill>
                        <a:srgbClr val="7ECFFE"/>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i="0" dirty="0">
                        <a:latin typeface="Lato" charset="0"/>
                        <a:ea typeface="Lato" charset="0"/>
                        <a:cs typeface="Lato"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2185C6"/>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939099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noChangeAspect="1"/>
          </p:cNvGrpSpPr>
          <p:nvPr/>
        </p:nvGrpSpPr>
        <p:grpSpPr>
          <a:xfrm>
            <a:off x="3601002" y="400050"/>
            <a:ext cx="8194514" cy="5677283"/>
            <a:chOff x="1615039" y="205474"/>
            <a:chExt cx="8882480" cy="6153915"/>
          </a:xfrm>
        </p:grpSpPr>
        <p:sp>
          <p:nvSpPr>
            <p:cNvPr id="31" name="TextBox 30"/>
            <p:cNvSpPr txBox="1"/>
            <p:nvPr/>
          </p:nvSpPr>
          <p:spPr>
            <a:xfrm>
              <a:off x="2914741" y="205474"/>
              <a:ext cx="4572000" cy="350296"/>
            </a:xfrm>
            <a:prstGeom prst="rect">
              <a:avLst/>
            </a:prstGeom>
            <a:noFill/>
          </p:spPr>
          <p:txBody>
            <a:bodyPr wrap="square" rtlCol="0">
              <a:spAutoFit/>
            </a:bodyPr>
            <a:lstStyle/>
            <a:p>
              <a:r>
                <a:rPr lang="en-GB" sz="1500" dirty="0"/>
                <a:t>(A) Superficial </a:t>
              </a:r>
              <a:r>
                <a:rPr lang="en-GB" sz="1500" dirty="0" smtClean="0"/>
                <a:t>SVD</a:t>
              </a:r>
              <a:endParaRPr lang="en-GB" sz="1500" dirty="0"/>
            </a:p>
          </p:txBody>
        </p:sp>
        <p:pic>
          <p:nvPicPr>
            <p:cNvPr id="32" name="Picture 31"/>
            <p:cNvPicPr>
              <a:picLocks noChangeAspect="1"/>
            </p:cNvPicPr>
            <p:nvPr/>
          </p:nvPicPr>
          <p:blipFill>
            <a:blip r:embed="rId2"/>
            <a:stretch>
              <a:fillRect/>
            </a:stretch>
          </p:blipFill>
          <p:spPr>
            <a:xfrm>
              <a:off x="2957605" y="528639"/>
              <a:ext cx="2967914" cy="2743200"/>
            </a:xfrm>
            <a:prstGeom prst="rect">
              <a:avLst/>
            </a:prstGeom>
          </p:spPr>
        </p:pic>
        <p:pic>
          <p:nvPicPr>
            <p:cNvPr id="33" name="Picture 32"/>
            <p:cNvPicPr>
              <a:picLocks noChangeAspect="1"/>
            </p:cNvPicPr>
            <p:nvPr/>
          </p:nvPicPr>
          <p:blipFill>
            <a:blip r:embed="rId3"/>
            <a:stretch>
              <a:fillRect/>
            </a:stretch>
          </p:blipFill>
          <p:spPr>
            <a:xfrm>
              <a:off x="5925519" y="528639"/>
              <a:ext cx="2967914" cy="2743200"/>
            </a:xfrm>
            <a:prstGeom prst="rect">
              <a:avLst/>
            </a:prstGeom>
          </p:spPr>
        </p:pic>
        <p:sp>
          <p:nvSpPr>
            <p:cNvPr id="34" name="TextBox 33"/>
            <p:cNvSpPr txBox="1"/>
            <p:nvPr/>
          </p:nvSpPr>
          <p:spPr>
            <a:xfrm>
              <a:off x="5968383" y="205474"/>
              <a:ext cx="2925050" cy="350296"/>
            </a:xfrm>
            <a:prstGeom prst="rect">
              <a:avLst/>
            </a:prstGeom>
            <a:noFill/>
          </p:spPr>
          <p:txBody>
            <a:bodyPr wrap="square" rtlCol="0">
              <a:spAutoFit/>
            </a:bodyPr>
            <a:lstStyle/>
            <a:p>
              <a:r>
                <a:rPr lang="en-GB" sz="1500" dirty="0"/>
                <a:t>(B) Choriocapillaris </a:t>
              </a:r>
              <a:r>
                <a:rPr lang="en-GB" sz="1500" dirty="0" smtClean="0"/>
                <a:t>SVD</a:t>
              </a:r>
              <a:endParaRPr lang="en-GB" sz="1500" dirty="0"/>
            </a:p>
          </p:txBody>
        </p:sp>
        <p:sp>
          <p:nvSpPr>
            <p:cNvPr id="35" name="TextBox 34"/>
            <p:cNvSpPr txBox="1"/>
            <p:nvPr/>
          </p:nvSpPr>
          <p:spPr>
            <a:xfrm>
              <a:off x="4325045" y="1676011"/>
              <a:ext cx="261610" cy="276999"/>
            </a:xfrm>
            <a:prstGeom prst="rect">
              <a:avLst/>
            </a:prstGeom>
            <a:noFill/>
          </p:spPr>
          <p:txBody>
            <a:bodyPr wrap="none" rtlCol="0">
              <a:spAutoFit/>
            </a:bodyPr>
            <a:lstStyle/>
            <a:p>
              <a:r>
                <a:rPr lang="en-GB" sz="1200"/>
                <a:t>*</a:t>
              </a:r>
            </a:p>
          </p:txBody>
        </p:sp>
        <p:sp>
          <p:nvSpPr>
            <p:cNvPr id="36" name="TextBox 35"/>
            <p:cNvSpPr txBox="1"/>
            <p:nvPr/>
          </p:nvSpPr>
          <p:spPr>
            <a:xfrm>
              <a:off x="7292959" y="1676011"/>
              <a:ext cx="261610" cy="276999"/>
            </a:xfrm>
            <a:prstGeom prst="rect">
              <a:avLst/>
            </a:prstGeom>
            <a:noFill/>
          </p:spPr>
          <p:txBody>
            <a:bodyPr wrap="none" rtlCol="0">
              <a:spAutoFit/>
            </a:bodyPr>
            <a:lstStyle/>
            <a:p>
              <a:r>
                <a:rPr lang="en-GB" sz="1200"/>
                <a:t>*</a:t>
              </a:r>
            </a:p>
          </p:txBody>
        </p:sp>
        <p:sp>
          <p:nvSpPr>
            <p:cNvPr id="37" name="TextBox 36"/>
            <p:cNvSpPr txBox="1"/>
            <p:nvPr/>
          </p:nvSpPr>
          <p:spPr>
            <a:xfrm>
              <a:off x="7333972" y="701113"/>
              <a:ext cx="248786" cy="246221"/>
            </a:xfrm>
            <a:prstGeom prst="rect">
              <a:avLst/>
            </a:prstGeom>
            <a:noFill/>
          </p:spPr>
          <p:txBody>
            <a:bodyPr wrap="none" rtlCol="0">
              <a:spAutoFit/>
            </a:bodyPr>
            <a:lstStyle/>
            <a:p>
              <a:r>
                <a:rPr lang="en-GB" sz="1000" dirty="0"/>
                <a:t>~</a:t>
              </a:r>
            </a:p>
          </p:txBody>
        </p:sp>
        <p:pic>
          <p:nvPicPr>
            <p:cNvPr id="38" name="Picture 37"/>
            <p:cNvPicPr>
              <a:picLocks noChangeAspect="1"/>
            </p:cNvPicPr>
            <p:nvPr/>
          </p:nvPicPr>
          <p:blipFill>
            <a:blip r:embed="rId4"/>
            <a:stretch>
              <a:fillRect/>
            </a:stretch>
          </p:blipFill>
          <p:spPr>
            <a:xfrm>
              <a:off x="1659754" y="3609327"/>
              <a:ext cx="2967914" cy="2743200"/>
            </a:xfrm>
            <a:prstGeom prst="rect">
              <a:avLst/>
            </a:prstGeom>
          </p:spPr>
        </p:pic>
        <p:sp>
          <p:nvSpPr>
            <p:cNvPr id="39" name="TextBox 38"/>
            <p:cNvSpPr txBox="1"/>
            <p:nvPr/>
          </p:nvSpPr>
          <p:spPr>
            <a:xfrm>
              <a:off x="1615039" y="3272857"/>
              <a:ext cx="4572000" cy="323165"/>
            </a:xfrm>
            <a:prstGeom prst="rect">
              <a:avLst/>
            </a:prstGeom>
            <a:noFill/>
          </p:spPr>
          <p:txBody>
            <a:bodyPr wrap="square" rtlCol="0">
              <a:spAutoFit/>
            </a:bodyPr>
            <a:lstStyle/>
            <a:p>
              <a:r>
                <a:rPr lang="en-GB" sz="1500"/>
                <a:t>(C) Superficial FD</a:t>
              </a:r>
              <a:endParaRPr lang="en-GB" sz="1500" dirty="0"/>
            </a:p>
          </p:txBody>
        </p:sp>
        <p:sp>
          <p:nvSpPr>
            <p:cNvPr id="40" name="TextBox 39"/>
            <p:cNvSpPr txBox="1"/>
            <p:nvPr/>
          </p:nvSpPr>
          <p:spPr>
            <a:xfrm>
              <a:off x="3041482" y="4177349"/>
              <a:ext cx="261610" cy="276999"/>
            </a:xfrm>
            <a:prstGeom prst="rect">
              <a:avLst/>
            </a:prstGeom>
            <a:noFill/>
          </p:spPr>
          <p:txBody>
            <a:bodyPr wrap="none" rtlCol="0">
              <a:spAutoFit/>
            </a:bodyPr>
            <a:lstStyle/>
            <a:p>
              <a:r>
                <a:rPr lang="en-GB" sz="1200"/>
                <a:t>*</a:t>
              </a:r>
            </a:p>
          </p:txBody>
        </p:sp>
        <p:pic>
          <p:nvPicPr>
            <p:cNvPr id="43" name="Picture 42"/>
            <p:cNvPicPr>
              <a:picLocks noChangeAspect="1"/>
            </p:cNvPicPr>
            <p:nvPr/>
          </p:nvPicPr>
          <p:blipFill>
            <a:blip r:embed="rId5"/>
            <a:stretch>
              <a:fillRect/>
            </a:stretch>
          </p:blipFill>
          <p:spPr>
            <a:xfrm>
              <a:off x="4584804" y="3594686"/>
              <a:ext cx="2967914" cy="2743200"/>
            </a:xfrm>
            <a:prstGeom prst="rect">
              <a:avLst/>
            </a:prstGeom>
          </p:spPr>
        </p:pic>
        <p:sp>
          <p:nvSpPr>
            <p:cNvPr id="44" name="TextBox 43"/>
            <p:cNvSpPr txBox="1"/>
            <p:nvPr/>
          </p:nvSpPr>
          <p:spPr>
            <a:xfrm>
              <a:off x="4584804" y="3282941"/>
              <a:ext cx="4572000" cy="323165"/>
            </a:xfrm>
            <a:prstGeom prst="rect">
              <a:avLst/>
            </a:prstGeom>
            <a:noFill/>
          </p:spPr>
          <p:txBody>
            <a:bodyPr wrap="square" rtlCol="0">
              <a:spAutoFit/>
            </a:bodyPr>
            <a:lstStyle/>
            <a:p>
              <a:r>
                <a:rPr lang="en-GB" sz="1500" dirty="0"/>
                <a:t>(D) Deep FD</a:t>
              </a:r>
            </a:p>
          </p:txBody>
        </p:sp>
        <p:sp>
          <p:nvSpPr>
            <p:cNvPr id="45" name="TextBox 44"/>
            <p:cNvSpPr txBox="1"/>
            <p:nvPr/>
          </p:nvSpPr>
          <p:spPr>
            <a:xfrm>
              <a:off x="6009396" y="4163061"/>
              <a:ext cx="261610" cy="276999"/>
            </a:xfrm>
            <a:prstGeom prst="rect">
              <a:avLst/>
            </a:prstGeom>
            <a:noFill/>
          </p:spPr>
          <p:txBody>
            <a:bodyPr wrap="none" rtlCol="0">
              <a:spAutoFit/>
            </a:bodyPr>
            <a:lstStyle/>
            <a:p>
              <a:r>
                <a:rPr lang="en-GB" sz="1200"/>
                <a:t>*</a:t>
              </a:r>
            </a:p>
          </p:txBody>
        </p:sp>
        <p:pic>
          <p:nvPicPr>
            <p:cNvPr id="46" name="Picture 45"/>
            <p:cNvPicPr>
              <a:picLocks noChangeAspect="1"/>
            </p:cNvPicPr>
            <p:nvPr/>
          </p:nvPicPr>
          <p:blipFill>
            <a:blip r:embed="rId6"/>
            <a:stretch>
              <a:fillRect/>
            </a:stretch>
          </p:blipFill>
          <p:spPr>
            <a:xfrm>
              <a:off x="7529605" y="3616189"/>
              <a:ext cx="2967914" cy="2743200"/>
            </a:xfrm>
            <a:prstGeom prst="rect">
              <a:avLst/>
            </a:prstGeom>
          </p:spPr>
        </p:pic>
        <p:sp>
          <p:nvSpPr>
            <p:cNvPr id="48" name="TextBox 47"/>
            <p:cNvSpPr txBox="1"/>
            <p:nvPr/>
          </p:nvSpPr>
          <p:spPr>
            <a:xfrm>
              <a:off x="7486741" y="3293025"/>
              <a:ext cx="2057310" cy="323165"/>
            </a:xfrm>
            <a:prstGeom prst="rect">
              <a:avLst/>
            </a:prstGeom>
            <a:noFill/>
          </p:spPr>
          <p:txBody>
            <a:bodyPr wrap="square" rtlCol="0">
              <a:spAutoFit/>
            </a:bodyPr>
            <a:lstStyle/>
            <a:p>
              <a:r>
                <a:rPr lang="en-GB" sz="1500" dirty="0"/>
                <a:t>(E) Choriocapillaris FD</a:t>
              </a:r>
            </a:p>
          </p:txBody>
        </p:sp>
        <p:sp>
          <p:nvSpPr>
            <p:cNvPr id="49" name="TextBox 48"/>
            <p:cNvSpPr txBox="1"/>
            <p:nvPr/>
          </p:nvSpPr>
          <p:spPr>
            <a:xfrm>
              <a:off x="8935647" y="4178442"/>
              <a:ext cx="261610" cy="276999"/>
            </a:xfrm>
            <a:prstGeom prst="rect">
              <a:avLst/>
            </a:prstGeom>
            <a:noFill/>
          </p:spPr>
          <p:txBody>
            <a:bodyPr wrap="none" rtlCol="0">
              <a:spAutoFit/>
            </a:bodyPr>
            <a:lstStyle/>
            <a:p>
              <a:r>
                <a:rPr lang="en-GB" sz="1200" dirty="0"/>
                <a:t>*</a:t>
              </a:r>
            </a:p>
          </p:txBody>
        </p:sp>
        <p:sp>
          <p:nvSpPr>
            <p:cNvPr id="50" name="TextBox 49"/>
            <p:cNvSpPr txBox="1"/>
            <p:nvPr/>
          </p:nvSpPr>
          <p:spPr>
            <a:xfrm>
              <a:off x="8901799" y="4769286"/>
              <a:ext cx="248786" cy="246221"/>
            </a:xfrm>
            <a:prstGeom prst="rect">
              <a:avLst/>
            </a:prstGeom>
            <a:noFill/>
          </p:spPr>
          <p:txBody>
            <a:bodyPr wrap="none" rtlCol="0">
              <a:spAutoFit/>
            </a:bodyPr>
            <a:lstStyle/>
            <a:p>
              <a:r>
                <a:rPr lang="en-GB" sz="1000" dirty="0"/>
                <a:t>~</a:t>
              </a:r>
            </a:p>
          </p:txBody>
        </p:sp>
      </p:grpSp>
      <p:sp>
        <p:nvSpPr>
          <p:cNvPr id="51" name="TextBox 50"/>
          <p:cNvSpPr txBox="1"/>
          <p:nvPr/>
        </p:nvSpPr>
        <p:spPr>
          <a:xfrm>
            <a:off x="486349" y="1799554"/>
            <a:ext cx="2562609" cy="3785652"/>
          </a:xfrm>
          <a:prstGeom prst="rect">
            <a:avLst/>
          </a:prstGeom>
          <a:noFill/>
        </p:spPr>
        <p:txBody>
          <a:bodyPr wrap="square" rtlCol="0">
            <a:spAutoFit/>
          </a:bodyPr>
          <a:lstStyle/>
          <a:p>
            <a:r>
              <a:rPr lang="en-GB" sz="1200" b="1" dirty="0" smtClean="0">
                <a:latin typeface="Lato" charset="0"/>
                <a:ea typeface="Lato" charset="0"/>
                <a:cs typeface="Lato" charset="0"/>
              </a:rPr>
              <a:t>Supplementary Figure 1. </a:t>
            </a:r>
            <a:r>
              <a:rPr lang="en-GB" sz="1200" dirty="0">
                <a:latin typeface="Lato" charset="0"/>
                <a:ea typeface="Lato" charset="0"/>
                <a:cs typeface="Lato" charset="0"/>
              </a:rPr>
              <a:t>Plots illustrating regional group differences between early-course schizophrenia (SZ) and healthy controls (HC) in OU retinal vascular measures for (A) superficial </a:t>
            </a:r>
            <a:r>
              <a:rPr lang="en-GB" sz="1200" dirty="0" smtClean="0">
                <a:latin typeface="Lato" charset="0"/>
                <a:ea typeface="Lato" charset="0"/>
                <a:cs typeface="Lato" charset="0"/>
              </a:rPr>
              <a:t>skeletonized vessel </a:t>
            </a:r>
            <a:r>
              <a:rPr lang="en-GB" sz="1200" dirty="0">
                <a:latin typeface="Lato" charset="0"/>
                <a:ea typeface="Lato" charset="0"/>
                <a:cs typeface="Lato" charset="0"/>
              </a:rPr>
              <a:t>density, (B) choriocapillaris skeletonized </a:t>
            </a:r>
            <a:r>
              <a:rPr lang="en-GB" sz="1200" dirty="0" smtClean="0">
                <a:latin typeface="Lato" charset="0"/>
                <a:ea typeface="Lato" charset="0"/>
                <a:cs typeface="Lato" charset="0"/>
              </a:rPr>
              <a:t>vessel density</a:t>
            </a:r>
            <a:r>
              <a:rPr lang="en-GB" sz="1200" dirty="0">
                <a:latin typeface="Lato" charset="0"/>
                <a:ea typeface="Lato" charset="0"/>
                <a:cs typeface="Lato" charset="0"/>
              </a:rPr>
              <a:t>, (C) superficial fractal dimension, (D) deep fractal dimension, and (E) choriocapillaris fractal dimension. Effect sizes are given in each section. Color signifies that, compared to HC, probands demonstrated higher (red) or lower (blue) measures. Color intensity reflects the strength of the effect size. Significance is denoted as (*) for p&lt;0.05 and (~) for p&lt;0.1.</a:t>
            </a:r>
          </a:p>
        </p:txBody>
      </p:sp>
    </p:spTree>
    <p:extLst>
      <p:ext uri="{BB962C8B-B14F-4D97-AF65-F5344CB8AC3E}">
        <p14:creationId xmlns:p14="http://schemas.microsoft.com/office/powerpoint/2010/main" val="166211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Content Placeholder 4"/>
              <p:cNvGraphicFramePr>
                <a:graphicFrameLocks/>
              </p:cNvGraphicFramePr>
              <p:nvPr>
                <p:extLst>
                  <p:ext uri="{D42A27DB-BD31-4B8C-83A1-F6EECF244321}">
                    <p14:modId xmlns:p14="http://schemas.microsoft.com/office/powerpoint/2010/main" val="359591772"/>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a16="http://schemas.microsoft.com/office/drawing/2014/main" xmlns="" val="20000"/>
                        </a:ext>
                      </a:extLst>
                    </a:gridCol>
                    <a:gridCol w="1584897">
                      <a:extLst>
                        <a:ext uri="{9D8B030D-6E8A-4147-A177-3AD203B41FA5}">
                          <a16:colId xmlns:a16="http://schemas.microsoft.com/office/drawing/2014/main" xmlns="" val="20001"/>
                        </a:ext>
                      </a:extLst>
                    </a:gridCol>
                    <a:gridCol w="1930649">
                      <a:extLst>
                        <a:ext uri="{9D8B030D-6E8A-4147-A177-3AD203B41FA5}">
                          <a16:colId xmlns:a16="http://schemas.microsoft.com/office/drawing/2014/main" xmlns="" val="20002"/>
                        </a:ext>
                      </a:extLst>
                    </a:gridCol>
                    <a:gridCol w="1664370">
                      <a:extLst>
                        <a:ext uri="{9D8B030D-6E8A-4147-A177-3AD203B41FA5}">
                          <a16:colId xmlns:a16="http://schemas.microsoft.com/office/drawing/2014/main" xmlns="" val="20003"/>
                        </a:ext>
                      </a:extLst>
                    </a:gridCol>
                    <a:gridCol w="1194537">
                      <a:extLst>
                        <a:ext uri="{9D8B030D-6E8A-4147-A177-3AD203B41FA5}">
                          <a16:colId xmlns:a16="http://schemas.microsoft.com/office/drawing/2014/main" xmlns=""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6</a:t>
                          </a:r>
                          <a:r>
                            <a:rPr lang="en-US" sz="1200" u="none" strike="noStrike" dirty="0">
                              <a:effectLst/>
                              <a:latin typeface="Lato" charset="0"/>
                              <a:ea typeface="Lato" charset="0"/>
                              <a:cs typeface="Lato" charset="0"/>
                            </a:rPr>
                            <a:t>. 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solidFill>
                                <a:schemeClr val="tx1"/>
                              </a:solidFill>
                              <a:effectLst/>
                              <a:latin typeface="Lato" charset="0"/>
                              <a:ea typeface="Lato" charset="0"/>
                              <a:cs typeface="Lato" charset="0"/>
                            </a:rPr>
                            <a:t>Early</a:t>
                          </a:r>
                          <a:r>
                            <a:rPr lang="en-US" sz="1200" u="none" strike="noStrike" baseline="0" dirty="0">
                              <a:solidFill>
                                <a:schemeClr val="tx1"/>
                              </a:solidFill>
                              <a:effectLst/>
                              <a:latin typeface="Lato" charset="0"/>
                              <a:ea typeface="Lato" charset="0"/>
                              <a:cs typeface="Lato" charset="0"/>
                            </a:rPr>
                            <a:t>-Course SZ </a:t>
                          </a:r>
                        </a:p>
                        <a:p>
                          <a:pPr algn="ctr" fontAlgn="b"/>
                          <a:r>
                            <a:rPr lang="en-US" sz="1200" u="none" strike="noStrike" baseline="0" dirty="0">
                              <a:solidFill>
                                <a:schemeClr val="tx1"/>
                              </a:solidFill>
                              <a:effectLst/>
                              <a:latin typeface="Lato" charset="0"/>
                              <a:ea typeface="Lato" charset="0"/>
                              <a:cs typeface="Lato" charset="0"/>
                            </a:rPr>
                            <a:t>(n=8)</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effectLst/>
                              <a:latin typeface="Lato" charset="0"/>
                              <a:ea typeface="Lato" charset="0"/>
                              <a:cs typeface="Lato" charset="0"/>
                            </a:rPr>
                            <a:t>Chronic SZ</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(n=15)</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effectLst/>
                              <a:latin typeface="Lato" charset="0"/>
                              <a:ea typeface="Lato" charset="0"/>
                              <a:cs typeface="Lato" charset="0"/>
                            </a:rPr>
                            <a:t>Test Stat (</a:t>
                          </a:r>
                          <a14:m>
                            <m:oMath xmlns:m="http://schemas.openxmlformats.org/officeDocument/2006/math">
                              <m:sSup>
                                <m:sSupPr>
                                  <m:ctrlPr>
                                    <a:rPr lang="en-US" sz="1200" i="1" u="none" strike="noStrike" smtClean="0">
                                      <a:effectLst/>
                                      <a:latin typeface="Cambria Math" charset="0"/>
                                      <a:ea typeface="Lato" charset="0"/>
                                      <a:cs typeface="Lato" charset="0"/>
                                    </a:rPr>
                                  </m:ctrlPr>
                                </m:sSupPr>
                                <m:e>
                                  <m:r>
                                    <a:rPr lang="en-US" sz="1200" i="1" u="none" strike="noStrike" smtClean="0">
                                      <a:effectLst/>
                                      <a:latin typeface="Cambria Math" panose="02040503050406030204" pitchFamily="18" charset="0"/>
                                      <a:ea typeface="Lato" charset="0"/>
                                      <a:cs typeface="Lato" charset="0"/>
                                    </a:rPr>
                                    <m:t>𝜒</m:t>
                                  </m:r>
                                </m:e>
                                <m:sup>
                                  <m:r>
                                    <a:rPr lang="en-US" sz="1200" i="1" u="none" strike="noStrike" smtClean="0">
                                      <a:effectLst/>
                                      <a:latin typeface="Cambria Math" panose="02040503050406030204" pitchFamily="18" charset="0"/>
                                      <a:ea typeface="Lato" charset="0"/>
                                      <a:cs typeface="Lato" charset="0"/>
                                    </a:rPr>
                                    <m:t>2</m:t>
                                  </m:r>
                                </m:sup>
                              </m:sSup>
                            </m:oMath>
                          </a14:m>
                          <a:r>
                            <a:rPr lang="en-US" sz="1200" i="1" u="none" strike="noStrike" dirty="0">
                              <a:effectLst/>
                              <a:latin typeface="Lato" charset="0"/>
                              <a:ea typeface="Lato" charset="0"/>
                              <a:cs typeface="Lato" charset="0"/>
                            </a:rPr>
                            <a:t>,F</a:t>
                          </a:r>
                          <a:r>
                            <a:rPr lang="en-US" sz="1200" u="none" strike="noStrike" dirty="0">
                              <a:effectLst/>
                              <a:latin typeface="Lato" charset="0"/>
                              <a:ea typeface="Lato" charset="0"/>
                              <a:cs typeface="Lato" charset="0"/>
                            </a:rPr>
                            <a:t>)</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a16="http://schemas.microsoft.com/office/drawing/2014/main" xmlns=""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28.6 (8.43)</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42.4 (11.8)</a:t>
                          </a: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1" i="0" u="none" strike="noStrike" dirty="0">
                              <a:solidFill>
                                <a:srgbClr val="000000"/>
                              </a:solidFill>
                              <a:effectLst/>
                              <a:latin typeface="Lato" charset="0"/>
                              <a:ea typeface="Lato" charset="0"/>
                              <a:cs typeface="Lato" charset="0"/>
                            </a:rPr>
                            <a:t>8.48</a:t>
                          </a: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1" i="0" u="none" strike="noStrike" dirty="0">
                              <a:solidFill>
                                <a:srgbClr val="000000"/>
                              </a:solidFill>
                              <a:effectLst/>
                              <a:latin typeface="Lato" charset="0"/>
                              <a:ea typeface="Lato" charset="0"/>
                              <a:cs typeface="Lato" charset="0"/>
                            </a:rPr>
                            <a:t>0.008**</a:t>
                          </a: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a16="http://schemas.microsoft.com/office/drawing/2014/main" xmlns=""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3/5</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2/13</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a:solidFill>
                                <a:srgbClr val="000000"/>
                              </a:solidFill>
                              <a:effectLst/>
                              <a:latin typeface="Lato" charset="0"/>
                              <a:ea typeface="Lato" charset="0"/>
                              <a:cs typeface="Lato" charset="0"/>
                            </a:rPr>
                            <a:t>0.65</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0.42</a:t>
                          </a:r>
                        </a:p>
                      </a:txBody>
                      <a:tcPr marL="12700" marR="12700" marT="12700" marB="0" anchor="b"/>
                    </a:tc>
                    <a:extLst>
                      <a:ext uri="{0D108BD9-81ED-4DB2-BD59-A6C34878D82A}">
                        <a16:rowId xmlns:a16="http://schemas.microsoft.com/office/drawing/2014/main" xmlns=""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1/4/3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6/8/1</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a:solidFill>
                                <a:srgbClr val="000000"/>
                              </a:solidFill>
                              <a:effectLst/>
                              <a:latin typeface="Lato" charset="0"/>
                              <a:ea typeface="Lato" charset="0"/>
                              <a:cs typeface="Lato" charset="0"/>
                            </a:rPr>
                            <a:t>4.16</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0.13</a:t>
                          </a:r>
                        </a:p>
                      </a:txBody>
                      <a:tcPr marL="12700" marR="12700" marT="12700" marB="0" anchor="b"/>
                    </a:tc>
                    <a:extLst>
                      <a:ext uri="{0D108BD9-81ED-4DB2-BD59-A6C34878D82A}">
                        <a16:rowId xmlns:a16="http://schemas.microsoft.com/office/drawing/2014/main" xmlns=""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0.84 (0.31)</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a:solidFill>
                                <a:srgbClr val="000000"/>
                              </a:solidFill>
                              <a:effectLst/>
                              <a:latin typeface="Lato" charset="0"/>
                              <a:ea typeface="Lato" charset="0"/>
                              <a:cs typeface="Lato" charset="0"/>
                            </a:rPr>
                            <a:t>0.79 (0.25)</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0.17</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0.68</a:t>
                          </a:r>
                        </a:p>
                      </a:txBody>
                      <a:tcPr marL="12700" marR="12700" marT="12700" marB="0" anchor="b"/>
                    </a:tc>
                    <a:extLst>
                      <a:ext uri="{0D108BD9-81ED-4DB2-BD59-A6C34878D82A}">
                        <a16:rowId xmlns:a16="http://schemas.microsoft.com/office/drawing/2014/main" xmlns=""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25.7 (4.9)</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a:solidFill>
                                <a:srgbClr val="000000"/>
                              </a:solidFill>
                              <a:effectLst/>
                              <a:latin typeface="Lato" charset="0"/>
                              <a:ea typeface="Lato" charset="0"/>
                              <a:cs typeface="Lato" charset="0"/>
                            </a:rPr>
                            <a:t>32.8 (8.7)</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1" i="0" u="none" strike="noStrike" dirty="0">
                              <a:solidFill>
                                <a:srgbClr val="000000"/>
                              </a:solidFill>
                              <a:effectLst/>
                              <a:latin typeface="Lato" charset="0"/>
                              <a:ea typeface="Lato" charset="0"/>
                              <a:cs typeface="Lato" charset="0"/>
                            </a:rPr>
                            <a:t>4.47</a:t>
                          </a:r>
                        </a:p>
                      </a:txBody>
                      <a:tcPr marL="12700" marR="12700" marT="12700" marB="0" anchor="b">
                        <a:noFill/>
                      </a:tcPr>
                    </a:tc>
                    <a:tc>
                      <a:txBody>
                        <a:bodyPr/>
                        <a:lstStyle/>
                        <a:p>
                          <a:pPr algn="ctr" fontAlgn="b"/>
                          <a:r>
                            <a:rPr lang="nb-NO" sz="1100" b="1" i="0" u="none" strike="noStrike" dirty="0">
                              <a:solidFill>
                                <a:srgbClr val="000000"/>
                              </a:solidFill>
                              <a:effectLst/>
                              <a:latin typeface="Lato" charset="0"/>
                              <a:ea typeface="Lato" charset="0"/>
                              <a:cs typeface="Lato" charset="0"/>
                            </a:rPr>
                            <a:t>0.047*</a:t>
                          </a:r>
                        </a:p>
                      </a:txBody>
                      <a:tcPr marL="12700" marR="12700" marT="12700" marB="0" anchor="b">
                        <a:noFill/>
                      </a:tcPr>
                    </a:tc>
                    <a:extLst>
                      <a:ext uri="{0D108BD9-81ED-4DB2-BD59-A6C34878D82A}">
                        <a16:rowId xmlns:a16="http://schemas.microsoft.com/office/drawing/2014/main" xmlns=""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114.9 (9.7)</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a:solidFill>
                                <a:srgbClr val="000000"/>
                              </a:solidFill>
                              <a:effectLst/>
                              <a:latin typeface="Lato" charset="0"/>
                              <a:ea typeface="Lato" charset="0"/>
                              <a:cs typeface="Lato" charset="0"/>
                            </a:rPr>
                            <a:t>131.1 (14.1)</a:t>
                          </a:r>
                        </a:p>
                      </a:txBody>
                      <a:tcPr marL="12700" marR="12700" marT="12700" marB="0" anchor="ctr"/>
                    </a:tc>
                    <a:tc>
                      <a:txBody>
                        <a:bodyPr/>
                        <a:lstStyle/>
                        <a:p>
                          <a:pPr algn="ctr" fontAlgn="b"/>
                          <a:r>
                            <a:rPr lang="is-IS" sz="1100" b="1" i="0" u="none" strike="noStrike" dirty="0">
                              <a:solidFill>
                                <a:srgbClr val="000000"/>
                              </a:solidFill>
                              <a:effectLst/>
                              <a:latin typeface="Lato" charset="0"/>
                              <a:ea typeface="Lato" charset="0"/>
                              <a:cs typeface="Lato" charset="0"/>
                            </a:rPr>
                            <a:t>7.16</a:t>
                          </a:r>
                        </a:p>
                      </a:txBody>
                      <a:tcPr marL="12700" marR="12700" marT="12700" marB="0" anchor="b"/>
                    </a:tc>
                    <a:tc>
                      <a:txBody>
                        <a:bodyPr/>
                        <a:lstStyle/>
                        <a:p>
                          <a:pPr algn="ctr" fontAlgn="b"/>
                          <a:r>
                            <a:rPr lang="nb-NO" sz="1100" b="1" i="0" u="none" strike="noStrike" dirty="0">
                              <a:solidFill>
                                <a:srgbClr val="000000"/>
                              </a:solidFill>
                              <a:effectLst/>
                              <a:latin typeface="Lato" charset="0"/>
                              <a:ea typeface="Lato" charset="0"/>
                              <a:cs typeface="Lato" charset="0"/>
                            </a:rPr>
                            <a:t>0.016*</a:t>
                          </a:r>
                        </a:p>
                      </a:txBody>
                      <a:tcPr marL="12700" marR="12700" marT="12700" marB="0" anchor="b"/>
                    </a:tc>
                    <a:extLst>
                      <a:ext uri="{0D108BD9-81ED-4DB2-BD59-A6C34878D82A}">
                        <a16:rowId xmlns:a16="http://schemas.microsoft.com/office/drawing/2014/main" xmlns=""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70.9 (16.4)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81.2 (11.4)</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a:solidFill>
                                <a:srgbClr val="000000"/>
                              </a:solidFill>
                              <a:effectLst/>
                              <a:latin typeface="Lato" charset="0"/>
                              <a:ea typeface="Lato" charset="0"/>
                              <a:cs typeface="Lato" charset="0"/>
                            </a:rPr>
                            <a:t>2.62</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0.12</a:t>
                          </a:r>
                        </a:p>
                      </a:txBody>
                      <a:tcPr marL="12700" marR="12700" marT="12700" marB="0" anchor="b"/>
                    </a:tc>
                    <a:extLst>
                      <a:ext uri="{0D108BD9-81ED-4DB2-BD59-A6C34878D82A}">
                        <a16:rowId xmlns:a16="http://schemas.microsoft.com/office/drawing/2014/main" xmlns=""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8/0</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9/6</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a:solidFill>
                                <a:srgbClr val="000000"/>
                              </a:solidFill>
                              <a:effectLst/>
                              <a:latin typeface="Lato" charset="0"/>
                              <a:ea typeface="Lato" charset="0"/>
                              <a:cs typeface="Lato" charset="0"/>
                            </a:rPr>
                            <a:t>2.5</a:t>
                          </a:r>
                        </a:p>
                      </a:txBody>
                      <a:tcPr marL="12700" marR="12700" marT="12700" marB="0" anchor="b"/>
                    </a:tc>
                    <a:tc>
                      <a:txBody>
                        <a:bodyPr/>
                        <a:lstStyle/>
                        <a:p>
                          <a:pPr algn="ctr" fontAlgn="b"/>
                          <a:r>
                            <a:rPr lang="hr-HR" sz="1100" b="0" i="0" u="none" strike="noStrike" dirty="0">
                              <a:solidFill>
                                <a:srgbClr val="000000"/>
                              </a:solidFill>
                              <a:effectLst/>
                              <a:latin typeface="Lato" charset="0"/>
                              <a:ea typeface="Lato" charset="0"/>
                              <a:cs typeface="Lato" charset="0"/>
                            </a:rPr>
                            <a:t>0.11</a:t>
                          </a:r>
                        </a:p>
                      </a:txBody>
                      <a:tcPr marL="12700" marR="12700" marT="12700" marB="0" anchor="b"/>
                    </a:tc>
                    <a:extLst>
                      <a:ext uri="{0D108BD9-81ED-4DB2-BD59-A6C34878D82A}">
                        <a16:rowId xmlns:a16="http://schemas.microsoft.com/office/drawing/2014/main" xmlns=""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7/1</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13/2</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a:solidFill>
                                <a:srgbClr val="000000"/>
                              </a:solidFill>
                              <a:effectLst/>
                              <a:latin typeface="Lato" charset="0"/>
                              <a:ea typeface="Lato" charset="0"/>
                              <a:cs typeface="Lato" charset="0"/>
                            </a:rPr>
                            <a:t>&lt;0.001</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206.1 (101.2)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465.2 (288.3)</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a:solidFill>
                                <a:srgbClr val="000000"/>
                              </a:solidFill>
                              <a:effectLst/>
                              <a:latin typeface="Lato" charset="0"/>
                              <a:ea typeface="Lato" charset="0"/>
                              <a:cs typeface="Lato" charset="0"/>
                            </a:rPr>
                            <a:t>5.13</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a:solidFill>
                                <a:srgbClr val="000000"/>
                              </a:solidFill>
                              <a:effectLst/>
                              <a:latin typeface="Lato" charset="0"/>
                              <a:ea typeface="Lato" charset="0"/>
                              <a:cs typeface="Lato" charset="0"/>
                            </a:rPr>
                            <a:t>0.039*</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6/2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a:solidFill>
                                <a:srgbClr val="000000"/>
                              </a:solidFill>
                              <a:effectLst/>
                              <a:latin typeface="Lato" charset="0"/>
                              <a:ea typeface="Lato" charset="0"/>
                              <a:cs typeface="Lato" charset="0"/>
                            </a:rPr>
                            <a:t>9/6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a:solidFill>
                                <a:srgbClr val="000000"/>
                              </a:solidFill>
                              <a:effectLst/>
                              <a:latin typeface="Lato" charset="0"/>
                              <a:ea typeface="Lato" charset="0"/>
                              <a:cs typeface="Lato" charset="0"/>
                            </a:rPr>
                            <a:t>0.068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a:solidFill>
                                <a:srgbClr val="000000"/>
                              </a:solidFill>
                              <a:effectLst/>
                              <a:latin typeface="Lato" charset="0"/>
                              <a:ea typeface="Lato" charset="0"/>
                              <a:cs typeface="Lato" charset="0"/>
                            </a:rPr>
                            <a:t>0.80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501957">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20"/>
                      </a:ext>
                    </a:extLst>
                  </a:tr>
                </a:tbl>
              </a:graphicData>
            </a:graphic>
          </p:graphicFrame>
        </mc:Choice>
        <mc:Fallback xmlns="">
          <p:graphicFrame>
            <p:nvGraphicFramePr>
              <p:cNvPr id="6" name="Content Placeholder 4"/>
              <p:cNvGraphicFramePr>
                <a:graphicFrameLocks/>
              </p:cNvGraphicFramePr>
              <p:nvPr>
                <p:extLst>
                  <p:ext uri="{D42A27DB-BD31-4B8C-83A1-F6EECF244321}">
                    <p14:modId xmlns:p14="http://schemas.microsoft.com/office/powerpoint/2010/main" val="359591772"/>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a16="http://schemas.microsoft.com/office/drawing/2014/main" xmlns:a14="http://schemas.microsoft.com/office/drawing/2010/main" xmlns="" val="20000"/>
                        </a:ext>
                      </a:extLst>
                    </a:gridCol>
                    <a:gridCol w="1584897">
                      <a:extLst>
                        <a:ext uri="{9D8B030D-6E8A-4147-A177-3AD203B41FA5}">
                          <a16:colId xmlns:a16="http://schemas.microsoft.com/office/drawing/2014/main" xmlns:a14="http://schemas.microsoft.com/office/drawing/2010/main" xmlns="" val="20001"/>
                        </a:ext>
                      </a:extLst>
                    </a:gridCol>
                    <a:gridCol w="1930649">
                      <a:extLst>
                        <a:ext uri="{9D8B030D-6E8A-4147-A177-3AD203B41FA5}">
                          <a16:colId xmlns:a16="http://schemas.microsoft.com/office/drawing/2014/main" xmlns:a14="http://schemas.microsoft.com/office/drawing/2010/main" xmlns="" val="20002"/>
                        </a:ext>
                      </a:extLst>
                    </a:gridCol>
                    <a:gridCol w="1664370">
                      <a:extLst>
                        <a:ext uri="{9D8B030D-6E8A-4147-A177-3AD203B41FA5}">
                          <a16:colId xmlns:a16="http://schemas.microsoft.com/office/drawing/2014/main" xmlns:a14="http://schemas.microsoft.com/office/drawing/2010/main" xmlns="" val="20003"/>
                        </a:ext>
                      </a:extLst>
                    </a:gridCol>
                    <a:gridCol w="1194537">
                      <a:extLst>
                        <a:ext uri="{9D8B030D-6E8A-4147-A177-3AD203B41FA5}">
                          <a16:colId xmlns:a16="http://schemas.microsoft.com/office/drawing/2014/main" xmlns:a14="http://schemas.microsoft.com/office/drawing/2010/main" xmlns=""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6</a:t>
                          </a:r>
                          <a:r>
                            <a:rPr lang="en-US" sz="1200" u="none" strike="noStrike" dirty="0">
                              <a:effectLst/>
                              <a:latin typeface="Lato" charset="0"/>
                              <a:ea typeface="Lato" charset="0"/>
                              <a:cs typeface="Lato" charset="0"/>
                            </a:rPr>
                            <a:t>. 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a14="http://schemas.microsoft.com/office/drawing/2010/main" xmlns=""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solidFill>
                                <a:schemeClr val="tx1"/>
                              </a:solidFill>
                              <a:effectLst/>
                              <a:latin typeface="Lato" charset="0"/>
                              <a:ea typeface="Lato" charset="0"/>
                              <a:cs typeface="Lato" charset="0"/>
                            </a:rPr>
                            <a:t>Early</a:t>
                          </a:r>
                          <a:r>
                            <a:rPr lang="en-US" sz="1200" u="none" strike="noStrike" baseline="0" dirty="0">
                              <a:solidFill>
                                <a:schemeClr val="tx1"/>
                              </a:solidFill>
                              <a:effectLst/>
                              <a:latin typeface="Lato" charset="0"/>
                              <a:ea typeface="Lato" charset="0"/>
                              <a:cs typeface="Lato" charset="0"/>
                            </a:rPr>
                            <a:t>-Course SZ </a:t>
                          </a:r>
                        </a:p>
                        <a:p>
                          <a:pPr algn="ctr" fontAlgn="b"/>
                          <a:r>
                            <a:rPr lang="en-US" sz="1200" u="none" strike="noStrike" baseline="0" dirty="0">
                              <a:solidFill>
                                <a:schemeClr val="tx1"/>
                              </a:solidFill>
                              <a:effectLst/>
                              <a:latin typeface="Lato" charset="0"/>
                              <a:ea typeface="Lato" charset="0"/>
                              <a:cs typeface="Lato" charset="0"/>
                            </a:rPr>
                            <a:t>(n=8)</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effectLst/>
                              <a:latin typeface="Lato" charset="0"/>
                              <a:ea typeface="Lato" charset="0"/>
                              <a:cs typeface="Lato" charset="0"/>
                            </a:rPr>
                            <a:t>Chronic SZ</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(n=15)</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endParaRPr lang="en-US"/>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blipFill rotWithShape="0">
                          <a:blip r:embed="rId2"/>
                          <a:stretch>
                            <a:fillRect l="-427839" t="-68657" r="-72894" b="-802985"/>
                          </a:stretch>
                        </a:blipFill>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a16="http://schemas.microsoft.com/office/drawing/2014/main" xmlns:a14="http://schemas.microsoft.com/office/drawing/2010/main" xmlns=""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28.6 (8.43)</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42.4 (11.8)</a:t>
                          </a: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1" i="0" u="none" strike="noStrike" dirty="0">
                              <a:solidFill>
                                <a:srgbClr val="000000"/>
                              </a:solidFill>
                              <a:effectLst/>
                              <a:latin typeface="Lato" charset="0"/>
                              <a:ea typeface="Lato" charset="0"/>
                              <a:cs typeface="Lato" charset="0"/>
                            </a:rPr>
                            <a:t>8.48</a:t>
                          </a: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1" i="0" u="none" strike="noStrike" dirty="0">
                              <a:solidFill>
                                <a:srgbClr val="000000"/>
                              </a:solidFill>
                              <a:effectLst/>
                              <a:latin typeface="Lato" charset="0"/>
                              <a:ea typeface="Lato" charset="0"/>
                              <a:cs typeface="Lato" charset="0"/>
                            </a:rPr>
                            <a:t>0.008**</a:t>
                          </a: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a16="http://schemas.microsoft.com/office/drawing/2014/main" xmlns:a14="http://schemas.microsoft.com/office/drawing/2010/main" xmlns=""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3/5</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2/13</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a:solidFill>
                                <a:srgbClr val="000000"/>
                              </a:solidFill>
                              <a:effectLst/>
                              <a:latin typeface="Lato" charset="0"/>
                              <a:ea typeface="Lato" charset="0"/>
                              <a:cs typeface="Lato" charset="0"/>
                            </a:rPr>
                            <a:t>0.65</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0.42</a:t>
                          </a:r>
                        </a:p>
                      </a:txBody>
                      <a:tcPr marL="12700" marR="12700" marT="12700" marB="0" anchor="b"/>
                    </a:tc>
                    <a:extLst>
                      <a:ext uri="{0D108BD9-81ED-4DB2-BD59-A6C34878D82A}">
                        <a16:rowId xmlns:a16="http://schemas.microsoft.com/office/drawing/2014/main" xmlns:a14="http://schemas.microsoft.com/office/drawing/2010/main" xmlns=""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1/4/3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6/8/1</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a:solidFill>
                                <a:srgbClr val="000000"/>
                              </a:solidFill>
                              <a:effectLst/>
                              <a:latin typeface="Lato" charset="0"/>
                              <a:ea typeface="Lato" charset="0"/>
                              <a:cs typeface="Lato" charset="0"/>
                            </a:rPr>
                            <a:t>4.16</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0.13</a:t>
                          </a:r>
                        </a:p>
                      </a:txBody>
                      <a:tcPr marL="12700" marR="12700" marT="12700" marB="0" anchor="b"/>
                    </a:tc>
                    <a:extLst>
                      <a:ext uri="{0D108BD9-81ED-4DB2-BD59-A6C34878D82A}">
                        <a16:rowId xmlns:a16="http://schemas.microsoft.com/office/drawing/2014/main" xmlns:a14="http://schemas.microsoft.com/office/drawing/2010/main" xmlns=""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0.84 (0.31)</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a:solidFill>
                                <a:srgbClr val="000000"/>
                              </a:solidFill>
                              <a:effectLst/>
                              <a:latin typeface="Lato" charset="0"/>
                              <a:ea typeface="Lato" charset="0"/>
                              <a:cs typeface="Lato" charset="0"/>
                            </a:rPr>
                            <a:t>0.79 (0.25)</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0.17</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0.68</a:t>
                          </a:r>
                        </a:p>
                      </a:txBody>
                      <a:tcPr marL="12700" marR="12700" marT="12700" marB="0" anchor="b"/>
                    </a:tc>
                    <a:extLst>
                      <a:ext uri="{0D108BD9-81ED-4DB2-BD59-A6C34878D82A}">
                        <a16:rowId xmlns:a16="http://schemas.microsoft.com/office/drawing/2014/main" xmlns:a14="http://schemas.microsoft.com/office/drawing/2010/main" xmlns=""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25.7 (4.9)</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a:solidFill>
                                <a:srgbClr val="000000"/>
                              </a:solidFill>
                              <a:effectLst/>
                              <a:latin typeface="Lato" charset="0"/>
                              <a:ea typeface="Lato" charset="0"/>
                              <a:cs typeface="Lato" charset="0"/>
                            </a:rPr>
                            <a:t>32.8 (8.7)</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1" i="0" u="none" strike="noStrike" dirty="0">
                              <a:solidFill>
                                <a:srgbClr val="000000"/>
                              </a:solidFill>
                              <a:effectLst/>
                              <a:latin typeface="Lato" charset="0"/>
                              <a:ea typeface="Lato" charset="0"/>
                              <a:cs typeface="Lato" charset="0"/>
                            </a:rPr>
                            <a:t>4.47</a:t>
                          </a:r>
                        </a:p>
                      </a:txBody>
                      <a:tcPr marL="12700" marR="12700" marT="12700" marB="0" anchor="b">
                        <a:noFill/>
                      </a:tcPr>
                    </a:tc>
                    <a:tc>
                      <a:txBody>
                        <a:bodyPr/>
                        <a:lstStyle/>
                        <a:p>
                          <a:pPr algn="ctr" fontAlgn="b"/>
                          <a:r>
                            <a:rPr lang="nb-NO" sz="1100" b="1" i="0" u="none" strike="noStrike" dirty="0">
                              <a:solidFill>
                                <a:srgbClr val="000000"/>
                              </a:solidFill>
                              <a:effectLst/>
                              <a:latin typeface="Lato" charset="0"/>
                              <a:ea typeface="Lato" charset="0"/>
                              <a:cs typeface="Lato" charset="0"/>
                            </a:rPr>
                            <a:t>0.047*</a:t>
                          </a:r>
                        </a:p>
                      </a:txBody>
                      <a:tcPr marL="12700" marR="12700" marT="12700" marB="0" anchor="b">
                        <a:noFill/>
                      </a:tcPr>
                    </a:tc>
                    <a:extLst>
                      <a:ext uri="{0D108BD9-81ED-4DB2-BD59-A6C34878D82A}">
                        <a16:rowId xmlns:a16="http://schemas.microsoft.com/office/drawing/2014/main" xmlns:a14="http://schemas.microsoft.com/office/drawing/2010/main" xmlns=""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114.9 (9.7)</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a:solidFill>
                                <a:srgbClr val="000000"/>
                              </a:solidFill>
                              <a:effectLst/>
                              <a:latin typeface="Lato" charset="0"/>
                              <a:ea typeface="Lato" charset="0"/>
                              <a:cs typeface="Lato" charset="0"/>
                            </a:rPr>
                            <a:t>131.1 (14.1)</a:t>
                          </a:r>
                        </a:p>
                      </a:txBody>
                      <a:tcPr marL="12700" marR="12700" marT="12700" marB="0" anchor="ctr"/>
                    </a:tc>
                    <a:tc>
                      <a:txBody>
                        <a:bodyPr/>
                        <a:lstStyle/>
                        <a:p>
                          <a:pPr algn="ctr" fontAlgn="b"/>
                          <a:r>
                            <a:rPr lang="is-IS" sz="1100" b="1" i="0" u="none" strike="noStrike" dirty="0">
                              <a:solidFill>
                                <a:srgbClr val="000000"/>
                              </a:solidFill>
                              <a:effectLst/>
                              <a:latin typeface="Lato" charset="0"/>
                              <a:ea typeface="Lato" charset="0"/>
                              <a:cs typeface="Lato" charset="0"/>
                            </a:rPr>
                            <a:t>7.16</a:t>
                          </a:r>
                        </a:p>
                      </a:txBody>
                      <a:tcPr marL="12700" marR="12700" marT="12700" marB="0" anchor="b"/>
                    </a:tc>
                    <a:tc>
                      <a:txBody>
                        <a:bodyPr/>
                        <a:lstStyle/>
                        <a:p>
                          <a:pPr algn="ctr" fontAlgn="b"/>
                          <a:r>
                            <a:rPr lang="nb-NO" sz="1100" b="1" i="0" u="none" strike="noStrike" dirty="0">
                              <a:solidFill>
                                <a:srgbClr val="000000"/>
                              </a:solidFill>
                              <a:effectLst/>
                              <a:latin typeface="Lato" charset="0"/>
                              <a:ea typeface="Lato" charset="0"/>
                              <a:cs typeface="Lato" charset="0"/>
                            </a:rPr>
                            <a:t>0.016*</a:t>
                          </a:r>
                        </a:p>
                      </a:txBody>
                      <a:tcPr marL="12700" marR="12700" marT="12700" marB="0" anchor="b"/>
                    </a:tc>
                    <a:extLst>
                      <a:ext uri="{0D108BD9-81ED-4DB2-BD59-A6C34878D82A}">
                        <a16:rowId xmlns:a16="http://schemas.microsoft.com/office/drawing/2014/main" xmlns:a14="http://schemas.microsoft.com/office/drawing/2010/main" xmlns=""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70.9 (16.4)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81.2 (11.4)</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a:solidFill>
                                <a:srgbClr val="000000"/>
                              </a:solidFill>
                              <a:effectLst/>
                              <a:latin typeface="Lato" charset="0"/>
                              <a:ea typeface="Lato" charset="0"/>
                              <a:cs typeface="Lato" charset="0"/>
                            </a:rPr>
                            <a:t>2.62</a:t>
                          </a:r>
                        </a:p>
                      </a:txBody>
                      <a:tcPr marL="12700" marR="12700" marT="12700" marB="0" anchor="b"/>
                    </a:tc>
                    <a:tc>
                      <a:txBody>
                        <a:bodyPr/>
                        <a:lstStyle/>
                        <a:p>
                          <a:pPr algn="ctr" fontAlgn="b"/>
                          <a:r>
                            <a:rPr lang="nb-NO" sz="1100" b="0" i="0" u="none" strike="noStrike" dirty="0">
                              <a:solidFill>
                                <a:srgbClr val="000000"/>
                              </a:solidFill>
                              <a:effectLst/>
                              <a:latin typeface="Lato" charset="0"/>
                              <a:ea typeface="Lato" charset="0"/>
                              <a:cs typeface="Lato" charset="0"/>
                            </a:rPr>
                            <a:t>0.12</a:t>
                          </a:r>
                        </a:p>
                      </a:txBody>
                      <a:tcPr marL="12700" marR="12700" marT="12700" marB="0" anchor="b"/>
                    </a:tc>
                    <a:extLst>
                      <a:ext uri="{0D108BD9-81ED-4DB2-BD59-A6C34878D82A}">
                        <a16:rowId xmlns:a16="http://schemas.microsoft.com/office/drawing/2014/main" xmlns:a14="http://schemas.microsoft.com/office/drawing/2010/main" xmlns=""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8/0</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a:solidFill>
                                <a:srgbClr val="000000"/>
                              </a:solidFill>
                              <a:effectLst/>
                              <a:latin typeface="Lato" charset="0"/>
                              <a:ea typeface="Lato" charset="0"/>
                              <a:cs typeface="Lato" charset="0"/>
                            </a:rPr>
                            <a:t>9/6</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a:solidFill>
                                <a:srgbClr val="000000"/>
                              </a:solidFill>
                              <a:effectLst/>
                              <a:latin typeface="Lato" charset="0"/>
                              <a:ea typeface="Lato" charset="0"/>
                              <a:cs typeface="Lato" charset="0"/>
                            </a:rPr>
                            <a:t>2.5</a:t>
                          </a:r>
                        </a:p>
                      </a:txBody>
                      <a:tcPr marL="12700" marR="12700" marT="12700" marB="0" anchor="b"/>
                    </a:tc>
                    <a:tc>
                      <a:txBody>
                        <a:bodyPr/>
                        <a:lstStyle/>
                        <a:p>
                          <a:pPr algn="ctr" fontAlgn="b"/>
                          <a:r>
                            <a:rPr lang="hr-HR" sz="1100" b="0" i="0" u="none" strike="noStrike" dirty="0">
                              <a:solidFill>
                                <a:srgbClr val="000000"/>
                              </a:solidFill>
                              <a:effectLst/>
                              <a:latin typeface="Lato" charset="0"/>
                              <a:ea typeface="Lato" charset="0"/>
                              <a:cs typeface="Lato" charset="0"/>
                            </a:rPr>
                            <a:t>0.11</a:t>
                          </a:r>
                        </a:p>
                      </a:txBody>
                      <a:tcPr marL="12700" marR="12700" marT="12700" marB="0" anchor="b"/>
                    </a:tc>
                    <a:extLst>
                      <a:ext uri="{0D108BD9-81ED-4DB2-BD59-A6C34878D82A}">
                        <a16:rowId xmlns:a16="http://schemas.microsoft.com/office/drawing/2014/main" xmlns:a14="http://schemas.microsoft.com/office/drawing/2010/main" xmlns=""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7/1</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13/2</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a:solidFill>
                                <a:srgbClr val="000000"/>
                              </a:solidFill>
                              <a:effectLst/>
                              <a:latin typeface="Lato" charset="0"/>
                              <a:ea typeface="Lato" charset="0"/>
                              <a:cs typeface="Lato" charset="0"/>
                            </a:rPr>
                            <a:t>&lt;0.001</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a:t>
                          </a: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a14="http://schemas.microsoft.com/office/drawing/2010/main" xmlns=""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206.1 (101.2)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465.2 (288.3)</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a:solidFill>
                                <a:srgbClr val="000000"/>
                              </a:solidFill>
                              <a:effectLst/>
                              <a:latin typeface="Lato" charset="0"/>
                              <a:ea typeface="Lato" charset="0"/>
                              <a:cs typeface="Lato" charset="0"/>
                            </a:rPr>
                            <a:t>5.13</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a:solidFill>
                                <a:srgbClr val="000000"/>
                              </a:solidFill>
                              <a:effectLst/>
                              <a:latin typeface="Lato" charset="0"/>
                              <a:ea typeface="Lato" charset="0"/>
                              <a:cs typeface="Lato" charset="0"/>
                            </a:rPr>
                            <a:t>0.039*</a:t>
                          </a: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a14="http://schemas.microsoft.com/office/drawing/2010/main" xmlns=""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6/2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a:solidFill>
                                <a:srgbClr val="000000"/>
                              </a:solidFill>
                              <a:effectLst/>
                              <a:latin typeface="Lato" charset="0"/>
                              <a:ea typeface="Lato" charset="0"/>
                              <a:cs typeface="Lato" charset="0"/>
                            </a:rPr>
                            <a:t>9/6</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a:solidFill>
                                <a:srgbClr val="000000"/>
                              </a:solidFill>
                              <a:effectLst/>
                              <a:latin typeface="Lato" charset="0"/>
                              <a:ea typeface="Lato" charset="0"/>
                              <a:cs typeface="Lato" charset="0"/>
                            </a:rPr>
                            <a:t>0.068</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a:solidFill>
                                <a:srgbClr val="000000"/>
                              </a:solidFill>
                              <a:effectLst/>
                              <a:latin typeface="Lato" charset="0"/>
                              <a:ea typeface="Lato" charset="0"/>
                              <a:cs typeface="Lato" charset="0"/>
                            </a:rPr>
                            <a:t>0.80</a:t>
                          </a: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a14="http://schemas.microsoft.com/office/drawing/2010/main" xmlns="" val="10013"/>
                      </a:ext>
                    </a:extLst>
                  </a:tr>
                  <a:tr h="607060">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a14="http://schemas.microsoft.com/office/drawing/2010/main" xmlns="" val="10020"/>
                      </a:ext>
                    </a:extLst>
                  </a:tr>
                </a:tbl>
              </a:graphicData>
            </a:graphic>
          </p:graphicFrame>
        </mc:Fallback>
      </mc:AlternateContent>
    </p:spTree>
    <p:extLst>
      <p:ext uri="{BB962C8B-B14F-4D97-AF65-F5344CB8AC3E}">
        <p14:creationId xmlns:p14="http://schemas.microsoft.com/office/powerpoint/2010/main" val="1053093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Content Placeholder 4"/>
              <p:cNvGraphicFramePr>
                <a:graphicFrameLocks/>
              </p:cNvGraphicFramePr>
              <p:nvPr>
                <p:extLst>
                  <p:ext uri="{D42A27DB-BD31-4B8C-83A1-F6EECF244321}">
                    <p14:modId xmlns:p14="http://schemas.microsoft.com/office/powerpoint/2010/main" val="487807859"/>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a16="http://schemas.microsoft.com/office/drawing/2014/main" xmlns="" val="20000"/>
                        </a:ext>
                      </a:extLst>
                    </a:gridCol>
                    <a:gridCol w="1584897">
                      <a:extLst>
                        <a:ext uri="{9D8B030D-6E8A-4147-A177-3AD203B41FA5}">
                          <a16:colId xmlns:a16="http://schemas.microsoft.com/office/drawing/2014/main" xmlns="" val="20001"/>
                        </a:ext>
                      </a:extLst>
                    </a:gridCol>
                    <a:gridCol w="1930649">
                      <a:extLst>
                        <a:ext uri="{9D8B030D-6E8A-4147-A177-3AD203B41FA5}">
                          <a16:colId xmlns:a16="http://schemas.microsoft.com/office/drawing/2014/main" xmlns="" val="20002"/>
                        </a:ext>
                      </a:extLst>
                    </a:gridCol>
                    <a:gridCol w="1664370">
                      <a:extLst>
                        <a:ext uri="{9D8B030D-6E8A-4147-A177-3AD203B41FA5}">
                          <a16:colId xmlns:a16="http://schemas.microsoft.com/office/drawing/2014/main" xmlns="" val="20003"/>
                        </a:ext>
                      </a:extLst>
                    </a:gridCol>
                    <a:gridCol w="1194537">
                      <a:extLst>
                        <a:ext uri="{9D8B030D-6E8A-4147-A177-3AD203B41FA5}">
                          <a16:colId xmlns:a16="http://schemas.microsoft.com/office/drawing/2014/main" xmlns=""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a:t>
                          </a:r>
                          <a:r>
                            <a:rPr lang="en-US" sz="1200" b="1" u="none" strike="noStrike" baseline="0" dirty="0" smtClean="0">
                              <a:effectLst/>
                              <a:latin typeface="Lato" charset="0"/>
                              <a:ea typeface="Lato" charset="0"/>
                              <a:cs typeface="Lato" charset="0"/>
                            </a:rPr>
                            <a:t>7</a:t>
                          </a:r>
                          <a:r>
                            <a:rPr lang="en-US" sz="1200" u="none" strike="noStrike" dirty="0" smtClean="0">
                              <a:effectLst/>
                              <a:latin typeface="Lato" charset="0"/>
                              <a:ea typeface="Lato" charset="0"/>
                              <a:cs typeface="Lato" charset="0"/>
                            </a:rPr>
                            <a:t>. </a:t>
                          </a:r>
                          <a:r>
                            <a:rPr lang="en-US" sz="1200" u="none" strike="noStrike" dirty="0">
                              <a:effectLst/>
                              <a:latin typeface="Lato" charset="0"/>
                              <a:ea typeface="Lato" charset="0"/>
                              <a:cs typeface="Lato" charset="0"/>
                            </a:rPr>
                            <a:t>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solidFill>
                                <a:schemeClr val="tx1"/>
                              </a:solidFill>
                              <a:effectLst/>
                              <a:latin typeface="Lato" charset="0"/>
                              <a:ea typeface="Lato" charset="0"/>
                              <a:cs typeface="Lato" charset="0"/>
                            </a:rPr>
                            <a:t>Early</a:t>
                          </a:r>
                          <a:r>
                            <a:rPr lang="en-US" sz="1200" u="none" strike="noStrike" baseline="0" dirty="0">
                              <a:solidFill>
                                <a:schemeClr val="tx1"/>
                              </a:solidFill>
                              <a:effectLst/>
                              <a:latin typeface="Lato" charset="0"/>
                              <a:ea typeface="Lato" charset="0"/>
                              <a:cs typeface="Lato" charset="0"/>
                            </a:rPr>
                            <a:t>-Course SZ </a:t>
                          </a:r>
                        </a:p>
                        <a:p>
                          <a:pPr algn="ctr" fontAlgn="b"/>
                          <a:r>
                            <a:rPr lang="en-US" sz="1200" u="none" strike="noStrike" baseline="0" dirty="0">
                              <a:solidFill>
                                <a:schemeClr val="tx1"/>
                              </a:solidFill>
                              <a:effectLst/>
                              <a:latin typeface="Lato" charset="0"/>
                              <a:ea typeface="Lato" charset="0"/>
                              <a:cs typeface="Lato" charset="0"/>
                            </a:rPr>
                            <a:t>(n=8)</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effectLst/>
                              <a:latin typeface="Lato" charset="0"/>
                              <a:ea typeface="Lato" charset="0"/>
                              <a:cs typeface="Lato" charset="0"/>
                            </a:rPr>
                            <a:t>Young Healthy Controls</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a:t>
                          </a:r>
                          <a:r>
                            <a:rPr lang="en-US" sz="1200" b="0" i="0" u="none" strike="noStrike" dirty="0" smtClean="0">
                              <a:solidFill>
                                <a:schemeClr val="tx1"/>
                              </a:solidFill>
                              <a:effectLst/>
                              <a:latin typeface="Lato" charset="0"/>
                              <a:ea typeface="Lato" charset="0"/>
                              <a:cs typeface="Lato" charset="0"/>
                            </a:rPr>
                            <a:t>n=11)</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effectLst/>
                              <a:latin typeface="Lato" charset="0"/>
                              <a:ea typeface="Lato" charset="0"/>
                              <a:cs typeface="Lato" charset="0"/>
                            </a:rPr>
                            <a:t>Test Stat (</a:t>
                          </a:r>
                          <a14:m>
                            <m:oMath xmlns:m="http://schemas.openxmlformats.org/officeDocument/2006/math">
                              <m:sSup>
                                <m:sSupPr>
                                  <m:ctrlPr>
                                    <a:rPr lang="en-US" sz="1200" i="1" u="none" strike="noStrike" smtClean="0">
                                      <a:effectLst/>
                                      <a:latin typeface="Cambria Math" charset="0"/>
                                      <a:ea typeface="Lato" charset="0"/>
                                      <a:cs typeface="Lato" charset="0"/>
                                    </a:rPr>
                                  </m:ctrlPr>
                                </m:sSupPr>
                                <m:e>
                                  <m:r>
                                    <a:rPr lang="en-US" sz="1200" i="1" u="none" strike="noStrike" smtClean="0">
                                      <a:effectLst/>
                                      <a:latin typeface="Cambria Math" panose="02040503050406030204" pitchFamily="18" charset="0"/>
                                      <a:ea typeface="Lato" charset="0"/>
                                      <a:cs typeface="Lato" charset="0"/>
                                    </a:rPr>
                                    <m:t>𝜒</m:t>
                                  </m:r>
                                </m:e>
                                <m:sup>
                                  <m:r>
                                    <a:rPr lang="en-US" sz="1200" i="1" u="none" strike="noStrike" smtClean="0">
                                      <a:effectLst/>
                                      <a:latin typeface="Cambria Math" panose="02040503050406030204" pitchFamily="18" charset="0"/>
                                      <a:ea typeface="Lato" charset="0"/>
                                      <a:cs typeface="Lato" charset="0"/>
                                    </a:rPr>
                                    <m:t>2</m:t>
                                  </m:r>
                                </m:sup>
                              </m:sSup>
                            </m:oMath>
                          </a14:m>
                          <a:r>
                            <a:rPr lang="en-US" sz="1200" i="1" u="none" strike="noStrike" dirty="0">
                              <a:effectLst/>
                              <a:latin typeface="Lato" charset="0"/>
                              <a:ea typeface="Lato" charset="0"/>
                              <a:cs typeface="Lato" charset="0"/>
                            </a:rPr>
                            <a:t>,F</a:t>
                          </a:r>
                          <a:r>
                            <a:rPr lang="en-US" sz="1200" u="none" strike="noStrike" dirty="0">
                              <a:effectLst/>
                              <a:latin typeface="Lato" charset="0"/>
                              <a:ea typeface="Lato" charset="0"/>
                              <a:cs typeface="Lato" charset="0"/>
                            </a:rPr>
                            <a:t>)</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a16="http://schemas.microsoft.com/office/drawing/2014/main" xmlns=""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28.6 (8.43)</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smtClean="0">
                              <a:solidFill>
                                <a:srgbClr val="000000"/>
                              </a:solidFill>
                              <a:effectLst/>
                              <a:latin typeface="Lato" charset="0"/>
                              <a:ea typeface="Lato" charset="0"/>
                              <a:cs typeface="Lato" charset="0"/>
                            </a:rPr>
                            <a:t>28.6</a:t>
                          </a:r>
                          <a:r>
                            <a:rPr lang="is-IS" sz="1100" b="0" i="0" u="none" strike="noStrike" baseline="0" dirty="0" smtClean="0">
                              <a:solidFill>
                                <a:srgbClr val="000000"/>
                              </a:solidFill>
                              <a:effectLst/>
                              <a:latin typeface="Lato" charset="0"/>
                              <a:ea typeface="Lato" charset="0"/>
                              <a:cs typeface="Lato" charset="0"/>
                            </a:rPr>
                            <a:t> (3.1)</a:t>
                          </a:r>
                          <a:endParaRPr lang="is-IS"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0" i="0" u="none" strike="noStrike" dirty="0" smtClean="0">
                              <a:solidFill>
                                <a:srgbClr val="000000"/>
                              </a:solidFill>
                              <a:effectLst/>
                              <a:latin typeface="Lato" charset="0"/>
                              <a:ea typeface="Lato" charset="0"/>
                              <a:cs typeface="Lato" charset="0"/>
                            </a:rPr>
                            <a:t>&lt;0.001</a:t>
                          </a:r>
                          <a:endParaRPr lang="hr-HR"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0" i="0" u="none" strike="noStrike" dirty="0" smtClean="0">
                              <a:solidFill>
                                <a:srgbClr val="000000"/>
                              </a:solidFill>
                              <a:effectLst/>
                              <a:latin typeface="Lato" charset="0"/>
                              <a:ea typeface="Lato" charset="0"/>
                              <a:cs typeface="Lato" charset="0"/>
                            </a:rPr>
                            <a:t>1</a:t>
                          </a:r>
                          <a:endParaRPr lang="fi-FI"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a16="http://schemas.microsoft.com/office/drawing/2014/main" xmlns=""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3/5</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4/7</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smtClean="0">
                              <a:solidFill>
                                <a:srgbClr val="000000"/>
                              </a:solidFill>
                              <a:effectLst/>
                              <a:latin typeface="Lato" charset="0"/>
                              <a:ea typeface="Lato" charset="0"/>
                              <a:cs typeface="Lato" charset="0"/>
                            </a:rPr>
                            <a:t>&lt;0.001</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1/4/3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0/9/2</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2.72</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0.26</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0.84 (0.31)</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0.95 (0.23)</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0.68</a:t>
                          </a:r>
                          <a:endParaRPr lang="nb-NO"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0.42</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25.7 (4.9)</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smtClean="0">
                              <a:solidFill>
                                <a:srgbClr val="000000"/>
                              </a:solidFill>
                              <a:effectLst/>
                              <a:latin typeface="Lato" charset="0"/>
                              <a:ea typeface="Lato" charset="0"/>
                              <a:cs typeface="Lato" charset="0"/>
                            </a:rPr>
                            <a:t>23.8 (2.3)</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1.31</a:t>
                          </a:r>
                          <a:endParaRPr lang="hr-HR"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nb-NO" sz="1100" b="0" i="0" u="none" strike="noStrike" dirty="0" smtClean="0">
                              <a:solidFill>
                                <a:srgbClr val="000000"/>
                              </a:solidFill>
                              <a:effectLst/>
                              <a:latin typeface="Lato" charset="0"/>
                              <a:ea typeface="Lato" charset="0"/>
                              <a:cs typeface="Lato" charset="0"/>
                            </a:rPr>
                            <a:t>0.27</a:t>
                          </a:r>
                          <a:endParaRPr lang="nb-NO" sz="1100" b="0" i="0" u="none" strike="noStrike" dirty="0">
                            <a:solidFill>
                              <a:srgbClr val="000000"/>
                            </a:solidFill>
                            <a:effectLst/>
                            <a:latin typeface="Lato" charset="0"/>
                            <a:ea typeface="Lato" charset="0"/>
                            <a:cs typeface="Lato" charset="0"/>
                          </a:endParaRPr>
                        </a:p>
                      </a:txBody>
                      <a:tcPr marL="12700" marR="12700" marT="12700" marB="0" anchor="b">
                        <a:noFill/>
                      </a:tcPr>
                    </a:tc>
                    <a:extLst>
                      <a:ext uri="{0D108BD9-81ED-4DB2-BD59-A6C34878D82A}">
                        <a16:rowId xmlns:a16="http://schemas.microsoft.com/office/drawing/2014/main" xmlns=""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114.9 (9.7)</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122.8 (10.5)</a:t>
                          </a:r>
                          <a:endParaRPr lang="is-IS"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2.49</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0.14</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70.9 (16.4)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75.3 (11.9)</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smtClean="0">
                              <a:solidFill>
                                <a:srgbClr val="000000"/>
                              </a:solidFill>
                              <a:effectLst/>
                              <a:latin typeface="Lato" charset="0"/>
                              <a:ea typeface="Lato" charset="0"/>
                              <a:cs typeface="Lato" charset="0"/>
                            </a:rPr>
                            <a:t>0.42</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0.53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8/0</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9/1</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&lt;0.001</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1</a:t>
                          </a:r>
                          <a:endParaRPr lang="hr-HR"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7/1</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smtClean="0">
                              <a:solidFill>
                                <a:srgbClr val="000000"/>
                              </a:solidFill>
                              <a:effectLst/>
                              <a:latin typeface="Lato" charset="0"/>
                              <a:ea typeface="Lato" charset="0"/>
                              <a:cs typeface="Lato" charset="0"/>
                            </a:rPr>
                            <a:t>-</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206.1 (101.2)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smtClean="0">
                              <a:solidFill>
                                <a:srgbClr val="000000"/>
                              </a:solidFill>
                              <a:effectLst/>
                              <a:latin typeface="Lato" charset="0"/>
                              <a:ea typeface="Lato" charset="0"/>
                              <a:cs typeface="Lato" charset="0"/>
                            </a:rPr>
                            <a:t>-</a:t>
                          </a:r>
                          <a:endParaRPr lang="hr-HR"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smtClean="0">
                              <a:solidFill>
                                <a:srgbClr val="000000"/>
                              </a:solidFill>
                              <a:effectLst/>
                              <a:latin typeface="Lato" charset="0"/>
                              <a:ea typeface="Lato" charset="0"/>
                              <a:cs typeface="Lato" charset="0"/>
                            </a:rPr>
                            <a:t>-</a:t>
                          </a:r>
                          <a:endParaRPr lang="is-IS"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6/2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10/0</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0.85</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0.36</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501957">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20"/>
                      </a:ext>
                    </a:extLst>
                  </a:tr>
                </a:tbl>
              </a:graphicData>
            </a:graphic>
          </p:graphicFrame>
        </mc:Choice>
        <mc:Fallback xmlns="">
          <p:graphicFrame>
            <p:nvGraphicFramePr>
              <p:cNvPr id="6" name="Content Placeholder 4"/>
              <p:cNvGraphicFramePr>
                <a:graphicFrameLocks/>
              </p:cNvGraphicFramePr>
              <p:nvPr>
                <p:extLst>
                  <p:ext uri="{D42A27DB-BD31-4B8C-83A1-F6EECF244321}">
                    <p14:modId xmlns:p14="http://schemas.microsoft.com/office/powerpoint/2010/main" val="487807859"/>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 xmlns:a16="http://schemas.microsoft.com/office/drawing/2014/main" xmlns:a14="http://schemas.microsoft.com/office/drawing/2010/main" val="20000"/>
                        </a:ext>
                      </a:extLst>
                    </a:gridCol>
                    <a:gridCol w="1584897">
                      <a:extLst>
                        <a:ext uri="{9D8B030D-6E8A-4147-A177-3AD203B41FA5}">
                          <a16:colId xmlns="" xmlns:a16="http://schemas.microsoft.com/office/drawing/2014/main" xmlns:a14="http://schemas.microsoft.com/office/drawing/2010/main" val="20001"/>
                        </a:ext>
                      </a:extLst>
                    </a:gridCol>
                    <a:gridCol w="1930649">
                      <a:extLst>
                        <a:ext uri="{9D8B030D-6E8A-4147-A177-3AD203B41FA5}">
                          <a16:colId xmlns="" xmlns:a16="http://schemas.microsoft.com/office/drawing/2014/main" xmlns:a14="http://schemas.microsoft.com/office/drawing/2010/main" val="20002"/>
                        </a:ext>
                      </a:extLst>
                    </a:gridCol>
                    <a:gridCol w="1664370">
                      <a:extLst>
                        <a:ext uri="{9D8B030D-6E8A-4147-A177-3AD203B41FA5}">
                          <a16:colId xmlns="" xmlns:a16="http://schemas.microsoft.com/office/drawing/2014/main" xmlns:a14="http://schemas.microsoft.com/office/drawing/2010/main" val="20003"/>
                        </a:ext>
                      </a:extLst>
                    </a:gridCol>
                    <a:gridCol w="1194537">
                      <a:extLst>
                        <a:ext uri="{9D8B030D-6E8A-4147-A177-3AD203B41FA5}">
                          <a16:colId xmlns="" xmlns:a16="http://schemas.microsoft.com/office/drawing/2014/main" xmlns:a14="http://schemas.microsoft.com/office/drawing/2010/main"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a:t>
                          </a:r>
                          <a:r>
                            <a:rPr lang="en-US" sz="1200" b="1" u="none" strike="noStrike" baseline="0" dirty="0" smtClean="0">
                              <a:effectLst/>
                              <a:latin typeface="Lato" charset="0"/>
                              <a:ea typeface="Lato" charset="0"/>
                              <a:cs typeface="Lato" charset="0"/>
                            </a:rPr>
                            <a:t>7</a:t>
                          </a:r>
                          <a:r>
                            <a:rPr lang="en-US" sz="1200" u="none" strike="noStrike" dirty="0" smtClean="0">
                              <a:effectLst/>
                              <a:latin typeface="Lato" charset="0"/>
                              <a:ea typeface="Lato" charset="0"/>
                              <a:cs typeface="Lato" charset="0"/>
                            </a:rPr>
                            <a:t>. </a:t>
                          </a:r>
                          <a:r>
                            <a:rPr lang="en-US" sz="1200" u="none" strike="noStrike" dirty="0">
                              <a:effectLst/>
                              <a:latin typeface="Lato" charset="0"/>
                              <a:ea typeface="Lato" charset="0"/>
                              <a:cs typeface="Lato" charset="0"/>
                            </a:rPr>
                            <a:t>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 xmlns:a16="http://schemas.microsoft.com/office/drawing/2014/main" xmlns:a14="http://schemas.microsoft.com/office/drawing/2010/main"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solidFill>
                                <a:schemeClr val="tx1"/>
                              </a:solidFill>
                              <a:effectLst/>
                              <a:latin typeface="Lato" charset="0"/>
                              <a:ea typeface="Lato" charset="0"/>
                              <a:cs typeface="Lato" charset="0"/>
                            </a:rPr>
                            <a:t>Early</a:t>
                          </a:r>
                          <a:r>
                            <a:rPr lang="en-US" sz="1200" u="none" strike="noStrike" baseline="0" dirty="0">
                              <a:solidFill>
                                <a:schemeClr val="tx1"/>
                              </a:solidFill>
                              <a:effectLst/>
                              <a:latin typeface="Lato" charset="0"/>
                              <a:ea typeface="Lato" charset="0"/>
                              <a:cs typeface="Lato" charset="0"/>
                            </a:rPr>
                            <a:t>-Course SZ </a:t>
                          </a:r>
                        </a:p>
                        <a:p>
                          <a:pPr algn="ctr" fontAlgn="b"/>
                          <a:r>
                            <a:rPr lang="en-US" sz="1200" u="none" strike="noStrike" baseline="0" dirty="0">
                              <a:solidFill>
                                <a:schemeClr val="tx1"/>
                              </a:solidFill>
                              <a:effectLst/>
                              <a:latin typeface="Lato" charset="0"/>
                              <a:ea typeface="Lato" charset="0"/>
                              <a:cs typeface="Lato" charset="0"/>
                            </a:rPr>
                            <a:t>(n=8)</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effectLst/>
                              <a:latin typeface="Lato" charset="0"/>
                              <a:ea typeface="Lato" charset="0"/>
                              <a:cs typeface="Lato" charset="0"/>
                            </a:rPr>
                            <a:t>Young Healthy Controls</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a:t>
                          </a:r>
                          <a:r>
                            <a:rPr lang="en-US" sz="1200" b="0" i="0" u="none" strike="noStrike" dirty="0" smtClean="0">
                              <a:solidFill>
                                <a:schemeClr val="tx1"/>
                              </a:solidFill>
                              <a:effectLst/>
                              <a:latin typeface="Lato" charset="0"/>
                              <a:ea typeface="Lato" charset="0"/>
                              <a:cs typeface="Lato" charset="0"/>
                            </a:rPr>
                            <a:t>n=11)</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endParaRPr lang="en-US"/>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blipFill rotWithShape="0">
                          <a:blip r:embed="rId2"/>
                          <a:stretch>
                            <a:fillRect l="-427839" t="-68657" r="-72894" b="-802985"/>
                          </a:stretch>
                        </a:blipFill>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28.6 (8.43)</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smtClean="0">
                              <a:solidFill>
                                <a:srgbClr val="000000"/>
                              </a:solidFill>
                              <a:effectLst/>
                              <a:latin typeface="Lato" charset="0"/>
                              <a:ea typeface="Lato" charset="0"/>
                              <a:cs typeface="Lato" charset="0"/>
                            </a:rPr>
                            <a:t>28.6</a:t>
                          </a:r>
                          <a:r>
                            <a:rPr lang="is-IS" sz="1100" b="0" i="0" u="none" strike="noStrike" baseline="0" dirty="0" smtClean="0">
                              <a:solidFill>
                                <a:srgbClr val="000000"/>
                              </a:solidFill>
                              <a:effectLst/>
                              <a:latin typeface="Lato" charset="0"/>
                              <a:ea typeface="Lato" charset="0"/>
                              <a:cs typeface="Lato" charset="0"/>
                            </a:rPr>
                            <a:t> (3.1)</a:t>
                          </a:r>
                          <a:endParaRPr lang="is-IS"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0" i="0" u="none" strike="noStrike" dirty="0" smtClean="0">
                              <a:solidFill>
                                <a:srgbClr val="000000"/>
                              </a:solidFill>
                              <a:effectLst/>
                              <a:latin typeface="Lato" charset="0"/>
                              <a:ea typeface="Lato" charset="0"/>
                              <a:cs typeface="Lato" charset="0"/>
                            </a:rPr>
                            <a:t>&lt;0.001</a:t>
                          </a:r>
                          <a:endParaRPr lang="hr-HR"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0" i="0" u="none" strike="noStrike" dirty="0" smtClean="0">
                              <a:solidFill>
                                <a:srgbClr val="000000"/>
                              </a:solidFill>
                              <a:effectLst/>
                              <a:latin typeface="Lato" charset="0"/>
                              <a:ea typeface="Lato" charset="0"/>
                              <a:cs typeface="Lato" charset="0"/>
                            </a:rPr>
                            <a:t>1</a:t>
                          </a:r>
                          <a:endParaRPr lang="fi-FI"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 xmlns:a16="http://schemas.microsoft.com/office/drawing/2014/main" xmlns:a14="http://schemas.microsoft.com/office/drawing/2010/main"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3/5</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4/7</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smtClean="0">
                              <a:solidFill>
                                <a:srgbClr val="000000"/>
                              </a:solidFill>
                              <a:effectLst/>
                              <a:latin typeface="Lato" charset="0"/>
                              <a:ea typeface="Lato" charset="0"/>
                              <a:cs typeface="Lato" charset="0"/>
                            </a:rPr>
                            <a:t>&lt;0.001</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1/4/3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0/9/2</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2.72</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0.26</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0.84 (0.31)</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0.95 (0.23)</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0.68</a:t>
                          </a:r>
                          <a:endParaRPr lang="nb-NO"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0.42</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25.7 (4.9)</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smtClean="0">
                              <a:solidFill>
                                <a:srgbClr val="000000"/>
                              </a:solidFill>
                              <a:effectLst/>
                              <a:latin typeface="Lato" charset="0"/>
                              <a:ea typeface="Lato" charset="0"/>
                              <a:cs typeface="Lato" charset="0"/>
                            </a:rPr>
                            <a:t>23.8 (2.3)</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1.31</a:t>
                          </a:r>
                          <a:endParaRPr lang="hr-HR"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nb-NO" sz="1100" b="0" i="0" u="none" strike="noStrike" dirty="0" smtClean="0">
                              <a:solidFill>
                                <a:srgbClr val="000000"/>
                              </a:solidFill>
                              <a:effectLst/>
                              <a:latin typeface="Lato" charset="0"/>
                              <a:ea typeface="Lato" charset="0"/>
                              <a:cs typeface="Lato" charset="0"/>
                            </a:rPr>
                            <a:t>0.27</a:t>
                          </a:r>
                          <a:endParaRPr lang="nb-NO" sz="1100" b="0" i="0" u="none" strike="noStrike" dirty="0">
                            <a:solidFill>
                              <a:srgbClr val="000000"/>
                            </a:solidFill>
                            <a:effectLst/>
                            <a:latin typeface="Lato" charset="0"/>
                            <a:ea typeface="Lato" charset="0"/>
                            <a:cs typeface="Lato" charset="0"/>
                          </a:endParaRPr>
                        </a:p>
                      </a:txBody>
                      <a:tcPr marL="12700" marR="12700" marT="12700" marB="0" anchor="b">
                        <a:noFill/>
                      </a:tcPr>
                    </a:tc>
                    <a:extLst>
                      <a:ext uri="{0D108BD9-81ED-4DB2-BD59-A6C34878D82A}">
                        <a16:rowId xmlns="" xmlns:a16="http://schemas.microsoft.com/office/drawing/2014/main" xmlns:a14="http://schemas.microsoft.com/office/drawing/2010/main"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114.9 (9.7)</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122.8 (10.5)</a:t>
                          </a:r>
                          <a:endParaRPr lang="is-IS"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2.49</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0.14</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70.9 (16.4)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75.3 (11.9)</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smtClean="0">
                              <a:solidFill>
                                <a:srgbClr val="000000"/>
                              </a:solidFill>
                              <a:effectLst/>
                              <a:latin typeface="Lato" charset="0"/>
                              <a:ea typeface="Lato" charset="0"/>
                              <a:cs typeface="Lato" charset="0"/>
                            </a:rPr>
                            <a:t>0.42</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0.53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8/0</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9/1</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&lt;0.001</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1</a:t>
                          </a:r>
                          <a:endParaRPr lang="hr-HR"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7/1</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smtClean="0">
                              <a:solidFill>
                                <a:srgbClr val="000000"/>
                              </a:solidFill>
                              <a:effectLst/>
                              <a:latin typeface="Lato" charset="0"/>
                              <a:ea typeface="Lato" charset="0"/>
                              <a:cs typeface="Lato" charset="0"/>
                            </a:rPr>
                            <a:t>-</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a14="http://schemas.microsoft.com/office/drawing/2010/main"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206.1 (101.2)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smtClean="0">
                              <a:solidFill>
                                <a:srgbClr val="000000"/>
                              </a:solidFill>
                              <a:effectLst/>
                              <a:latin typeface="Lato" charset="0"/>
                              <a:ea typeface="Lato" charset="0"/>
                              <a:cs typeface="Lato" charset="0"/>
                            </a:rPr>
                            <a:t>-</a:t>
                          </a:r>
                          <a:endParaRPr lang="hr-HR"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smtClean="0">
                              <a:solidFill>
                                <a:srgbClr val="000000"/>
                              </a:solidFill>
                              <a:effectLst/>
                              <a:latin typeface="Lato" charset="0"/>
                              <a:ea typeface="Lato" charset="0"/>
                              <a:cs typeface="Lato" charset="0"/>
                            </a:rPr>
                            <a:t>-</a:t>
                          </a:r>
                          <a:endParaRPr lang="is-IS"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a14="http://schemas.microsoft.com/office/drawing/2010/main"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b="0" i="0" u="none" strike="noStrike" dirty="0">
                              <a:solidFill>
                                <a:srgbClr val="000000"/>
                              </a:solidFill>
                              <a:effectLst/>
                              <a:latin typeface="Lato" charset="0"/>
                              <a:ea typeface="Lato" charset="0"/>
                              <a:cs typeface="Lato" charset="0"/>
                            </a:rPr>
                            <a:t>6/2</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10/0</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0.85</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0.36</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xmlns:a14="http://schemas.microsoft.com/office/drawing/2010/main" val="10013"/>
                      </a:ext>
                    </a:extLst>
                  </a:tr>
                  <a:tr h="607060">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 xmlns:a16="http://schemas.microsoft.com/office/drawing/2014/main" xmlns:a14="http://schemas.microsoft.com/office/drawing/2010/main" val="10020"/>
                      </a:ext>
                    </a:extLst>
                  </a:tr>
                </a:tbl>
              </a:graphicData>
            </a:graphic>
          </p:graphicFrame>
        </mc:Fallback>
      </mc:AlternateContent>
    </p:spTree>
    <p:extLst>
      <p:ext uri="{BB962C8B-B14F-4D97-AF65-F5344CB8AC3E}">
        <p14:creationId xmlns:p14="http://schemas.microsoft.com/office/powerpoint/2010/main" val="951576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Content Placeholder 4"/>
              <p:cNvGraphicFramePr>
                <a:graphicFrameLocks/>
              </p:cNvGraphicFramePr>
              <p:nvPr>
                <p:extLst>
                  <p:ext uri="{D42A27DB-BD31-4B8C-83A1-F6EECF244321}">
                    <p14:modId xmlns:p14="http://schemas.microsoft.com/office/powerpoint/2010/main" val="467104169"/>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a16="http://schemas.microsoft.com/office/drawing/2014/main" xmlns="" val="20000"/>
                        </a:ext>
                      </a:extLst>
                    </a:gridCol>
                    <a:gridCol w="1584897">
                      <a:extLst>
                        <a:ext uri="{9D8B030D-6E8A-4147-A177-3AD203B41FA5}">
                          <a16:colId xmlns:a16="http://schemas.microsoft.com/office/drawing/2014/main" xmlns="" val="20001"/>
                        </a:ext>
                      </a:extLst>
                    </a:gridCol>
                    <a:gridCol w="1930649">
                      <a:extLst>
                        <a:ext uri="{9D8B030D-6E8A-4147-A177-3AD203B41FA5}">
                          <a16:colId xmlns:a16="http://schemas.microsoft.com/office/drawing/2014/main" xmlns="" val="20002"/>
                        </a:ext>
                      </a:extLst>
                    </a:gridCol>
                    <a:gridCol w="1664370">
                      <a:extLst>
                        <a:ext uri="{9D8B030D-6E8A-4147-A177-3AD203B41FA5}">
                          <a16:colId xmlns:a16="http://schemas.microsoft.com/office/drawing/2014/main" xmlns="" val="20003"/>
                        </a:ext>
                      </a:extLst>
                    </a:gridCol>
                    <a:gridCol w="1194537">
                      <a:extLst>
                        <a:ext uri="{9D8B030D-6E8A-4147-A177-3AD203B41FA5}">
                          <a16:colId xmlns:a16="http://schemas.microsoft.com/office/drawing/2014/main" xmlns=""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a:t>
                          </a:r>
                          <a:r>
                            <a:rPr lang="en-US" sz="1200" b="1" u="none" strike="noStrike" baseline="0" dirty="0" smtClean="0">
                              <a:effectLst/>
                              <a:latin typeface="Lato" charset="0"/>
                              <a:ea typeface="Lato" charset="0"/>
                              <a:cs typeface="Lato" charset="0"/>
                            </a:rPr>
                            <a:t>8</a:t>
                          </a:r>
                          <a:r>
                            <a:rPr lang="en-US" sz="1200" u="none" strike="noStrike" dirty="0" smtClean="0">
                              <a:effectLst/>
                              <a:latin typeface="Lato" charset="0"/>
                              <a:ea typeface="Lato" charset="0"/>
                              <a:cs typeface="Lato" charset="0"/>
                            </a:rPr>
                            <a:t>. </a:t>
                          </a:r>
                          <a:r>
                            <a:rPr lang="en-US" sz="1200" u="none" strike="noStrike" dirty="0">
                              <a:effectLst/>
                              <a:latin typeface="Lato" charset="0"/>
                              <a:ea typeface="Lato" charset="0"/>
                              <a:cs typeface="Lato" charset="0"/>
                            </a:rPr>
                            <a:t>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solidFill>
                                <a:schemeClr val="tx1"/>
                              </a:solidFill>
                              <a:effectLst/>
                              <a:latin typeface="Lato" charset="0"/>
                              <a:ea typeface="Lato" charset="0"/>
                              <a:cs typeface="Lato" charset="0"/>
                            </a:rPr>
                            <a:t>Chronic SZ</a:t>
                          </a:r>
                          <a:endParaRPr lang="en-US" sz="1200" u="none" strike="noStrike" baseline="0" dirty="0">
                            <a:solidFill>
                              <a:schemeClr val="tx1"/>
                            </a:solidFill>
                            <a:effectLst/>
                            <a:latin typeface="Lato" charset="0"/>
                            <a:ea typeface="Lato" charset="0"/>
                            <a:cs typeface="Lato" charset="0"/>
                          </a:endParaRPr>
                        </a:p>
                        <a:p>
                          <a:pPr algn="ctr" fontAlgn="b"/>
                          <a:r>
                            <a:rPr lang="en-US" sz="1200" u="none" strike="noStrike" baseline="0" dirty="0">
                              <a:solidFill>
                                <a:schemeClr val="tx1"/>
                              </a:solidFill>
                              <a:effectLst/>
                              <a:latin typeface="Lato" charset="0"/>
                              <a:ea typeface="Lato" charset="0"/>
                              <a:cs typeface="Lato" charset="0"/>
                            </a:rPr>
                            <a:t>(</a:t>
                          </a:r>
                          <a:r>
                            <a:rPr lang="en-US" sz="1200" u="none" strike="noStrike" baseline="0" dirty="0" smtClean="0">
                              <a:solidFill>
                                <a:schemeClr val="tx1"/>
                              </a:solidFill>
                              <a:effectLst/>
                              <a:latin typeface="Lato" charset="0"/>
                              <a:ea typeface="Lato" charset="0"/>
                              <a:cs typeface="Lato" charset="0"/>
                            </a:rPr>
                            <a:t>n=15)</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effectLst/>
                              <a:latin typeface="Lato" charset="0"/>
                              <a:ea typeface="Lato" charset="0"/>
                              <a:cs typeface="Lato" charset="0"/>
                            </a:rPr>
                            <a:t>Older Healthy Controls</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a:t>
                          </a:r>
                          <a:r>
                            <a:rPr lang="en-US" sz="1200" b="0" i="0" u="none" strike="noStrike" dirty="0" smtClean="0">
                              <a:solidFill>
                                <a:schemeClr val="tx1"/>
                              </a:solidFill>
                              <a:effectLst/>
                              <a:latin typeface="Lato" charset="0"/>
                              <a:ea typeface="Lato" charset="0"/>
                              <a:cs typeface="Lato" charset="0"/>
                            </a:rPr>
                            <a:t>n=10)</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a:effectLst/>
                              <a:latin typeface="Lato" charset="0"/>
                              <a:ea typeface="Lato" charset="0"/>
                              <a:cs typeface="Lato" charset="0"/>
                            </a:rPr>
                            <a:t>Test Stat (</a:t>
                          </a:r>
                          <a14:m>
                            <m:oMath xmlns:m="http://schemas.openxmlformats.org/officeDocument/2006/math">
                              <m:sSup>
                                <m:sSupPr>
                                  <m:ctrlPr>
                                    <a:rPr lang="en-US" sz="1200" i="1" u="none" strike="noStrike" smtClean="0">
                                      <a:effectLst/>
                                      <a:latin typeface="Cambria Math" charset="0"/>
                                      <a:ea typeface="Lato" charset="0"/>
                                      <a:cs typeface="Lato" charset="0"/>
                                    </a:rPr>
                                  </m:ctrlPr>
                                </m:sSupPr>
                                <m:e>
                                  <m:r>
                                    <a:rPr lang="en-US" sz="1200" i="1" u="none" strike="noStrike" smtClean="0">
                                      <a:effectLst/>
                                      <a:latin typeface="Cambria Math" panose="02040503050406030204" pitchFamily="18" charset="0"/>
                                      <a:ea typeface="Lato" charset="0"/>
                                      <a:cs typeface="Lato" charset="0"/>
                                    </a:rPr>
                                    <m:t>𝜒</m:t>
                                  </m:r>
                                </m:e>
                                <m:sup>
                                  <m:r>
                                    <a:rPr lang="en-US" sz="1200" i="1" u="none" strike="noStrike" smtClean="0">
                                      <a:effectLst/>
                                      <a:latin typeface="Cambria Math" panose="02040503050406030204" pitchFamily="18" charset="0"/>
                                      <a:ea typeface="Lato" charset="0"/>
                                      <a:cs typeface="Lato" charset="0"/>
                                    </a:rPr>
                                    <m:t>2</m:t>
                                  </m:r>
                                </m:sup>
                              </m:sSup>
                            </m:oMath>
                          </a14:m>
                          <a:r>
                            <a:rPr lang="en-US" sz="1200" i="1" u="none" strike="noStrike" dirty="0">
                              <a:effectLst/>
                              <a:latin typeface="Lato" charset="0"/>
                              <a:ea typeface="Lato" charset="0"/>
                              <a:cs typeface="Lato" charset="0"/>
                            </a:rPr>
                            <a:t>,F</a:t>
                          </a:r>
                          <a:r>
                            <a:rPr lang="en-US" sz="1200" u="none" strike="noStrike" dirty="0">
                              <a:effectLst/>
                              <a:latin typeface="Lato" charset="0"/>
                              <a:ea typeface="Lato" charset="0"/>
                              <a:cs typeface="Lato" charset="0"/>
                            </a:rPr>
                            <a:t>)</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a16="http://schemas.microsoft.com/office/drawing/2014/main" xmlns=""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42.4 (11.8)</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smtClean="0">
                              <a:solidFill>
                                <a:srgbClr val="000000"/>
                              </a:solidFill>
                              <a:effectLst/>
                              <a:latin typeface="Lato" charset="0"/>
                              <a:ea typeface="Lato" charset="0"/>
                              <a:cs typeface="Lato" charset="0"/>
                            </a:rPr>
                            <a:t>48.2</a:t>
                          </a:r>
                          <a:r>
                            <a:rPr lang="is-IS" sz="1100" b="0" i="0" u="none" strike="noStrike" baseline="0" dirty="0" smtClean="0">
                              <a:solidFill>
                                <a:srgbClr val="000000"/>
                              </a:solidFill>
                              <a:effectLst/>
                              <a:latin typeface="Lato" charset="0"/>
                              <a:ea typeface="Lato" charset="0"/>
                              <a:cs typeface="Lato" charset="0"/>
                            </a:rPr>
                            <a:t> (8.2)</a:t>
                          </a:r>
                          <a:endParaRPr lang="is-IS"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0" i="0" u="none" strike="noStrike" dirty="0" smtClean="0">
                              <a:solidFill>
                                <a:srgbClr val="000000"/>
                              </a:solidFill>
                              <a:effectLst/>
                              <a:latin typeface="Lato" charset="0"/>
                              <a:ea typeface="Lato" charset="0"/>
                              <a:cs typeface="Lato" charset="0"/>
                            </a:rPr>
                            <a:t>1.82</a:t>
                          </a:r>
                          <a:endParaRPr lang="hr-HR"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0" i="0" u="none" strike="noStrike" dirty="0" smtClean="0">
                              <a:solidFill>
                                <a:srgbClr val="000000"/>
                              </a:solidFill>
                              <a:effectLst/>
                              <a:latin typeface="Lato" charset="0"/>
                              <a:ea typeface="Lato" charset="0"/>
                              <a:cs typeface="Lato" charset="0"/>
                            </a:rPr>
                            <a:t>0.19</a:t>
                          </a:r>
                          <a:endParaRPr lang="fi-FI"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a16="http://schemas.microsoft.com/office/drawing/2014/main" xmlns=""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2/13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3/7</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smtClean="0">
                              <a:solidFill>
                                <a:srgbClr val="000000"/>
                              </a:solidFill>
                              <a:effectLst/>
                              <a:latin typeface="Lato" charset="0"/>
                              <a:ea typeface="Lato" charset="0"/>
                              <a:cs typeface="Lato" charset="0"/>
                            </a:rPr>
                            <a:t>0.26</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0.61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6/8/1</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2/6/2</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1.69</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0.43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0.79 (0.25)</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0.90 (0.25)</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0.99</a:t>
                          </a:r>
                          <a:endParaRPr lang="nb-NO"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0.33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32.8 (8.7)</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smtClean="0">
                              <a:solidFill>
                                <a:srgbClr val="000000"/>
                              </a:solidFill>
                              <a:effectLst/>
                              <a:latin typeface="Lato" charset="0"/>
                              <a:ea typeface="Lato" charset="0"/>
                              <a:cs typeface="Lato" charset="0"/>
                            </a:rPr>
                            <a:t>29.0</a:t>
                          </a:r>
                          <a:r>
                            <a:rPr lang="en-US" sz="1100" b="0" i="0" u="none" strike="noStrike" baseline="0" dirty="0" smtClean="0">
                              <a:solidFill>
                                <a:srgbClr val="000000"/>
                              </a:solidFill>
                              <a:effectLst/>
                              <a:latin typeface="Lato" charset="0"/>
                              <a:ea typeface="Lato" charset="0"/>
                              <a:cs typeface="Lato" charset="0"/>
                            </a:rPr>
                            <a:t> (3.8)</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1.64</a:t>
                          </a:r>
                          <a:endParaRPr lang="hr-HR"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nb-NO" sz="1100" b="0" i="0" u="none" strike="noStrike" dirty="0" smtClean="0">
                              <a:solidFill>
                                <a:srgbClr val="000000"/>
                              </a:solidFill>
                              <a:effectLst/>
                              <a:latin typeface="Lato" charset="0"/>
                              <a:ea typeface="Lato" charset="0"/>
                              <a:cs typeface="Lato" charset="0"/>
                            </a:rPr>
                            <a:t>0.21</a:t>
                          </a:r>
                          <a:endParaRPr lang="nb-NO" sz="1100" b="0" i="0" u="none" strike="noStrike" dirty="0">
                            <a:solidFill>
                              <a:srgbClr val="000000"/>
                            </a:solidFill>
                            <a:effectLst/>
                            <a:latin typeface="Lato" charset="0"/>
                            <a:ea typeface="Lato" charset="0"/>
                            <a:cs typeface="Lato" charset="0"/>
                          </a:endParaRPr>
                        </a:p>
                      </a:txBody>
                      <a:tcPr marL="12700" marR="12700" marT="12700" marB="0" anchor="b">
                        <a:noFill/>
                      </a:tcPr>
                    </a:tc>
                    <a:extLst>
                      <a:ext uri="{0D108BD9-81ED-4DB2-BD59-A6C34878D82A}">
                        <a16:rowId xmlns:a16="http://schemas.microsoft.com/office/drawing/2014/main" xmlns=""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131.1 (14.1)</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121.6 (9.9)</a:t>
                          </a:r>
                          <a:endParaRPr lang="is-IS"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3.19</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0.089</a:t>
                          </a:r>
                          <a:r>
                            <a:rPr lang="nb-NO" sz="1100" b="1" i="0" u="none" strike="noStrike" baseline="30000" dirty="0" smtClean="0">
                              <a:solidFill>
                                <a:srgbClr val="000000"/>
                              </a:solidFill>
                              <a:effectLst/>
                              <a:latin typeface="Lato" charset="0"/>
                              <a:ea typeface="Lato" charset="0"/>
                              <a:cs typeface="Lato" charset="0"/>
                            </a:rPr>
                            <a:t>~</a:t>
                          </a:r>
                          <a:endParaRPr lang="nb-NO" sz="1100" b="1"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81.2 (11.4)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79.5</a:t>
                          </a:r>
                          <a:r>
                            <a:rPr lang="en-US" sz="1100" b="0" i="0" u="none" strike="noStrike" baseline="0" dirty="0" smtClean="0">
                              <a:solidFill>
                                <a:srgbClr val="000000"/>
                              </a:solidFill>
                              <a:effectLst/>
                              <a:latin typeface="Lato" charset="0"/>
                              <a:ea typeface="Lato" charset="0"/>
                              <a:cs typeface="Lato" charset="0"/>
                            </a:rPr>
                            <a:t> (8.7)</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smtClean="0">
                              <a:solidFill>
                                <a:srgbClr val="000000"/>
                              </a:solidFill>
                              <a:effectLst/>
                              <a:latin typeface="Lato" charset="0"/>
                              <a:ea typeface="Lato" charset="0"/>
                              <a:cs typeface="Lato" charset="0"/>
                            </a:rPr>
                            <a:t>0.13</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0.71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9/6</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5/5</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0.007</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0.93</a:t>
                          </a:r>
                          <a:endParaRPr lang="hr-HR"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a16="http://schemas.microsoft.com/office/drawing/2014/main" xmlns=""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13/2</a:t>
                          </a: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smtClean="0">
                              <a:solidFill>
                                <a:srgbClr val="000000"/>
                              </a:solidFill>
                              <a:effectLst/>
                              <a:latin typeface="Lato" charset="0"/>
                              <a:ea typeface="Lato" charset="0"/>
                              <a:cs typeface="Lato" charset="0"/>
                            </a:rPr>
                            <a:t>-</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465.2 (288.3)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smtClean="0">
                              <a:solidFill>
                                <a:srgbClr val="000000"/>
                              </a:solidFill>
                              <a:effectLst/>
                              <a:latin typeface="Lato" charset="0"/>
                              <a:ea typeface="Lato" charset="0"/>
                              <a:cs typeface="Lato" charset="0"/>
                            </a:rPr>
                            <a:t>-</a:t>
                          </a:r>
                          <a:endParaRPr lang="hr-HR"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smtClean="0">
                              <a:solidFill>
                                <a:srgbClr val="000000"/>
                              </a:solidFill>
                              <a:effectLst/>
                              <a:latin typeface="Lato" charset="0"/>
                              <a:ea typeface="Lato" charset="0"/>
                              <a:cs typeface="Lato" charset="0"/>
                            </a:rPr>
                            <a:t>-</a:t>
                          </a:r>
                          <a:endParaRPr lang="is-IS"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9/6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10/0</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3.3</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0.069</a:t>
                          </a:r>
                          <a:r>
                            <a:rPr lang="is-IS" sz="1100" b="1" i="0" u="none" strike="noStrike" baseline="30000"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501957">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a16="http://schemas.microsoft.com/office/drawing/2014/main" xmlns="" val="10020"/>
                      </a:ext>
                    </a:extLst>
                  </a:tr>
                </a:tbl>
              </a:graphicData>
            </a:graphic>
          </p:graphicFrame>
        </mc:Choice>
        <mc:Fallback xmlns="">
          <p:graphicFrame>
            <p:nvGraphicFramePr>
              <p:cNvPr id="6" name="Content Placeholder 4"/>
              <p:cNvGraphicFramePr>
                <a:graphicFrameLocks/>
              </p:cNvGraphicFramePr>
              <p:nvPr>
                <p:extLst>
                  <p:ext uri="{D42A27DB-BD31-4B8C-83A1-F6EECF244321}">
                    <p14:modId xmlns:p14="http://schemas.microsoft.com/office/powerpoint/2010/main" val="467104169"/>
                  </p:ext>
                </p:extLst>
              </p:nvPr>
            </p:nvGraphicFramePr>
            <p:xfrm>
              <a:off x="1101055" y="1282611"/>
              <a:ext cx="9972675" cy="3893452"/>
            </p:xfrm>
            <a:graphic>
              <a:graphicData uri="http://schemas.openxmlformats.org/drawingml/2006/table">
                <a:tbl>
                  <a:tblPr firstRow="1" bandRow="1">
                    <a:tableStyleId>{2D5ABB26-0587-4C30-8999-92F81FD0307C}</a:tableStyleId>
                  </a:tblPr>
                  <a:tblGrid>
                    <a:gridCol w="3598222">
                      <a:extLst>
                        <a:ext uri="{9D8B030D-6E8A-4147-A177-3AD203B41FA5}">
                          <a16:colId xmlns="" xmlns:a16="http://schemas.microsoft.com/office/drawing/2014/main" xmlns:a14="http://schemas.microsoft.com/office/drawing/2010/main" val="20000"/>
                        </a:ext>
                      </a:extLst>
                    </a:gridCol>
                    <a:gridCol w="1584897">
                      <a:extLst>
                        <a:ext uri="{9D8B030D-6E8A-4147-A177-3AD203B41FA5}">
                          <a16:colId xmlns="" xmlns:a16="http://schemas.microsoft.com/office/drawing/2014/main" xmlns:a14="http://schemas.microsoft.com/office/drawing/2010/main" val="20001"/>
                        </a:ext>
                      </a:extLst>
                    </a:gridCol>
                    <a:gridCol w="1930649">
                      <a:extLst>
                        <a:ext uri="{9D8B030D-6E8A-4147-A177-3AD203B41FA5}">
                          <a16:colId xmlns="" xmlns:a16="http://schemas.microsoft.com/office/drawing/2014/main" xmlns:a14="http://schemas.microsoft.com/office/drawing/2010/main" val="20002"/>
                        </a:ext>
                      </a:extLst>
                    </a:gridCol>
                    <a:gridCol w="1664370">
                      <a:extLst>
                        <a:ext uri="{9D8B030D-6E8A-4147-A177-3AD203B41FA5}">
                          <a16:colId xmlns="" xmlns:a16="http://schemas.microsoft.com/office/drawing/2014/main" xmlns:a14="http://schemas.microsoft.com/office/drawing/2010/main" val="20003"/>
                        </a:ext>
                      </a:extLst>
                    </a:gridCol>
                    <a:gridCol w="1194537">
                      <a:extLst>
                        <a:ext uri="{9D8B030D-6E8A-4147-A177-3AD203B41FA5}">
                          <a16:colId xmlns="" xmlns:a16="http://schemas.microsoft.com/office/drawing/2014/main" xmlns:a14="http://schemas.microsoft.com/office/drawing/2010/main" val="20004"/>
                        </a:ext>
                      </a:extLst>
                    </a:gridCol>
                  </a:tblGrid>
                  <a:tr h="281417">
                    <a:tc gridSpan="5">
                      <a:txBody>
                        <a:bodyPr/>
                        <a:lstStyle/>
                        <a:p>
                          <a:pPr algn="l" fontAlgn="b"/>
                          <a:r>
                            <a:rPr lang="en-US" sz="1200" b="1" u="none" strike="noStrike" dirty="0">
                              <a:effectLst/>
                              <a:latin typeface="Lato" charset="0"/>
                              <a:ea typeface="Lato" charset="0"/>
                              <a:cs typeface="Lato" charset="0"/>
                            </a:rPr>
                            <a:t>Supplementary</a:t>
                          </a:r>
                          <a:r>
                            <a:rPr lang="en-US" sz="1200" b="1" u="none" strike="noStrike" baseline="0" dirty="0">
                              <a:effectLst/>
                              <a:latin typeface="Lato" charset="0"/>
                              <a:ea typeface="Lato" charset="0"/>
                              <a:cs typeface="Lato" charset="0"/>
                            </a:rPr>
                            <a:t> Table </a:t>
                          </a:r>
                          <a:r>
                            <a:rPr lang="en-US" sz="1200" b="1" u="none" strike="noStrike" baseline="0" dirty="0" smtClean="0">
                              <a:effectLst/>
                              <a:latin typeface="Lato" charset="0"/>
                              <a:ea typeface="Lato" charset="0"/>
                              <a:cs typeface="Lato" charset="0"/>
                            </a:rPr>
                            <a:t>8</a:t>
                          </a:r>
                          <a:r>
                            <a:rPr lang="en-US" sz="1200" u="none" strike="noStrike" dirty="0" smtClean="0">
                              <a:effectLst/>
                              <a:latin typeface="Lato" charset="0"/>
                              <a:ea typeface="Lato" charset="0"/>
                              <a:cs typeface="Lato" charset="0"/>
                            </a:rPr>
                            <a:t>. </a:t>
                          </a:r>
                          <a:r>
                            <a:rPr lang="en-US" sz="1200" u="none" strike="noStrike" dirty="0">
                              <a:effectLst/>
                              <a:latin typeface="Lato" charset="0"/>
                              <a:ea typeface="Lato" charset="0"/>
                              <a:cs typeface="Lato" charset="0"/>
                            </a:rPr>
                            <a:t>Demographic</a:t>
                          </a:r>
                          <a:r>
                            <a:rPr lang="en-US" sz="1200" u="none" strike="noStrike" baseline="0" dirty="0">
                              <a:effectLst/>
                              <a:latin typeface="Lato" charset="0"/>
                              <a:ea typeface="Lato" charset="0"/>
                              <a:cs typeface="Lato" charset="0"/>
                            </a:rPr>
                            <a:t> information within the SZ sample, broken between early-course and chronic SZ groups.</a:t>
                          </a:r>
                          <a:endParaRPr lang="en-US" sz="1200" u="none" strike="noStrike" dirty="0">
                            <a:effectLst/>
                            <a:latin typeface="Lato" charset="0"/>
                            <a:ea typeface="Lato" charset="0"/>
                            <a:cs typeface="Lato" charset="0"/>
                          </a:endParaRPr>
                        </a:p>
                      </a:txBody>
                      <a:tcPr marL="12700" marR="12700" marT="12700" marB="0" anchor="ctr">
                        <a:lnB w="38100" cap="flat" cmpd="sng" algn="ctr">
                          <a:solidFill>
                            <a:srgbClr val="2185C6"/>
                          </a:solidFill>
                          <a:prstDash val="solid"/>
                          <a:round/>
                          <a:headEnd type="none" w="med" len="med"/>
                          <a:tailEnd type="none" w="med" len="med"/>
                        </a:lnB>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tc hMerge="1">
                      <a:txBody>
                        <a:bodyPr/>
                        <a:lstStyle/>
                        <a:p>
                          <a:pPr algn="ctr" fontAlgn="b"/>
                          <a:endParaRPr lang="en-US" sz="1200" b="0" i="0" u="none" strike="noStrike" dirty="0">
                            <a:solidFill>
                              <a:schemeClr val="bg1"/>
                            </a:solidFill>
                            <a:effectLst/>
                            <a:latin typeface="Corbel" charset="0"/>
                            <a:ea typeface="Corbel" charset="0"/>
                            <a:cs typeface="Corbel" charset="0"/>
                          </a:endParaRPr>
                        </a:p>
                      </a:txBody>
                      <a:tcPr marL="12700" marR="12700" marT="12700" marB="0" anchor="b"/>
                    </a:tc>
                    <a:extLst>
                      <a:ext uri="{0D108BD9-81ED-4DB2-BD59-A6C34878D82A}">
                        <a16:rowId xmlns="" xmlns:a16="http://schemas.microsoft.com/office/drawing/2014/main" xmlns:a14="http://schemas.microsoft.com/office/drawing/2010/main" val="10000"/>
                      </a:ext>
                    </a:extLst>
                  </a:tr>
                  <a:tr h="407823">
                    <a:tc>
                      <a:txBody>
                        <a:bodyPr/>
                        <a:lstStyle/>
                        <a:p>
                          <a:pPr algn="ctr" fontAlgn="b"/>
                          <a:r>
                            <a:rPr lang="en-US" sz="1200" u="none" strike="noStrike" dirty="0">
                              <a:effectLst/>
                              <a:latin typeface="Lato" charset="0"/>
                              <a:ea typeface="Lato" charset="0"/>
                              <a:cs typeface="Lato" charset="0"/>
                            </a:rPr>
                            <a:t>Variable</a:t>
                          </a:r>
                          <a:endParaRPr lang="en-US" sz="1200" b="0" i="0"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solidFill>
                                <a:schemeClr val="tx1"/>
                              </a:solidFill>
                              <a:effectLst/>
                              <a:latin typeface="Lato" charset="0"/>
                              <a:ea typeface="Lato" charset="0"/>
                              <a:cs typeface="Lato" charset="0"/>
                            </a:rPr>
                            <a:t>Chronic SZ</a:t>
                          </a:r>
                          <a:endParaRPr lang="en-US" sz="1200" u="none" strike="noStrike" baseline="0" dirty="0">
                            <a:solidFill>
                              <a:schemeClr val="tx1"/>
                            </a:solidFill>
                            <a:effectLst/>
                            <a:latin typeface="Lato" charset="0"/>
                            <a:ea typeface="Lato" charset="0"/>
                            <a:cs typeface="Lato" charset="0"/>
                          </a:endParaRPr>
                        </a:p>
                        <a:p>
                          <a:pPr algn="ctr" fontAlgn="b"/>
                          <a:r>
                            <a:rPr lang="en-US" sz="1200" u="none" strike="noStrike" baseline="0" dirty="0">
                              <a:solidFill>
                                <a:schemeClr val="tx1"/>
                              </a:solidFill>
                              <a:effectLst/>
                              <a:latin typeface="Lato" charset="0"/>
                              <a:ea typeface="Lato" charset="0"/>
                              <a:cs typeface="Lato" charset="0"/>
                            </a:rPr>
                            <a:t>(</a:t>
                          </a:r>
                          <a:r>
                            <a:rPr lang="en-US" sz="1200" u="none" strike="noStrike" baseline="0" dirty="0" smtClean="0">
                              <a:solidFill>
                                <a:schemeClr val="tx1"/>
                              </a:solidFill>
                              <a:effectLst/>
                              <a:latin typeface="Lato" charset="0"/>
                              <a:ea typeface="Lato" charset="0"/>
                              <a:cs typeface="Lato" charset="0"/>
                            </a:rPr>
                            <a:t>n=15)</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pPr algn="ctr" fontAlgn="b"/>
                          <a:r>
                            <a:rPr lang="en-US" sz="1200" u="none" strike="noStrike" dirty="0" smtClean="0">
                              <a:effectLst/>
                              <a:latin typeface="Lato" charset="0"/>
                              <a:ea typeface="Lato" charset="0"/>
                              <a:cs typeface="Lato" charset="0"/>
                            </a:rPr>
                            <a:t>Older Healthy Controls</a:t>
                          </a:r>
                          <a:endParaRPr lang="en-US" sz="1200" b="0" i="0" u="none" strike="noStrike" dirty="0">
                            <a:solidFill>
                              <a:schemeClr val="bg1"/>
                            </a:solidFill>
                            <a:effectLst/>
                            <a:latin typeface="Lato" charset="0"/>
                            <a:ea typeface="Lato" charset="0"/>
                            <a:cs typeface="Lato" charset="0"/>
                          </a:endParaRPr>
                        </a:p>
                        <a:p>
                          <a:pPr algn="ctr" fontAlgn="b"/>
                          <a:r>
                            <a:rPr lang="en-US" sz="1200" b="0" i="0" u="none" strike="noStrike" dirty="0">
                              <a:solidFill>
                                <a:schemeClr val="tx1"/>
                              </a:solidFill>
                              <a:effectLst/>
                              <a:latin typeface="Lato" charset="0"/>
                              <a:ea typeface="Lato" charset="0"/>
                              <a:cs typeface="Lato" charset="0"/>
                            </a:rPr>
                            <a:t>(</a:t>
                          </a:r>
                          <a:r>
                            <a:rPr lang="en-US" sz="1200" b="0" i="0" u="none" strike="noStrike" dirty="0" smtClean="0">
                              <a:solidFill>
                                <a:schemeClr val="tx1"/>
                              </a:solidFill>
                              <a:effectLst/>
                              <a:latin typeface="Lato" charset="0"/>
                              <a:ea typeface="Lato" charset="0"/>
                              <a:cs typeface="Lato" charset="0"/>
                            </a:rPr>
                            <a:t>n=10)</a:t>
                          </a:r>
                          <a:endParaRPr lang="en-US" sz="1200" u="none" strike="noStrike" dirty="0">
                            <a:solidFill>
                              <a:schemeClr val="tx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tc>
                      <a:txBody>
                        <a:bodyPr/>
                        <a:lstStyle/>
                        <a:p>
                          <a:endParaRPr lang="en-US"/>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blipFill rotWithShape="0">
                          <a:blip r:embed="rId2"/>
                          <a:stretch>
                            <a:fillRect l="-427839" t="-68657" r="-72894" b="-802985"/>
                          </a:stretch>
                        </a:blipFill>
                      </a:tcPr>
                    </a:tc>
                    <a:tc>
                      <a:txBody>
                        <a:bodyPr/>
                        <a:lstStyle/>
                        <a:p>
                          <a:pPr algn="ctr" fontAlgn="b"/>
                          <a:r>
                            <a:rPr lang="en-US" sz="1200" i="1" u="none" strike="noStrike" dirty="0">
                              <a:effectLst/>
                              <a:latin typeface="Lato" charset="0"/>
                              <a:ea typeface="Lato" charset="0"/>
                              <a:cs typeface="Lato" charset="0"/>
                            </a:rPr>
                            <a:t>p</a:t>
                          </a:r>
                          <a:endParaRPr lang="en-US" sz="1200" b="0" i="1" u="none" strike="noStrike" dirty="0">
                            <a:solidFill>
                              <a:schemeClr val="bg1"/>
                            </a:solidFill>
                            <a:effectLst/>
                            <a:latin typeface="Lato" charset="0"/>
                            <a:ea typeface="Lato" charset="0"/>
                            <a:cs typeface="Lato" charset="0"/>
                          </a:endParaRPr>
                        </a:p>
                      </a:txBody>
                      <a:tcPr marL="12700" marR="12700" marT="12700" marB="0" anchor="ctr">
                        <a:lnT w="38100" cap="flat" cmpd="sng" algn="ctr">
                          <a:solidFill>
                            <a:srgbClr val="2185C6"/>
                          </a:solidFill>
                          <a:prstDash val="solid"/>
                          <a:round/>
                          <a:headEnd type="none" w="med" len="med"/>
                          <a:tailEnd type="none" w="med" len="med"/>
                        </a:lnT>
                        <a:lnB w="12700" cap="flat" cmpd="sng" algn="ctr">
                          <a:solidFill>
                            <a:srgbClr val="7ECFFE"/>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0001"/>
                      </a:ext>
                    </a:extLst>
                  </a:tr>
                  <a:tr h="224210">
                    <a:tc>
                      <a:txBody>
                        <a:bodyPr/>
                        <a:lstStyle/>
                        <a:p>
                          <a:pPr algn="ctr" fontAlgn="b"/>
                          <a:r>
                            <a:rPr lang="en-US" sz="1200" u="none" strike="noStrike" dirty="0">
                              <a:effectLst/>
                              <a:latin typeface="Lato" charset="0"/>
                              <a:ea typeface="Lato" charset="0"/>
                              <a:cs typeface="Lato" charset="0"/>
                            </a:rPr>
                            <a:t>Age (years)</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a:solidFill>
                                <a:srgbClr val="000000"/>
                              </a:solidFill>
                              <a:effectLst/>
                              <a:latin typeface="Lato" charset="0"/>
                              <a:ea typeface="Lato" charset="0"/>
                              <a:cs typeface="Lato" charset="0"/>
                            </a:rPr>
                            <a:t>42.4 (11.8)</a:t>
                          </a:r>
                        </a:p>
                      </a:txBody>
                      <a:tcPr marL="12700" marR="12700" marT="12700" marB="0" anchor="b">
                        <a:lnL w="12700" cap="flat" cmpd="sng" algn="ctr">
                          <a:solidFill>
                            <a:srgbClr val="7ECFFE"/>
                          </a:solidFill>
                          <a:prstDash val="solid"/>
                          <a:round/>
                          <a:headEnd type="none" w="med" len="med"/>
                          <a:tailEnd type="none" w="med" len="med"/>
                        </a:lnL>
                        <a:lnT w="12700" cap="flat" cmpd="sng" algn="ctr">
                          <a:solidFill>
                            <a:srgbClr val="7ECFFE"/>
                          </a:solidFill>
                          <a:prstDash val="solid"/>
                          <a:round/>
                          <a:headEnd type="none" w="med" len="med"/>
                          <a:tailEnd type="none" w="med" len="med"/>
                        </a:lnT>
                      </a:tcPr>
                    </a:tc>
                    <a:tc>
                      <a:txBody>
                        <a:bodyPr/>
                        <a:lstStyle/>
                        <a:p>
                          <a:pPr algn="ctr" fontAlgn="b"/>
                          <a:r>
                            <a:rPr lang="is-IS" sz="1100" b="0" i="0" u="none" strike="noStrike" dirty="0" smtClean="0">
                              <a:solidFill>
                                <a:srgbClr val="000000"/>
                              </a:solidFill>
                              <a:effectLst/>
                              <a:latin typeface="Lato" charset="0"/>
                              <a:ea typeface="Lato" charset="0"/>
                              <a:cs typeface="Lato" charset="0"/>
                            </a:rPr>
                            <a:t>48.2</a:t>
                          </a:r>
                          <a:r>
                            <a:rPr lang="is-IS" sz="1100" b="0" i="0" u="none" strike="noStrike" baseline="0" dirty="0" smtClean="0">
                              <a:solidFill>
                                <a:srgbClr val="000000"/>
                              </a:solidFill>
                              <a:effectLst/>
                              <a:latin typeface="Lato" charset="0"/>
                              <a:ea typeface="Lato" charset="0"/>
                              <a:cs typeface="Lato" charset="0"/>
                            </a:rPr>
                            <a:t> (8.2)</a:t>
                          </a:r>
                          <a:endParaRPr lang="is-IS"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hr-HR" sz="1100" b="0" i="0" u="none" strike="noStrike" dirty="0" smtClean="0">
                              <a:solidFill>
                                <a:srgbClr val="000000"/>
                              </a:solidFill>
                              <a:effectLst/>
                              <a:latin typeface="Lato" charset="0"/>
                              <a:ea typeface="Lato" charset="0"/>
                              <a:cs typeface="Lato" charset="0"/>
                            </a:rPr>
                            <a:t>1.82</a:t>
                          </a:r>
                          <a:endParaRPr lang="hr-HR"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tc>
                      <a:txBody>
                        <a:bodyPr/>
                        <a:lstStyle/>
                        <a:p>
                          <a:pPr algn="ctr" fontAlgn="b"/>
                          <a:r>
                            <a:rPr lang="fi-FI" sz="1100" b="0" i="0" u="none" strike="noStrike" dirty="0" smtClean="0">
                              <a:solidFill>
                                <a:srgbClr val="000000"/>
                              </a:solidFill>
                              <a:effectLst/>
                              <a:latin typeface="Lato" charset="0"/>
                              <a:ea typeface="Lato" charset="0"/>
                              <a:cs typeface="Lato" charset="0"/>
                            </a:rPr>
                            <a:t>0.19</a:t>
                          </a:r>
                          <a:endParaRPr lang="fi-FI" sz="1100" b="0" i="0" u="none" strike="noStrike" dirty="0">
                            <a:solidFill>
                              <a:srgbClr val="000000"/>
                            </a:solidFill>
                            <a:effectLst/>
                            <a:latin typeface="Lato" charset="0"/>
                            <a:ea typeface="Lato" charset="0"/>
                            <a:cs typeface="Lato" charset="0"/>
                          </a:endParaRPr>
                        </a:p>
                      </a:txBody>
                      <a:tcPr marL="12700" marR="12700" marT="12700" marB="0" anchor="b">
                        <a:lnT w="12700" cap="flat" cmpd="sng" algn="ctr">
                          <a:solidFill>
                            <a:srgbClr val="7ECFFE"/>
                          </a:solidFill>
                          <a:prstDash val="solid"/>
                          <a:round/>
                          <a:headEnd type="none" w="med" len="med"/>
                          <a:tailEnd type="none" w="med" len="med"/>
                        </a:lnT>
                      </a:tcPr>
                    </a:tc>
                    <a:extLst>
                      <a:ext uri="{0D108BD9-81ED-4DB2-BD59-A6C34878D82A}">
                        <a16:rowId xmlns="" xmlns:a16="http://schemas.microsoft.com/office/drawing/2014/main" xmlns:a14="http://schemas.microsoft.com/office/drawing/2010/main" val="10002"/>
                      </a:ext>
                    </a:extLst>
                  </a:tr>
                  <a:tr h="224210">
                    <a:tc>
                      <a:txBody>
                        <a:bodyPr/>
                        <a:lstStyle/>
                        <a:p>
                          <a:pPr algn="ctr" fontAlgn="b"/>
                          <a:r>
                            <a:rPr lang="en-US" sz="1200" u="none" strike="noStrike" dirty="0">
                              <a:effectLst/>
                              <a:latin typeface="Lato" charset="0"/>
                              <a:ea typeface="Lato" charset="0"/>
                              <a:cs typeface="Lato" charset="0"/>
                            </a:rPr>
                            <a:t>Sex (Female/Male)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2/13</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3/7</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is-IS" sz="1100" b="0" i="0" u="none" strike="noStrike" dirty="0" smtClean="0">
                              <a:solidFill>
                                <a:srgbClr val="000000"/>
                              </a:solidFill>
                              <a:effectLst/>
                              <a:latin typeface="Lato" charset="0"/>
                              <a:ea typeface="Lato" charset="0"/>
                              <a:cs typeface="Lato" charset="0"/>
                            </a:rPr>
                            <a:t>0.26</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0.61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3"/>
                      </a:ext>
                    </a:extLst>
                  </a:tr>
                  <a:tr h="224210">
                    <a:tc>
                      <a:txBody>
                        <a:bodyPr/>
                        <a:lstStyle/>
                        <a:p>
                          <a:pPr algn="ctr" fontAlgn="b"/>
                          <a:r>
                            <a:rPr lang="en-US" sz="1200" u="none" strike="noStrike" dirty="0">
                              <a:effectLst/>
                              <a:latin typeface="Lato" charset="0"/>
                              <a:ea typeface="Lato" charset="0"/>
                              <a:cs typeface="Lato" charset="0"/>
                            </a:rPr>
                            <a:t>Race (AA/CA/OT)</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6/8/1</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2/6/2</a:t>
                          </a:r>
                          <a:endParaRPr lang="mr-IN"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1.69</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0.43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4"/>
                      </a:ext>
                    </a:extLst>
                  </a:tr>
                  <a:tr h="224210">
                    <a:tc>
                      <a:txBody>
                        <a:bodyPr/>
                        <a:lstStyle/>
                        <a:p>
                          <a:pPr algn="ctr" fontAlgn="b"/>
                          <a:r>
                            <a:rPr lang="en-US" sz="1200" u="none" strike="noStrike" baseline="0" dirty="0">
                              <a:effectLst/>
                              <a:latin typeface="Lato" charset="0"/>
                              <a:ea typeface="Lato" charset="0"/>
                              <a:cs typeface="Lato" charset="0"/>
                            </a:rPr>
                            <a:t>Visual Acuity</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0.79 (0.25)</a:t>
                          </a:r>
                        </a:p>
                      </a:txBody>
                      <a:tcPr marL="12700" marR="12700" marT="12700" marB="0" anchor="b">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0.90 (0.25)</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0.99</a:t>
                          </a:r>
                          <a:endParaRPr lang="nb-NO"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0.33</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5"/>
                      </a:ext>
                    </a:extLst>
                  </a:tr>
                  <a:tr h="224210">
                    <a:tc>
                      <a:txBody>
                        <a:bodyPr/>
                        <a:lstStyle/>
                        <a:p>
                          <a:pPr algn="ctr" fontAlgn="b"/>
                          <a:r>
                            <a:rPr lang="en-US" sz="1200" u="none" strike="noStrike" dirty="0">
                              <a:effectLst/>
                              <a:latin typeface="Lato" charset="0"/>
                              <a:ea typeface="Lato" charset="0"/>
                              <a:cs typeface="Lato" charset="0"/>
                            </a:rPr>
                            <a:t>BMI</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32.8 (8.7)</a:t>
                          </a:r>
                          <a:endParaRPr lang="mr-IN" sz="1100" b="0" i="0" u="none" strike="noStrike" dirty="0">
                            <a:solidFill>
                              <a:srgbClr val="000000"/>
                            </a:solidFill>
                            <a:effectLst/>
                            <a:latin typeface="Lato" charset="0"/>
                            <a:ea typeface="Lato" charset="0"/>
                            <a:cs typeface="Lato" charset="0"/>
                          </a:endParaRPr>
                        </a:p>
                      </a:txBody>
                      <a:tcPr marL="12700" marR="12700" marT="12700" marB="0" anchor="b">
                        <a:lnL w="12700" cap="flat" cmpd="sng" algn="ctr">
                          <a:solidFill>
                            <a:srgbClr val="7ECFFE"/>
                          </a:solidFill>
                          <a:prstDash val="solid"/>
                          <a:round/>
                          <a:headEnd type="none" w="med" len="med"/>
                          <a:tailEnd type="none" w="med" len="med"/>
                        </a:lnL>
                        <a:noFill/>
                      </a:tcPr>
                    </a:tc>
                    <a:tc>
                      <a:txBody>
                        <a:bodyPr/>
                        <a:lstStyle/>
                        <a:p>
                          <a:pPr algn="ctr" fontAlgn="b"/>
                          <a:r>
                            <a:rPr lang="en-US" sz="1100" b="0" i="0" u="none" strike="noStrike" dirty="0" smtClean="0">
                              <a:solidFill>
                                <a:srgbClr val="000000"/>
                              </a:solidFill>
                              <a:effectLst/>
                              <a:latin typeface="Lato" charset="0"/>
                              <a:ea typeface="Lato" charset="0"/>
                              <a:cs typeface="Lato" charset="0"/>
                            </a:rPr>
                            <a:t>29.0</a:t>
                          </a:r>
                          <a:r>
                            <a:rPr lang="en-US" sz="1100" b="0" i="0" u="none" strike="noStrike" baseline="0" dirty="0" smtClean="0">
                              <a:solidFill>
                                <a:srgbClr val="000000"/>
                              </a:solidFill>
                              <a:effectLst/>
                              <a:latin typeface="Lato" charset="0"/>
                              <a:ea typeface="Lato" charset="0"/>
                              <a:cs typeface="Lato" charset="0"/>
                            </a:rPr>
                            <a:t> (3.8)</a:t>
                          </a:r>
                          <a:endParaRPr lang="mr-IN"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1.64</a:t>
                          </a:r>
                          <a:endParaRPr lang="hr-HR" sz="1100" b="0" i="0" u="none" strike="noStrike" dirty="0">
                            <a:solidFill>
                              <a:srgbClr val="000000"/>
                            </a:solidFill>
                            <a:effectLst/>
                            <a:latin typeface="Lato" charset="0"/>
                            <a:ea typeface="Lato" charset="0"/>
                            <a:cs typeface="Lato" charset="0"/>
                          </a:endParaRPr>
                        </a:p>
                      </a:txBody>
                      <a:tcPr marL="12700" marR="12700" marT="12700" marB="0" anchor="b">
                        <a:noFill/>
                      </a:tcPr>
                    </a:tc>
                    <a:tc>
                      <a:txBody>
                        <a:bodyPr/>
                        <a:lstStyle/>
                        <a:p>
                          <a:pPr algn="ctr" fontAlgn="b"/>
                          <a:r>
                            <a:rPr lang="nb-NO" sz="1100" b="0" i="0" u="none" strike="noStrike" dirty="0" smtClean="0">
                              <a:solidFill>
                                <a:srgbClr val="000000"/>
                              </a:solidFill>
                              <a:effectLst/>
                              <a:latin typeface="Lato" charset="0"/>
                              <a:ea typeface="Lato" charset="0"/>
                              <a:cs typeface="Lato" charset="0"/>
                            </a:rPr>
                            <a:t>0.21</a:t>
                          </a:r>
                          <a:endParaRPr lang="nb-NO" sz="1100" b="0" i="0" u="none" strike="noStrike" dirty="0">
                            <a:solidFill>
                              <a:srgbClr val="000000"/>
                            </a:solidFill>
                            <a:effectLst/>
                            <a:latin typeface="Lato" charset="0"/>
                            <a:ea typeface="Lato" charset="0"/>
                            <a:cs typeface="Lato" charset="0"/>
                          </a:endParaRPr>
                        </a:p>
                      </a:txBody>
                      <a:tcPr marL="12700" marR="12700" marT="12700" marB="0" anchor="b">
                        <a:noFill/>
                      </a:tcPr>
                    </a:tc>
                    <a:extLst>
                      <a:ext uri="{0D108BD9-81ED-4DB2-BD59-A6C34878D82A}">
                        <a16:rowId xmlns="" xmlns:a16="http://schemas.microsoft.com/office/drawing/2014/main" xmlns:a14="http://schemas.microsoft.com/office/drawing/2010/main" val="10007"/>
                      </a:ext>
                    </a:extLst>
                  </a:tr>
                  <a:tr h="224210">
                    <a:tc>
                      <a:txBody>
                        <a:bodyPr/>
                        <a:lstStyle/>
                        <a:p>
                          <a:pPr algn="ctr" fontAlgn="b"/>
                          <a:r>
                            <a:rPr lang="en-US" sz="1200" u="none" strike="noStrike" dirty="0">
                              <a:effectLst/>
                              <a:latin typeface="Lato" charset="0"/>
                              <a:ea typeface="Lato" charset="0"/>
                              <a:cs typeface="Lato" charset="0"/>
                            </a:rPr>
                            <a:t>Systolic</a:t>
                          </a:r>
                          <a:r>
                            <a:rPr lang="en-US" sz="1200" u="none" strike="noStrike" baseline="0" dirty="0">
                              <a:effectLst/>
                              <a:latin typeface="Lato" charset="0"/>
                              <a:ea typeface="Lato" charset="0"/>
                              <a:cs typeface="Lato" charset="0"/>
                            </a:rPr>
                            <a:t>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is-IS" sz="1100" b="0" i="0" u="none" strike="noStrike" dirty="0">
                              <a:solidFill>
                                <a:srgbClr val="000000"/>
                              </a:solidFill>
                              <a:effectLst/>
                              <a:latin typeface="Lato" charset="0"/>
                              <a:ea typeface="Lato" charset="0"/>
                              <a:cs typeface="Lato" charset="0"/>
                            </a:rPr>
                            <a:t>131.1 (14.1)</a:t>
                          </a: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is-IS" sz="1100" b="0" i="0" u="none" strike="noStrike" dirty="0" smtClean="0">
                              <a:solidFill>
                                <a:srgbClr val="000000"/>
                              </a:solidFill>
                              <a:effectLst/>
                              <a:latin typeface="Lato" charset="0"/>
                              <a:ea typeface="Lato" charset="0"/>
                              <a:cs typeface="Lato" charset="0"/>
                            </a:rPr>
                            <a:t>121.6 (9.9)</a:t>
                          </a:r>
                          <a:endParaRPr lang="is-IS"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3.19</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0.089</a:t>
                          </a:r>
                          <a:r>
                            <a:rPr lang="nb-NO" sz="1100" b="1" i="0" u="none" strike="noStrike" baseline="30000" dirty="0" smtClean="0">
                              <a:solidFill>
                                <a:srgbClr val="000000"/>
                              </a:solidFill>
                              <a:effectLst/>
                              <a:latin typeface="Lato" charset="0"/>
                              <a:ea typeface="Lato" charset="0"/>
                              <a:cs typeface="Lato" charset="0"/>
                            </a:rPr>
                            <a:t>~</a:t>
                          </a:r>
                          <a:endParaRPr lang="nb-NO" sz="1100" b="1"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8"/>
                      </a:ext>
                    </a:extLst>
                  </a:tr>
                  <a:tr h="224210">
                    <a:tc>
                      <a:txBody>
                        <a:bodyPr/>
                        <a:lstStyle/>
                        <a:p>
                          <a:pPr algn="ctr" fontAlgn="b"/>
                          <a:r>
                            <a:rPr lang="en-US" sz="1200" u="none" strike="noStrike" dirty="0">
                              <a:effectLst/>
                              <a:latin typeface="Lato" charset="0"/>
                              <a:ea typeface="Lato" charset="0"/>
                              <a:cs typeface="Lato" charset="0"/>
                            </a:rPr>
                            <a:t>Diastolic Blood Pressure</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81.2 (11.4)</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79.5</a:t>
                          </a:r>
                          <a:r>
                            <a:rPr lang="en-US" sz="1100" b="0" i="0" u="none" strike="noStrike" baseline="0" dirty="0" smtClean="0">
                              <a:solidFill>
                                <a:srgbClr val="000000"/>
                              </a:solidFill>
                              <a:effectLst/>
                              <a:latin typeface="Lato" charset="0"/>
                              <a:ea typeface="Lato" charset="0"/>
                              <a:cs typeface="Lato" charset="0"/>
                            </a:rPr>
                            <a:t> (8.7)</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hr-HR" sz="1100" b="0" i="0" u="none" strike="noStrike" dirty="0" smtClean="0">
                              <a:solidFill>
                                <a:srgbClr val="000000"/>
                              </a:solidFill>
                              <a:effectLst/>
                              <a:latin typeface="Lato" charset="0"/>
                              <a:ea typeface="Lato" charset="0"/>
                              <a:cs typeface="Lato" charset="0"/>
                            </a:rPr>
                            <a:t>0.13</a:t>
                          </a:r>
                          <a:endParaRPr lang="hr-HR"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nb-NO" sz="1100" b="0" i="0" u="none" strike="noStrike" dirty="0" smtClean="0">
                              <a:solidFill>
                                <a:srgbClr val="000000"/>
                              </a:solidFill>
                              <a:effectLst/>
                              <a:latin typeface="Lato" charset="0"/>
                              <a:ea typeface="Lato" charset="0"/>
                              <a:cs typeface="Lato" charset="0"/>
                            </a:rPr>
                            <a:t>0.71</a:t>
                          </a:r>
                          <a:endParaRPr lang="nb-NO"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09"/>
                      </a:ext>
                    </a:extLst>
                  </a:tr>
                  <a:tr h="224210">
                    <a:tc>
                      <a:txBody>
                        <a:bodyPr/>
                        <a:lstStyle/>
                        <a:p>
                          <a:pPr algn="ctr" fontAlgn="b"/>
                          <a:r>
                            <a:rPr lang="en-US" sz="1200" u="none" strike="noStrike" dirty="0">
                              <a:effectLst/>
                              <a:latin typeface="Lato" charset="0"/>
                              <a:ea typeface="Lato" charset="0"/>
                              <a:cs typeface="Lato" charset="0"/>
                            </a:rPr>
                            <a:t>Cardio-metabolic Disorder (Yes/No)</a:t>
                          </a:r>
                          <a:endParaRPr lang="en-US" sz="1200" b="0" i="0" u="none" strike="noStrike" dirty="0">
                            <a:solidFill>
                              <a:srgbClr val="000000"/>
                            </a:solidFill>
                            <a:effectLst/>
                            <a:latin typeface="Lato" charset="0"/>
                            <a:ea typeface="Lato" charset="0"/>
                            <a:cs typeface="Lato" charset="0"/>
                          </a:endParaRPr>
                        </a:p>
                      </a:txBody>
                      <a:tcPr marL="12700" marR="12700" marT="12700" marB="0" anchor="ctr">
                        <a:lnR w="12700" cap="flat" cmpd="sng" algn="ctr">
                          <a:solidFill>
                            <a:srgbClr val="7ECFFE"/>
                          </a:solidFill>
                          <a:prstDash val="solid"/>
                          <a:round/>
                          <a:headEnd type="none" w="med" len="med"/>
                          <a:tailEnd type="none" w="med" len="med"/>
                        </a:lnR>
                      </a:tcPr>
                    </a:tc>
                    <a:tc>
                      <a:txBody>
                        <a:bodyPr/>
                        <a:lstStyle/>
                        <a:p>
                          <a:pPr algn="ctr" fontAlgn="b"/>
                          <a:r>
                            <a:rPr lang="en-US" sz="1100" b="0" i="0" u="none" strike="noStrike" dirty="0">
                              <a:solidFill>
                                <a:srgbClr val="000000"/>
                              </a:solidFill>
                              <a:effectLst/>
                              <a:latin typeface="Lato" charset="0"/>
                              <a:ea typeface="Lato" charset="0"/>
                              <a:cs typeface="Lato" charset="0"/>
                            </a:rPr>
                            <a:t>9/6</a:t>
                          </a:r>
                          <a:endParaRPr lang="mr-IN" sz="1100" b="0" i="0" u="none" strike="noStrike" dirty="0">
                            <a:solidFill>
                              <a:srgbClr val="000000"/>
                            </a:solidFill>
                            <a:effectLst/>
                            <a:latin typeface="Lato" charset="0"/>
                            <a:ea typeface="Lato" charset="0"/>
                            <a:cs typeface="Lato" charset="0"/>
                          </a:endParaRPr>
                        </a:p>
                      </a:txBody>
                      <a:tcPr marL="12700" marR="12700" marT="12700" marB="0" anchor="ctr">
                        <a:lnL w="12700" cap="flat" cmpd="sng" algn="ctr">
                          <a:solidFill>
                            <a:srgbClr val="7ECFFE"/>
                          </a:solidFill>
                          <a:prstDash val="solid"/>
                          <a:round/>
                          <a:headEnd type="none" w="med" len="med"/>
                          <a:tailEnd type="none" w="med" len="med"/>
                        </a:lnL>
                      </a:tcPr>
                    </a:tc>
                    <a:tc>
                      <a:txBody>
                        <a:bodyPr/>
                        <a:lstStyle/>
                        <a:p>
                          <a:pPr algn="ctr" fontAlgn="b"/>
                          <a:r>
                            <a:rPr lang="en-US" sz="1100" b="0" i="0" u="none" strike="noStrike" dirty="0" smtClean="0">
                              <a:solidFill>
                                <a:srgbClr val="000000"/>
                              </a:solidFill>
                              <a:effectLst/>
                              <a:latin typeface="Lato" charset="0"/>
                              <a:ea typeface="Lato" charset="0"/>
                              <a:cs typeface="Lato" charset="0"/>
                            </a:rPr>
                            <a:t>5/5</a:t>
                          </a:r>
                          <a:endParaRPr lang="mr-IN" sz="1100" b="0" i="0" u="none" strike="noStrike" dirty="0">
                            <a:solidFill>
                              <a:srgbClr val="000000"/>
                            </a:solidFill>
                            <a:effectLst/>
                            <a:latin typeface="Lato" charset="0"/>
                            <a:ea typeface="Lato" charset="0"/>
                            <a:cs typeface="Lato" charset="0"/>
                          </a:endParaRPr>
                        </a:p>
                      </a:txBody>
                      <a:tcPr marL="12700" marR="12700" marT="12700" marB="0" anchor="ctr"/>
                    </a:tc>
                    <a:tc>
                      <a:txBody>
                        <a:bodyPr/>
                        <a:lstStyle/>
                        <a:p>
                          <a:pPr algn="ctr" fontAlgn="b"/>
                          <a:r>
                            <a:rPr lang="is-IS" sz="1100" b="0" i="0" u="none" strike="noStrike" dirty="0" smtClean="0">
                              <a:solidFill>
                                <a:srgbClr val="000000"/>
                              </a:solidFill>
                              <a:effectLst/>
                              <a:latin typeface="Lato" charset="0"/>
                              <a:ea typeface="Lato" charset="0"/>
                              <a:cs typeface="Lato" charset="0"/>
                            </a:rPr>
                            <a:t>0.007</a:t>
                          </a:r>
                          <a:endParaRPr lang="is-IS" sz="1100" b="0" i="0" u="none" strike="noStrike" dirty="0">
                            <a:solidFill>
                              <a:srgbClr val="000000"/>
                            </a:solidFill>
                            <a:effectLst/>
                            <a:latin typeface="Lato" charset="0"/>
                            <a:ea typeface="Lato" charset="0"/>
                            <a:cs typeface="Lato" charset="0"/>
                          </a:endParaRPr>
                        </a:p>
                      </a:txBody>
                      <a:tcPr marL="12700" marR="12700" marT="12700" marB="0" anchor="b"/>
                    </a:tc>
                    <a:tc>
                      <a:txBody>
                        <a:bodyPr/>
                        <a:lstStyle/>
                        <a:p>
                          <a:pPr algn="ctr" fontAlgn="b"/>
                          <a:r>
                            <a:rPr lang="hr-HR" sz="1100" b="0" i="0" u="none" strike="noStrike" dirty="0" smtClean="0">
                              <a:solidFill>
                                <a:srgbClr val="000000"/>
                              </a:solidFill>
                              <a:effectLst/>
                              <a:latin typeface="Lato" charset="0"/>
                              <a:ea typeface="Lato" charset="0"/>
                              <a:cs typeface="Lato" charset="0"/>
                            </a:rPr>
                            <a:t>0.93</a:t>
                          </a:r>
                          <a:endParaRPr lang="hr-HR" sz="1100" b="0" i="0" u="none" strike="noStrike" dirty="0">
                            <a:solidFill>
                              <a:srgbClr val="000000"/>
                            </a:solidFill>
                            <a:effectLst/>
                            <a:latin typeface="Lato" charset="0"/>
                            <a:ea typeface="Lato" charset="0"/>
                            <a:cs typeface="Lato" charset="0"/>
                          </a:endParaRPr>
                        </a:p>
                      </a:txBody>
                      <a:tcPr marL="12700" marR="12700" marT="12700" marB="0" anchor="b"/>
                    </a:tc>
                    <a:extLst>
                      <a:ext uri="{0D108BD9-81ED-4DB2-BD59-A6C34878D82A}">
                        <a16:rowId xmlns="" xmlns:a16="http://schemas.microsoft.com/office/drawing/2014/main" xmlns:a14="http://schemas.microsoft.com/office/drawing/2010/main" val="10010"/>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Antipsychotic</a:t>
                          </a:r>
                          <a:r>
                            <a:rPr lang="en-US" sz="1200" b="0" i="0" u="none" strike="noStrike" baseline="0" dirty="0">
                              <a:solidFill>
                                <a:srgbClr val="000000"/>
                              </a:solidFill>
                              <a:effectLst/>
                              <a:latin typeface="Lato" charset="0"/>
                              <a:ea typeface="Lato" charset="0"/>
                              <a:cs typeface="Lato" charset="0"/>
                            </a:rPr>
                            <a:t> Status (Yes/No)</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13/2</a:t>
                          </a:r>
                        </a:p>
                      </a:txBody>
                      <a:tcPr marL="12700" marR="12700" marT="12700" marB="0" anchor="ctr">
                        <a:lnL w="12700" cap="flat" cmpd="sng" algn="ctr">
                          <a:solidFill>
                            <a:srgbClr val="7ECFFE"/>
                          </a:solidFill>
                          <a:prstDash val="solid"/>
                          <a:round/>
                          <a:headEnd type="none" w="med" len="med"/>
                          <a:tailEnd type="none" w="med" len="med"/>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0" i="0" u="none" strike="noStrike" dirty="0" smtClean="0">
                              <a:solidFill>
                                <a:srgbClr val="000000"/>
                              </a:solidFill>
                              <a:effectLst/>
                              <a:latin typeface="Lato" charset="0"/>
                              <a:ea typeface="Lato" charset="0"/>
                              <a:cs typeface="Lato" charset="0"/>
                            </a:rPr>
                            <a:t>-</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a14="http://schemas.microsoft.com/office/drawing/2010/main" val="10011"/>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CPZ</a:t>
                          </a:r>
                          <a:r>
                            <a:rPr lang="en-US" sz="1200" b="0" i="0" u="none" strike="noStrike" baseline="0" dirty="0">
                              <a:solidFill>
                                <a:srgbClr val="000000"/>
                              </a:solidFill>
                              <a:effectLst/>
                              <a:latin typeface="Lato" charset="0"/>
                              <a:ea typeface="Lato" charset="0"/>
                              <a:cs typeface="Lato" charset="0"/>
                            </a:rPr>
                            <a:t> Equivalents</a:t>
                          </a:r>
                          <a:endParaRPr lang="en-US" sz="1200" b="0" i="0" u="none" strike="noStrike" dirty="0">
                            <a:solidFill>
                              <a:srgbClr val="000000"/>
                            </a:solidFill>
                            <a:effectLst/>
                            <a:latin typeface="Lato" charset="0"/>
                            <a:ea typeface="Lato" charset="0"/>
                            <a:cs typeface="Lato" charset="0"/>
                          </a:endParaRP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465.2 (288.3)</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hr-HR" sz="1100" b="1" i="0" u="none" strike="noStrike" dirty="0" smtClean="0">
                              <a:solidFill>
                                <a:srgbClr val="000000"/>
                              </a:solidFill>
                              <a:effectLst/>
                              <a:latin typeface="Lato" charset="0"/>
                              <a:ea typeface="Lato" charset="0"/>
                              <a:cs typeface="Lato" charset="0"/>
                            </a:rPr>
                            <a:t>-</a:t>
                          </a:r>
                          <a:endParaRPr lang="hr-HR"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1" i="0" u="none" strike="noStrike" dirty="0" smtClean="0">
                              <a:solidFill>
                                <a:srgbClr val="000000"/>
                              </a:solidFill>
                              <a:effectLst/>
                              <a:latin typeface="Lato" charset="0"/>
                              <a:ea typeface="Lato" charset="0"/>
                              <a:cs typeface="Lato" charset="0"/>
                            </a:rPr>
                            <a:t>-</a:t>
                          </a:r>
                          <a:endParaRPr lang="is-IS" sz="1100" b="1"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a14="http://schemas.microsoft.com/office/drawing/2010/main" val="10012"/>
                      </a:ext>
                    </a:extLst>
                  </a:tr>
                  <a:tr h="267824">
                    <a:tc>
                      <a:txBody>
                        <a:bodyPr/>
                        <a:lstStyle/>
                        <a:p>
                          <a:pPr algn="ctr" fontAlgn="b"/>
                          <a:r>
                            <a:rPr lang="en-US" sz="1200" b="0" i="0" u="none" strike="noStrike" dirty="0">
                              <a:solidFill>
                                <a:srgbClr val="000000"/>
                              </a:solidFill>
                              <a:effectLst/>
                              <a:latin typeface="Lato" charset="0"/>
                              <a:ea typeface="Lato" charset="0"/>
                              <a:cs typeface="Lato" charset="0"/>
                            </a:rPr>
                            <a:t>Smoking Status (Yes/No)</a:t>
                          </a:r>
                        </a:p>
                      </a:txBody>
                      <a:tcPr marL="12700" marR="12700" marT="12700" marB="0">
                        <a:lnL>
                          <a:noFill/>
                        </a:lnL>
                        <a:lnR w="12700" cap="flat" cmpd="sng" algn="ctr">
                          <a:solidFill>
                            <a:srgbClr val="7ECFFE"/>
                          </a:solidFill>
                          <a:prstDash val="solid"/>
                          <a:round/>
                          <a:headEnd type="none" w="med" len="med"/>
                          <a:tailEnd type="none" w="med" len="med"/>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s-IS" sz="1100" b="0" i="0" u="none" strike="noStrike" dirty="0">
                              <a:solidFill>
                                <a:srgbClr val="000000"/>
                              </a:solidFill>
                              <a:effectLst/>
                              <a:latin typeface="Lato" charset="0"/>
                              <a:ea typeface="Lato" charset="0"/>
                              <a:cs typeface="Lato" charset="0"/>
                            </a:rPr>
                            <a:t>9/6</a:t>
                          </a:r>
                        </a:p>
                      </a:txBody>
                      <a:tcPr marL="12700" marR="12700" marT="12700" marB="0" anchor="ctr">
                        <a:lnL w="12700" cap="flat" cmpd="sng" algn="ctr">
                          <a:solidFill>
                            <a:srgbClr val="7ECFFE"/>
                          </a:solidFill>
                          <a:prstDash val="solid"/>
                          <a:round/>
                          <a:headEnd type="none" w="med" len="med"/>
                          <a:tailEnd type="none" w="med" len="med"/>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10/0</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hr-HR" sz="1100" b="0" i="0" u="none" strike="noStrike" dirty="0" smtClean="0">
                              <a:solidFill>
                                <a:srgbClr val="000000"/>
                              </a:solidFill>
                              <a:effectLst/>
                              <a:latin typeface="Lato" charset="0"/>
                              <a:ea typeface="Lato" charset="0"/>
                              <a:cs typeface="Lato" charset="0"/>
                            </a:rPr>
                            <a:t>3.3</a:t>
                          </a:r>
                          <a:endParaRPr lang="hr-HR"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is-IS" sz="1100" b="0" i="0" u="none" strike="noStrike" dirty="0" smtClean="0">
                              <a:solidFill>
                                <a:srgbClr val="000000"/>
                              </a:solidFill>
                              <a:effectLst/>
                              <a:latin typeface="Lato" charset="0"/>
                              <a:ea typeface="Lato" charset="0"/>
                              <a:cs typeface="Lato" charset="0"/>
                            </a:rPr>
                            <a:t>0.069</a:t>
                          </a:r>
                          <a:r>
                            <a:rPr lang="is-IS" sz="1100" b="1" i="0" u="none" strike="noStrike" baseline="30000" dirty="0" smtClean="0">
                              <a:solidFill>
                                <a:srgbClr val="000000"/>
                              </a:solidFill>
                              <a:effectLst/>
                              <a:latin typeface="Lato" charset="0"/>
                              <a:ea typeface="Lato" charset="0"/>
                              <a:cs typeface="Lato" charset="0"/>
                            </a:rPr>
                            <a:t>~</a:t>
                          </a:r>
                          <a:endParaRPr lang="is-IS" sz="1100" b="0" i="0" u="none" strike="noStrike" dirty="0">
                            <a:solidFill>
                              <a:srgbClr val="000000"/>
                            </a:solidFill>
                            <a:effectLst/>
                            <a:latin typeface="Lato" charset="0"/>
                            <a:ea typeface="Lato" charset="0"/>
                            <a:cs typeface="Lato" charset="0"/>
                          </a:endParaRPr>
                        </a:p>
                      </a:txBody>
                      <a:tcPr marL="12700" marR="12700" marT="12700" marB="0" anchor="ctr">
                        <a:lnL>
                          <a:noFill/>
                        </a:lnL>
                        <a:lnR>
                          <a:noFill/>
                        </a:lnR>
                        <a:lnT>
                          <a:noFill/>
                        </a:lnT>
                        <a:lnB w="38100" cap="flat" cmpd="sng" algn="ctr">
                          <a:solidFill>
                            <a:srgbClr val="2185C6"/>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xmlns:a14="http://schemas.microsoft.com/office/drawing/2010/main" val="10013"/>
                      </a:ext>
                    </a:extLst>
                  </a:tr>
                  <a:tr h="607060">
                    <a:tc gridSpan="5">
                      <a:txBody>
                        <a:bodyPr/>
                        <a:lstStyle/>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endParaRPr lang="en-US" sz="100" u="none" strike="noStrike" dirty="0">
                            <a:effectLst/>
                            <a:latin typeface="Lato" charset="0"/>
                            <a:ea typeface="Lato" charset="0"/>
                            <a:cs typeface="Lato" charset="0"/>
                          </a:endParaRPr>
                        </a:p>
                        <a:p>
                          <a:pPr algn="l" fontAlgn="b"/>
                          <a:r>
                            <a:rPr lang="en-US" sz="900" u="none" strike="noStrike" dirty="0">
                              <a:effectLst/>
                              <a:latin typeface="Lato" charset="0"/>
                              <a:ea typeface="Lato" charset="0"/>
                              <a:cs typeface="Lato" charset="0"/>
                            </a:rPr>
                            <a:t>HC =</a:t>
                          </a:r>
                          <a:r>
                            <a:rPr lang="en-US" sz="900" u="none" strike="noStrike" baseline="0" dirty="0">
                              <a:effectLst/>
                              <a:latin typeface="Lato" charset="0"/>
                              <a:ea typeface="Lato" charset="0"/>
                              <a:cs typeface="Lato" charset="0"/>
                            </a:rPr>
                            <a:t> healthy controls; SZ = schizophrenia/schizoaffective; AA = African American; CA = Caucasian; OT = Other; BMI = body mass index; CPZ = chlorpromazine; BACS = Brief Assessment of Cognition in Schizophrenia; PANSS = Positive and Negative Syndrome Scale</a:t>
                          </a:r>
                          <a:r>
                            <a:rPr lang="en-US" sz="900" dirty="0">
                              <a:latin typeface="Lato" charset="0"/>
                              <a:ea typeface="Lato" charset="0"/>
                              <a:cs typeface="Lato" charset="0"/>
                            </a:rPr>
                            <a:t>. </a:t>
                          </a:r>
                          <a:r>
                            <a:rPr lang="en-US" sz="900" u="sng" dirty="0">
                              <a:latin typeface="Lato" charset="0"/>
                              <a:ea typeface="Lato" charset="0"/>
                              <a:cs typeface="Lato" charset="0"/>
                            </a:rPr>
                            <a:t>Note</a:t>
                          </a:r>
                          <a:r>
                            <a:rPr lang="en-US" sz="900" dirty="0">
                              <a:latin typeface="Lato" charset="0"/>
                              <a:ea typeface="Lato" charset="0"/>
                              <a:cs typeface="Lato" charset="0"/>
                            </a:rPr>
                            <a:t>: Continuous</a:t>
                          </a:r>
                          <a:r>
                            <a:rPr lang="en-US" sz="900" baseline="0" dirty="0">
                              <a:latin typeface="Lato" charset="0"/>
                              <a:ea typeface="Lato" charset="0"/>
                              <a:cs typeface="Lato" charset="0"/>
                            </a:rPr>
                            <a:t> data is given as mean (standard deviation). </a:t>
                          </a:r>
                          <a:r>
                            <a:rPr lang="en-US" sz="900" dirty="0">
                              <a:latin typeface="Lato" charset="0"/>
                              <a:ea typeface="Lato" charset="0"/>
                              <a:cs typeface="Lato" charset="0"/>
                            </a:rPr>
                            <a:t>Cardio-metabolic</a:t>
                          </a:r>
                          <a:r>
                            <a:rPr lang="en-US" sz="900" baseline="0" dirty="0">
                              <a:latin typeface="Lato" charset="0"/>
                              <a:ea typeface="Lato" charset="0"/>
                              <a:cs typeface="Lato" charset="0"/>
                            </a:rPr>
                            <a:t> disease variable accounts for whether person had either a cardiovascular (heart or vessels) or metabolic </a:t>
                          </a:r>
                          <a:r>
                            <a:rPr lang="en-US" sz="900" baseline="0" dirty="0" smtClean="0">
                              <a:latin typeface="Lato" charset="0"/>
                              <a:ea typeface="Lato" charset="0"/>
                              <a:cs typeface="Lato" charset="0"/>
                            </a:rPr>
                            <a:t>disorder, and smoking variable accounts for whether person had smoked within the last 30 days. Test </a:t>
                          </a:r>
                          <a:r>
                            <a:rPr lang="en-US" sz="900" baseline="0" dirty="0">
                              <a:latin typeface="Lato" charset="0"/>
                              <a:ea typeface="Lato" charset="0"/>
                              <a:cs typeface="Lato" charset="0"/>
                            </a:rPr>
                            <a:t>statistics are denoted as (~) p &lt; 0.1, (*) p &lt; 0.05, </a:t>
                          </a:r>
                          <a:r>
                            <a:rPr lang="en-US" sz="900" baseline="0" dirty="0" smtClean="0">
                              <a:latin typeface="Lato" charset="0"/>
                              <a:ea typeface="Lato" charset="0"/>
                              <a:cs typeface="Lato" charset="0"/>
                            </a:rPr>
                            <a:t>and (**) </a:t>
                          </a:r>
                          <a:r>
                            <a:rPr lang="en-US" sz="900" baseline="0" dirty="0">
                              <a:latin typeface="Lato" charset="0"/>
                              <a:ea typeface="Lato" charset="0"/>
                              <a:cs typeface="Lato" charset="0"/>
                            </a:rPr>
                            <a:t>p &lt;</a:t>
                          </a:r>
                          <a:r>
                            <a:rPr lang="en-US" sz="900" baseline="0" dirty="0" smtClean="0">
                              <a:latin typeface="Lato" charset="0"/>
                              <a:ea typeface="Lato" charset="0"/>
                              <a:cs typeface="Lato" charset="0"/>
                            </a:rPr>
                            <a:t>0.01.</a:t>
                          </a:r>
                          <a:endParaRPr lang="en-US" sz="900" b="0" i="0" u="none" strike="noStrike" dirty="0">
                            <a:solidFill>
                              <a:srgbClr val="000000"/>
                            </a:solidFill>
                            <a:effectLst/>
                            <a:latin typeface="Lato" charset="0"/>
                            <a:ea typeface="Lato" charset="0"/>
                            <a:cs typeface="Lato" charset="0"/>
                          </a:endParaRPr>
                        </a:p>
                      </a:txBody>
                      <a:tcPr marL="12700" marR="12700" marT="12700" marB="0">
                        <a:lnT w="38100" cap="flat" cmpd="sng" algn="ctr">
                          <a:solidFill>
                            <a:srgbClr val="2185C6"/>
                          </a:solidFill>
                          <a:prstDash val="solid"/>
                          <a:round/>
                          <a:headEnd type="none" w="med" len="med"/>
                          <a:tailEnd type="none" w="med" len="med"/>
                        </a:lnT>
                      </a:tcPr>
                    </a:tc>
                    <a:tc hMerge="1">
                      <a:txBody>
                        <a:bodyPr/>
                        <a:lstStyle/>
                        <a:p>
                          <a:pPr algn="ctr" fontAlgn="b"/>
                          <a:endParaRPr lang="mr-IN"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endParaRPr lang="en-US"/>
                        </a:p>
                      </a:txBody>
                      <a:tcPr/>
                    </a:tc>
                    <a:tc hMerge="1">
                      <a:txBody>
                        <a:bodyPr/>
                        <a:lstStyle/>
                        <a:p>
                          <a:pPr algn="ctr" fontAlgn="b"/>
                          <a:endParaRPr lang="hr-HR" sz="1200" b="0" i="0" u="none" strike="noStrike" dirty="0">
                            <a:solidFill>
                              <a:srgbClr val="000000"/>
                            </a:solidFill>
                            <a:effectLst/>
                            <a:latin typeface="Corbel" charset="0"/>
                            <a:ea typeface="Corbel" charset="0"/>
                            <a:cs typeface="Corbel" charset="0"/>
                          </a:endParaRPr>
                        </a:p>
                      </a:txBody>
                      <a:tcPr marL="12700" marR="12700" marT="12700" marB="0" anchor="b"/>
                    </a:tc>
                    <a:tc hMerge="1">
                      <a:txBody>
                        <a:bodyPr/>
                        <a:lstStyle/>
                        <a:p>
                          <a:pPr algn="ctr" fontAlgn="b"/>
                          <a:endParaRPr lang="is-IS" sz="1200" b="0" i="0" u="none" strike="noStrike" dirty="0">
                            <a:solidFill>
                              <a:srgbClr val="000000"/>
                            </a:solidFill>
                            <a:effectLst/>
                            <a:latin typeface="Corbel" charset="0"/>
                            <a:ea typeface="Corbel" charset="0"/>
                            <a:cs typeface="Corbel" charset="0"/>
                          </a:endParaRPr>
                        </a:p>
                      </a:txBody>
                      <a:tcPr marL="12700" marR="12700" marT="12700" marB="0" anchor="b"/>
                    </a:tc>
                    <a:extLst>
                      <a:ext uri="{0D108BD9-81ED-4DB2-BD59-A6C34878D82A}">
                        <a16:rowId xmlns="" xmlns:a16="http://schemas.microsoft.com/office/drawing/2014/main" xmlns:a14="http://schemas.microsoft.com/office/drawing/2010/main" val="10020"/>
                      </a:ext>
                    </a:extLst>
                  </a:tr>
                </a:tbl>
              </a:graphicData>
            </a:graphic>
          </p:graphicFrame>
        </mc:Fallback>
      </mc:AlternateContent>
    </p:spTree>
    <p:extLst>
      <p:ext uri="{BB962C8B-B14F-4D97-AF65-F5344CB8AC3E}">
        <p14:creationId xmlns:p14="http://schemas.microsoft.com/office/powerpoint/2010/main" val="652453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23094</TotalTime>
  <Words>5369</Words>
  <Application>Microsoft Macintosh PowerPoint</Application>
  <PresentationFormat>Widescreen</PresentationFormat>
  <Paragraphs>2206</Paragraphs>
  <Slides>17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Calibri Light</vt:lpstr>
      <vt:lpstr>Cambria Math</vt:lpstr>
      <vt:lpstr>Lato</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 Table + Moderator Analysis</dc:title>
  <dc:creator>Deepthi Bannai</dc:creator>
  <cp:lastModifiedBy>Deepthi Bannai</cp:lastModifiedBy>
  <cp:revision>505</cp:revision>
  <cp:lastPrinted>2021-01-06T14:37:40Z</cp:lastPrinted>
  <dcterms:created xsi:type="dcterms:W3CDTF">2020-06-20T19:08:49Z</dcterms:created>
  <dcterms:modified xsi:type="dcterms:W3CDTF">2021-07-23T21:38:51Z</dcterms:modified>
</cp:coreProperties>
</file>