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0" r:id="rId6"/>
    <p:sldId id="262" r:id="rId7"/>
    <p:sldId id="263" r:id="rId8"/>
    <p:sldId id="278" r:id="rId9"/>
    <p:sldId id="264" r:id="rId10"/>
    <p:sldId id="272" r:id="rId11"/>
    <p:sldId id="277" r:id="rId12"/>
    <p:sldId id="265" r:id="rId13"/>
    <p:sldId id="279" r:id="rId14"/>
    <p:sldId id="273" r:id="rId15"/>
    <p:sldId id="269" r:id="rId16"/>
    <p:sldId id="270" r:id="rId17"/>
  </p:sldIdLst>
  <p:sldSz cx="9144000" cy="5143500" type="screen16x9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9"/>
    <p:restoredTop sz="94648"/>
  </p:normalViewPr>
  <p:slideViewPr>
    <p:cSldViewPr snapToGrid="0" showGuides="1">
      <p:cViewPr varScale="1">
        <p:scale>
          <a:sx n="100" d="100"/>
          <a:sy n="100" d="100"/>
        </p:scale>
        <p:origin x="296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3108"/>
        <p:guide pos="212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20/12/2021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20/12/2021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783" y="3508177"/>
            <a:ext cx="7920434" cy="360040"/>
          </a:xfrm>
        </p:spPr>
        <p:txBody>
          <a:bodyPr>
            <a:noAutofit/>
          </a:bodyPr>
          <a:lstStyle/>
          <a:p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Case report of acute myocarditis after administration of COVID-19 vaccine in Japan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115616" y="4522316"/>
            <a:ext cx="6119812" cy="287338"/>
          </a:xfrm>
        </p:spPr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ja-JP" dirty="0"/>
              <a:t>August</a:t>
            </a:r>
            <a:r>
              <a:rPr lang="en-GB" dirty="0"/>
              <a:t>, 2021</a:t>
            </a: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dirty="0">
                <a:solidFill>
                  <a:srgbClr val="202124"/>
                </a:solidFill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3975" y="845392"/>
            <a:ext cx="8236049" cy="3707557"/>
          </a:xfrm>
        </p:spPr>
        <p:txBody>
          <a:bodyPr>
            <a:noAutofit/>
          </a:bodyPr>
          <a:lstStyle/>
          <a:p>
            <a:r>
              <a:rPr lang="ja-JP" altLang="en-US" dirty="0"/>
              <a:t>✓ </a:t>
            </a:r>
            <a:r>
              <a:rPr lang="en-GB" altLang="ja-JP" dirty="0"/>
              <a:t>The diagnosis of acute myocarditis after COVID-19 vaccination was confirmed by cardiac MRI, although no endocardial biopsy was performed. Non-invasive tests such as MRI, CT, and echocardiogram are useful for diagnosis and are of benefit to patients. </a:t>
            </a:r>
          </a:p>
          <a:p>
            <a:r>
              <a:rPr lang="ja-JP" altLang="en-US" dirty="0"/>
              <a:t>✓ </a:t>
            </a:r>
            <a:r>
              <a:rPr lang="en-US" altLang="ja-JP" dirty="0"/>
              <a:t>T</a:t>
            </a:r>
            <a:r>
              <a:rPr lang="en-US" altLang="ja-JP" dirty="0">
                <a:ea typeface="ＭＳ 明朝" panose="02020609040205080304" pitchFamily="17" charset="-128"/>
              </a:rPr>
              <a:t>he </a:t>
            </a:r>
            <a:r>
              <a:rPr lang="en-US" altLang="ja-JP" dirty="0">
                <a:effectLst/>
                <a:ea typeface="ＭＳ 明朝" panose="02020609040205080304" pitchFamily="17" charset="-128"/>
              </a:rPr>
              <a:t>number of reports vaccine-associated myocarditis has been increasing not only in </a:t>
            </a:r>
            <a:r>
              <a:rPr lang="en-US" altLang="ja-JP" dirty="0" err="1">
                <a:effectLst/>
                <a:ea typeface="ＭＳ 明朝" panose="02020609040205080304" pitchFamily="17" charset="-128"/>
              </a:rPr>
              <a:t>caucasian</a:t>
            </a:r>
            <a:r>
              <a:rPr lang="en-US" altLang="ja-JP" dirty="0">
                <a:effectLst/>
                <a:ea typeface="ＭＳ 明朝" panose="02020609040205080304" pitchFamily="17" charset="-128"/>
              </a:rPr>
              <a:t> European and American populations [2] but also in Asians of Mongoloid heritage. </a:t>
            </a:r>
          </a:p>
          <a:p>
            <a:r>
              <a:rPr lang="ja-JP" altLang="en-US" dirty="0"/>
              <a:t>✓ </a:t>
            </a:r>
            <a:r>
              <a:rPr lang="en-GB" dirty="0"/>
              <a:t>There is a significantly higher risk of cardiac involvement from COVID-19 infection compared to COVID-19 vaccination [3]. </a:t>
            </a:r>
          </a:p>
          <a:p>
            <a:r>
              <a:rPr lang="ja-JP" altLang="en-US" dirty="0"/>
              <a:t>✓ </a:t>
            </a:r>
            <a:r>
              <a:rPr lang="en-GB" dirty="0"/>
              <a:t>We therefore believe that COVID-19 vaccination plays an important role in herd immunity and overall provide more benefit than harm. </a:t>
            </a:r>
          </a:p>
        </p:txBody>
      </p:sp>
    </p:spTree>
    <p:extLst>
      <p:ext uri="{BB962C8B-B14F-4D97-AF65-F5344CB8AC3E}">
        <p14:creationId xmlns:p14="http://schemas.microsoft.com/office/powerpoint/2010/main" val="310566824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altLang="ja-JP" dirty="0">
                <a:solidFill>
                  <a:srgbClr val="202124"/>
                </a:solidFill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658265" y="1397298"/>
            <a:ext cx="2634731" cy="3116394"/>
          </a:xfrm>
        </p:spPr>
        <p:txBody>
          <a:bodyPr>
            <a:normAutofit/>
          </a:bodyPr>
          <a:lstStyle/>
          <a:p>
            <a:r>
              <a:rPr lang="en-US" altLang="ja-JP" dirty="0">
                <a:effectLst/>
                <a:ea typeface="游明朝" panose="02020400000000000000" pitchFamily="18" charset="-128"/>
              </a:rPr>
              <a:t>As </a:t>
            </a:r>
            <a:r>
              <a:rPr lang="en-US" altLang="ja-JP" dirty="0">
                <a:solidFill>
                  <a:srgbClr val="000000"/>
                </a:solidFill>
                <a:effectLst/>
                <a:ea typeface="游明朝" panose="02020400000000000000" pitchFamily="18" charset="-128"/>
              </a:rPr>
              <a:t>COVID-19 </a:t>
            </a:r>
            <a:r>
              <a:rPr lang="en-US" altLang="ja-JP" dirty="0">
                <a:effectLst/>
                <a:ea typeface="游明朝" panose="02020400000000000000" pitchFamily="18" charset="-128"/>
              </a:rPr>
              <a:t>vaccination has increased, reports of adverse reactions have also increased.</a:t>
            </a:r>
            <a:r>
              <a:rPr lang="ja-JP" altLang="ja-JP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365501" y="1388612"/>
            <a:ext cx="2489720" cy="3116394"/>
          </a:xfrm>
        </p:spPr>
        <p:txBody>
          <a:bodyPr>
            <a:noAutofit/>
          </a:bodyPr>
          <a:lstStyle/>
          <a:p>
            <a:r>
              <a:rPr lang="en-US" altLang="ja-JP" kern="1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We should be aware 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that </a:t>
            </a:r>
            <a:r>
              <a:rPr lang="en-US" altLang="ja-JP" kern="1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acute myocarditis after administration of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kern="100" dirty="0">
                <a:solidFill>
                  <a:srgbClr val="000000"/>
                </a:solidFill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COVID-19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vaccine may also occur even in healthy young men without immune abnormalities.</a:t>
            </a:r>
            <a:endParaRPr lang="ja-JP" altLang="ja-JP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851006" y="1397298"/>
            <a:ext cx="2557784" cy="3116394"/>
          </a:xfrm>
        </p:spPr>
        <p:txBody>
          <a:bodyPr>
            <a:normAutofit/>
          </a:bodyPr>
          <a:lstStyle/>
          <a:p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Cardiac magnetic resonance imaging is useful in the diagnosis of acute myocarditis.</a:t>
            </a:r>
            <a:endParaRPr lang="ja-JP" altLang="ja-JP" kern="1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dirty="0">
                <a:solidFill>
                  <a:srgbClr val="202124"/>
                </a:solidFill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37828" y="1063625"/>
            <a:ext cx="8261672" cy="3168000"/>
          </a:xfrm>
        </p:spPr>
        <p:txBody>
          <a:bodyPr>
            <a:noAutofit/>
          </a:bodyPr>
          <a:lstStyle/>
          <a:p>
            <a:pPr lvl="0"/>
            <a:r>
              <a:rPr lang="en-US" altLang="ja-JP" dirty="0"/>
              <a:t>1. Center for Disease Control and Prevention. Possible Side Effects After </a:t>
            </a:r>
          </a:p>
          <a:p>
            <a:pPr lvl="0"/>
            <a:r>
              <a:rPr lang="en-US" altLang="ja-JP" dirty="0"/>
              <a:t> Getting a COVID-19 Vaccine.</a:t>
            </a:r>
            <a:endParaRPr lang="ja-JP" altLang="ja-JP" dirty="0"/>
          </a:p>
          <a:p>
            <a:r>
              <a:rPr lang="en-US" altLang="ja-JP" dirty="0"/>
              <a:t> https://www.cdc.gov/coronavirus/2019-ncov/vaccines/expect/after.html </a:t>
            </a:r>
          </a:p>
          <a:p>
            <a:r>
              <a:rPr lang="en-US" altLang="ja-JP" dirty="0"/>
              <a:t>2. Center for Disease Control and Prevention. Myocarditis and Pericarditis</a:t>
            </a:r>
          </a:p>
          <a:p>
            <a:r>
              <a:rPr lang="en-US" altLang="ja-JP" dirty="0"/>
              <a:t> Following mRNA COVID-19 Vaccination. https://www.cdc.gov/coronavirus</a:t>
            </a:r>
          </a:p>
          <a:p>
            <a:r>
              <a:rPr lang="en-US" altLang="ja-JP" dirty="0"/>
              <a:t> /2019-ncov/vaccines/safety/myocarditis.html</a:t>
            </a:r>
          </a:p>
          <a:p>
            <a:pPr lvl="0"/>
            <a:r>
              <a:rPr lang="en-US" altLang="ja-JP" dirty="0"/>
              <a:t>3. Polack FP, Thomas SJ, </a:t>
            </a:r>
            <a:r>
              <a:rPr lang="en-US" altLang="ja-JP" dirty="0" err="1"/>
              <a:t>Kitchin</a:t>
            </a:r>
            <a:r>
              <a:rPr lang="en-US" altLang="ja-JP" dirty="0"/>
              <a:t> N, et al. Safety and Efficacy of the BNT162b2</a:t>
            </a:r>
          </a:p>
          <a:p>
            <a:pPr lvl="0"/>
            <a:r>
              <a:rPr lang="en-US" altLang="ja-JP" dirty="0"/>
              <a:t> mRNA Covid-19 Vaccine. N </a:t>
            </a:r>
            <a:r>
              <a:rPr lang="en-US" altLang="ja-JP" dirty="0" err="1"/>
              <a:t>Engl</a:t>
            </a:r>
            <a:r>
              <a:rPr lang="en-US" altLang="ja-JP" dirty="0"/>
              <a:t> J Med 2020; 383:2603-2615. </a:t>
            </a:r>
            <a:endParaRPr lang="ja-JP" altLang="ja-JP" dirty="0"/>
          </a:p>
          <a:p>
            <a:r>
              <a:rPr lang="en-US" altLang="ja-JP" dirty="0"/>
              <a:t> </a:t>
            </a:r>
            <a:r>
              <a:rPr lang="en-US" altLang="ja-JP" dirty="0" err="1"/>
              <a:t>doi</a:t>
            </a:r>
            <a:r>
              <a:rPr lang="en-US" altLang="ja-JP" dirty="0"/>
              <a:t>: 10.1056/NEJMoa2034577</a:t>
            </a:r>
            <a:endParaRPr lang="ja-JP" altLang="ja-JP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775150" y="1085850"/>
            <a:ext cx="7498900" cy="3168000"/>
          </a:xfrm>
        </p:spPr>
        <p:txBody>
          <a:bodyPr>
            <a:normAutofit/>
          </a:bodyPr>
          <a:lstStyle/>
          <a:p>
            <a:r>
              <a:rPr lang="ja-JP" altLang="en-US" dirty="0"/>
              <a:t>✓</a:t>
            </a:r>
            <a:r>
              <a:rPr lang="en-US" altLang="ja-JP" dirty="0"/>
              <a:t>The worldwide spread of Coronavirus disease 2019 (COVID-19) is still </a:t>
            </a:r>
          </a:p>
          <a:p>
            <a:r>
              <a:rPr lang="en-US" altLang="ja-JP" dirty="0"/>
              <a:t>     not under control and vaccination in Japan started in February 2021,   </a:t>
            </a:r>
          </a:p>
          <a:p>
            <a:r>
              <a:rPr lang="en-US" altLang="ja-JP" dirty="0"/>
              <a:t>     albeit later than in Europe and the United States of America. </a:t>
            </a:r>
          </a:p>
          <a:p>
            <a:r>
              <a:rPr lang="ja-JP" altLang="en-US" dirty="0"/>
              <a:t>✓</a:t>
            </a:r>
            <a:r>
              <a:rPr lang="en-US" altLang="ja-JP" dirty="0"/>
              <a:t>The COVID-19 vaccination frequently leads to minor adverse </a:t>
            </a:r>
          </a:p>
          <a:p>
            <a:r>
              <a:rPr lang="en-US" altLang="ja-JP" dirty="0"/>
              <a:t>     reactions, that may be more intense after the second dose</a:t>
            </a:r>
            <a:r>
              <a:rPr lang="en-GB" altLang="ja-JP" dirty="0"/>
              <a:t> [1].</a:t>
            </a:r>
            <a:r>
              <a:rPr lang="en-US" altLang="ja-JP" dirty="0"/>
              <a:t> </a:t>
            </a:r>
          </a:p>
          <a:p>
            <a:r>
              <a:rPr lang="ja-JP" altLang="en-US" dirty="0"/>
              <a:t>✓ </a:t>
            </a:r>
            <a:r>
              <a:rPr lang="en-US" altLang="ja-JP" dirty="0"/>
              <a:t>Few cases of myocarditis following COVID-19 vaccination have been </a:t>
            </a:r>
          </a:p>
          <a:p>
            <a:r>
              <a:rPr lang="en-US" altLang="ja-JP" dirty="0"/>
              <a:t>      recently reported.</a:t>
            </a:r>
            <a:r>
              <a:rPr lang="ja-JP" altLang="ja-JP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23528" y="1063625"/>
            <a:ext cx="7969572" cy="3168000"/>
          </a:xfrm>
        </p:spPr>
        <p:txBody>
          <a:bodyPr>
            <a:noAutofit/>
          </a:bodyPr>
          <a:lstStyle/>
          <a:p>
            <a:r>
              <a:rPr lang="ja-JP" altLang="en-US" dirty="0"/>
              <a:t>✓</a:t>
            </a:r>
            <a:r>
              <a:rPr lang="en-US" altLang="ja-JP" dirty="0"/>
              <a:t>A 26-year-old man with no previous medical history came to our hospital</a:t>
            </a:r>
          </a:p>
          <a:p>
            <a:r>
              <a:rPr lang="en-US" altLang="ja-JP" dirty="0"/>
              <a:t>    complaining of acute substernal chest pain on May 21 2021, 4 days after  </a:t>
            </a:r>
          </a:p>
          <a:p>
            <a:r>
              <a:rPr lang="en-US" altLang="ja-JP" dirty="0"/>
              <a:t>    his second dose of BNT162b2 vaccine.</a:t>
            </a:r>
          </a:p>
          <a:p>
            <a:endParaRPr lang="en-US" altLang="ja-JP" b="0" dirty="0"/>
          </a:p>
          <a:p>
            <a:r>
              <a:rPr lang="ja-JP" altLang="en-US" b="0" dirty="0"/>
              <a:t>✓</a:t>
            </a:r>
            <a:r>
              <a:rPr lang="en-US" altLang="ja-JP" dirty="0"/>
              <a:t>ECG (electrocardiogram) on arrival showed 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small Q wave in II, III, </a:t>
            </a:r>
            <a:r>
              <a:rPr lang="en-US" altLang="ja-JP" dirty="0" err="1"/>
              <a:t>aVF</a:t>
            </a:r>
            <a:r>
              <a:rPr lang="en-US" altLang="ja-JP" dirty="0"/>
              <a:t>, 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ST elevation in I, II, </a:t>
            </a:r>
            <a:r>
              <a:rPr lang="en-US" altLang="ja-JP" dirty="0" err="1"/>
              <a:t>aVL</a:t>
            </a:r>
            <a:r>
              <a:rPr lang="en-US" altLang="ja-JP" dirty="0"/>
              <a:t>, </a:t>
            </a:r>
            <a:r>
              <a:rPr lang="en-US" altLang="ja-JP" dirty="0" err="1"/>
              <a:t>aVF</a:t>
            </a:r>
            <a:r>
              <a:rPr lang="en-US" altLang="ja-JP" dirty="0"/>
              <a:t>, V4-6,  </a:t>
            </a:r>
          </a:p>
          <a:p>
            <a:r>
              <a:rPr lang="ja-JP" altLang="en-US" dirty="0"/>
              <a:t>　　</a:t>
            </a:r>
            <a:r>
              <a:rPr lang="en-US" altLang="ja-JP" dirty="0"/>
              <a:t>ST depression and deep negative T wave  in </a:t>
            </a:r>
            <a:r>
              <a:rPr lang="en-US" altLang="ja-JP" dirty="0" err="1"/>
              <a:t>aVR</a:t>
            </a:r>
            <a:r>
              <a:rPr lang="en-US" altLang="ja-JP" dirty="0"/>
              <a:t>. (Figure 1)</a:t>
            </a:r>
            <a:endParaRPr lang="en-US" altLang="ja-JP" b="0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US" altLang="ja-JP" sz="2200" b="0" dirty="0"/>
              <a:t>Figure 1: 12 Lead ECG on presentation.</a:t>
            </a:r>
            <a:r>
              <a:rPr lang="ja-JP" altLang="ja-JP" sz="2200" b="0" dirty="0"/>
              <a:t> 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5639383-5973-0D4F-A194-A1665F4712E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6" t="7592" r="4070" b="31497"/>
          <a:stretch/>
        </p:blipFill>
        <p:spPr bwMode="auto">
          <a:xfrm rot="10800000">
            <a:off x="846143" y="1063625"/>
            <a:ext cx="7200801" cy="34541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17142646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47649" y="1063625"/>
            <a:ext cx="8674101" cy="3514725"/>
          </a:xfrm>
        </p:spPr>
        <p:txBody>
          <a:bodyPr>
            <a:noAutofit/>
          </a:bodyPr>
          <a:lstStyle/>
          <a:p>
            <a:r>
              <a:rPr lang="ja-JP" altLang="en-US" dirty="0"/>
              <a:t>✓</a:t>
            </a:r>
            <a:r>
              <a:rPr lang="en-US" altLang="ja-JP" dirty="0"/>
              <a:t>Laboratory studies revealed elevated markers of myocardial damage such as </a:t>
            </a:r>
          </a:p>
          <a:p>
            <a:r>
              <a:rPr lang="en-US" altLang="ja-JP" dirty="0"/>
              <a:t>   high-sensitivity troponin I (5362.4pg/mL, referential range (RR) 0-26.2pg/mL), </a:t>
            </a:r>
          </a:p>
          <a:p>
            <a:r>
              <a:rPr lang="en-US" altLang="ja-JP" dirty="0"/>
              <a:t>   Creatine Kinase (332U/L, RR 59-248U/L ), C-reactive protein (7.57mg/dL, RR 0</a:t>
            </a:r>
          </a:p>
          <a:p>
            <a:r>
              <a:rPr lang="en-US" altLang="ja-JP" dirty="0"/>
              <a:t>  -0.14mg/dL ), and a negative PCR(Polymerase Chain Reaction) test for COVID-19. </a:t>
            </a:r>
          </a:p>
          <a:p>
            <a:r>
              <a:rPr lang="ja-JP" altLang="en-US" dirty="0"/>
              <a:t>✓ </a:t>
            </a:r>
            <a:r>
              <a:rPr lang="en-US" altLang="ja-JP" dirty="0">
                <a:effectLst/>
                <a:ea typeface="游明朝" panose="02020400000000000000" pitchFamily="18" charset="-128"/>
              </a:rPr>
              <a:t>The plasma electrolytes and autoimmune studies were within normal</a:t>
            </a:r>
          </a:p>
          <a:p>
            <a:r>
              <a:rPr lang="en-US" altLang="ja-JP" dirty="0">
                <a:ea typeface="游明朝" panose="02020400000000000000" pitchFamily="18" charset="-128"/>
              </a:rPr>
              <a:t>   </a:t>
            </a:r>
            <a:r>
              <a:rPr lang="en-US" altLang="ja-JP" dirty="0">
                <a:effectLst/>
                <a:ea typeface="游明朝" panose="02020400000000000000" pitchFamily="18" charset="-128"/>
              </a:rPr>
              <a:t>limits. Viral studies including coxsackie group B viruses and  </a:t>
            </a:r>
          </a:p>
          <a:p>
            <a:r>
              <a:rPr lang="en-US" altLang="ja-JP" dirty="0">
                <a:ea typeface="游明朝" panose="02020400000000000000" pitchFamily="18" charset="-128"/>
              </a:rPr>
              <a:t>   </a:t>
            </a:r>
            <a:r>
              <a:rPr lang="en-US" altLang="ja-JP" dirty="0">
                <a:effectLst/>
                <a:ea typeface="游明朝" panose="02020400000000000000" pitchFamily="18" charset="-128"/>
              </a:rPr>
              <a:t>echoviruses were all negative.</a:t>
            </a:r>
          </a:p>
          <a:p>
            <a:r>
              <a:rPr lang="ja-JP" altLang="en-US" dirty="0"/>
              <a:t>✓</a:t>
            </a:r>
            <a:r>
              <a:rPr lang="en-US" altLang="ja-JP" dirty="0"/>
              <a:t>There were no significant findings in echocardiography, contrast-enhanced</a:t>
            </a:r>
          </a:p>
          <a:p>
            <a:r>
              <a:rPr lang="en-US" altLang="ja-JP" dirty="0"/>
              <a:t>   CT(Computed Tomography) and coronary angiography.</a:t>
            </a:r>
          </a:p>
          <a:p>
            <a:endParaRPr lang="en-GB" altLang="ja-JP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157444"/>
            <a:ext cx="6552728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altLang="ja-JP" sz="2200" b="0" dirty="0"/>
              <a:t>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44179" y="1021164"/>
            <a:ext cx="6013772" cy="3734985"/>
          </a:xfrm>
        </p:spPr>
        <p:txBody>
          <a:bodyPr>
            <a:noAutofit/>
          </a:bodyPr>
          <a:lstStyle/>
          <a:p>
            <a:r>
              <a:rPr lang="ja-JP" altLang="en-US" dirty="0"/>
              <a:t>✓</a:t>
            </a:r>
            <a:r>
              <a:rPr lang="en-US" altLang="ja-JP" dirty="0"/>
              <a:t>Cardiac MRI (</a:t>
            </a:r>
            <a:r>
              <a:rPr lang="en" altLang="ja-JP" dirty="0"/>
              <a:t>Magnetic Resonance Imaging</a:t>
            </a:r>
            <a:r>
              <a:rPr lang="en-US" altLang="ja-JP" dirty="0"/>
              <a:t>) with gadolinium 6 days after second dose of vaccination</a:t>
            </a:r>
          </a:p>
          <a:p>
            <a:endParaRPr lang="en-US" altLang="ja-JP" dirty="0"/>
          </a:p>
          <a:p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Short T1 inversion recovery axis image acquired along the basal short-axis view demonstrates increased</a:t>
            </a:r>
            <a:r>
              <a:rPr lang="ja-JP" altLang="en-US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subepicardial and </a:t>
            </a:r>
            <a:r>
              <a:rPr lang="en-US" altLang="ja-JP" kern="100" dirty="0" err="1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mesocardial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 signal intensity </a:t>
            </a:r>
            <a:r>
              <a:rPr lang="en-US" altLang="ja-JP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(y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ellow arrows) of the antero-septal myocardial segments (A). </a:t>
            </a:r>
          </a:p>
          <a:p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Dynamic contrast-enhanced sequence demonstrates</a:t>
            </a:r>
            <a:r>
              <a:rPr lang="ja-JP" altLang="en-US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s</a:t>
            </a:r>
            <a:r>
              <a:rPr lang="en-US" altLang="ja-JP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light elevated signals (yellow arrows) of the  antero-septal myocardial segments (B).  </a:t>
            </a:r>
            <a:endParaRPr lang="en-GB" dirty="0"/>
          </a:p>
        </p:txBody>
      </p: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4216CD1C-A77D-4366-94BB-4AE2C25086D2}"/>
              </a:ext>
            </a:extLst>
          </p:cNvPr>
          <p:cNvGrpSpPr>
            <a:grpSpLocks noChangeAspect="1"/>
          </p:cNvGrpSpPr>
          <p:nvPr/>
        </p:nvGrpSpPr>
        <p:grpSpPr>
          <a:xfrm>
            <a:off x="6411493" y="2578221"/>
            <a:ext cx="1678124" cy="1821371"/>
            <a:chOff x="1871472" y="728472"/>
            <a:chExt cx="5401056" cy="5401056"/>
          </a:xfrm>
        </p:grpSpPr>
        <p:pic>
          <p:nvPicPr>
            <p:cNvPr id="22" name="図 21">
              <a:extLst>
                <a:ext uri="{FF2B5EF4-FFF2-40B4-BE49-F238E27FC236}">
                  <a16:creationId xmlns:a16="http://schemas.microsoft.com/office/drawing/2014/main" id="{C46D8309-EB58-4C43-98FC-180B54369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472" y="728472"/>
              <a:ext cx="5401056" cy="5401056"/>
            </a:xfrm>
            <a:prstGeom prst="rect">
              <a:avLst/>
            </a:prstGeom>
          </p:spPr>
        </p:pic>
        <p:sp>
          <p:nvSpPr>
            <p:cNvPr id="23" name="下矢印 2">
              <a:extLst>
                <a:ext uri="{FF2B5EF4-FFF2-40B4-BE49-F238E27FC236}">
                  <a16:creationId xmlns:a16="http://schemas.microsoft.com/office/drawing/2014/main" id="{90005A97-D6EE-4F41-B7E4-6B3183D55369}"/>
                </a:ext>
              </a:extLst>
            </p:cNvPr>
            <p:cNvSpPr/>
            <p:nvPr/>
          </p:nvSpPr>
          <p:spPr>
            <a:xfrm rot="21059406">
              <a:off x="5038364" y="1681364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" name="下矢印 3">
              <a:extLst>
                <a:ext uri="{FF2B5EF4-FFF2-40B4-BE49-F238E27FC236}">
                  <a16:creationId xmlns:a16="http://schemas.microsoft.com/office/drawing/2014/main" id="{48A00A22-4D55-484F-9DB1-D0AEF748DA96}"/>
                </a:ext>
              </a:extLst>
            </p:cNvPr>
            <p:cNvSpPr/>
            <p:nvPr/>
          </p:nvSpPr>
          <p:spPr>
            <a:xfrm rot="18764996">
              <a:off x="4361179" y="2157659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C64BC00-24BB-41BC-A4DA-44D24D0EBB97}"/>
              </a:ext>
            </a:extLst>
          </p:cNvPr>
          <p:cNvGrpSpPr>
            <a:grpSpLocks noChangeAspect="1"/>
          </p:cNvGrpSpPr>
          <p:nvPr/>
        </p:nvGrpSpPr>
        <p:grpSpPr>
          <a:xfrm>
            <a:off x="6411493" y="601489"/>
            <a:ext cx="1684935" cy="1873855"/>
            <a:chOff x="1871472" y="728472"/>
            <a:chExt cx="5401056" cy="5401056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C7864257-0E8C-4AEF-966A-56AD3F7547C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472" y="728472"/>
              <a:ext cx="5401056" cy="5401056"/>
            </a:xfrm>
            <a:prstGeom prst="rect">
              <a:avLst/>
            </a:prstGeom>
          </p:spPr>
        </p:pic>
        <p:sp>
          <p:nvSpPr>
            <p:cNvPr id="27" name="下矢印 2">
              <a:extLst>
                <a:ext uri="{FF2B5EF4-FFF2-40B4-BE49-F238E27FC236}">
                  <a16:creationId xmlns:a16="http://schemas.microsoft.com/office/drawing/2014/main" id="{97FD717D-DDBF-4A6E-8003-CFA277584C0C}"/>
                </a:ext>
              </a:extLst>
            </p:cNvPr>
            <p:cNvSpPr/>
            <p:nvPr/>
          </p:nvSpPr>
          <p:spPr>
            <a:xfrm rot="21059406">
              <a:off x="4321660" y="1537348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8" name="下矢印 3">
              <a:extLst>
                <a:ext uri="{FF2B5EF4-FFF2-40B4-BE49-F238E27FC236}">
                  <a16:creationId xmlns:a16="http://schemas.microsoft.com/office/drawing/2014/main" id="{5AD1C518-0D89-41F6-B040-D477F36755F9}"/>
                </a:ext>
              </a:extLst>
            </p:cNvPr>
            <p:cNvSpPr/>
            <p:nvPr/>
          </p:nvSpPr>
          <p:spPr>
            <a:xfrm rot="18764996">
              <a:off x="3877694" y="1953915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5375EDB-0507-D44D-BA0D-77A62C0D16B1}"/>
              </a:ext>
            </a:extLst>
          </p:cNvPr>
          <p:cNvSpPr txBox="1"/>
          <p:nvPr/>
        </p:nvSpPr>
        <p:spPr>
          <a:xfrm>
            <a:off x="8011719" y="2171640"/>
            <a:ext cx="5004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(A)</a:t>
            </a:r>
            <a:endParaRPr kumimoji="1" lang="ja-JP" altLang="en-US" sz="2000" b="1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8B727EE-5A10-6D49-B55D-14C70B62122E}"/>
              </a:ext>
            </a:extLst>
          </p:cNvPr>
          <p:cNvSpPr txBox="1"/>
          <p:nvPr/>
        </p:nvSpPr>
        <p:spPr>
          <a:xfrm>
            <a:off x="8011719" y="4134222"/>
            <a:ext cx="489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(B)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69492851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altLang="ja-JP" sz="2200" b="0" dirty="0"/>
              <a:t>Examination Findings</a:t>
            </a:r>
            <a:endParaRPr lang="en-GB" sz="2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93668" y="1063625"/>
            <a:ext cx="6006375" cy="3394187"/>
          </a:xfrm>
        </p:spPr>
        <p:txBody>
          <a:bodyPr>
            <a:normAutofit/>
          </a:bodyPr>
          <a:lstStyle/>
          <a:p>
            <a:r>
              <a:rPr lang="ja-JP" altLang="en-US" dirty="0"/>
              <a:t>✓</a:t>
            </a:r>
            <a:r>
              <a:rPr lang="en-US" altLang="ja-JP" dirty="0"/>
              <a:t>Cardiac MRI with gadolinium 6 days after second dose of vaccination</a:t>
            </a:r>
          </a:p>
          <a:p>
            <a:endParaRPr lang="en-US" altLang="ja-JP" dirty="0"/>
          </a:p>
          <a:p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Fast imaging employing steady state acquisition (FIESTA) </a:t>
            </a:r>
          </a:p>
          <a:p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sequences acquired</a:t>
            </a:r>
            <a:r>
              <a:rPr lang="ja-JP" altLang="en-US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along the basal short-axis view (C) </a:t>
            </a:r>
          </a:p>
          <a:p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and four-chamber view (D) demonstrate myocardial </a:t>
            </a:r>
          </a:p>
          <a:p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late gadolinium enhancement (yellow arrows)</a:t>
            </a:r>
          </a:p>
          <a:p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with epicardial predominance in the antero-septal,</a:t>
            </a:r>
          </a:p>
          <a:p>
            <a:r>
              <a:rPr lang="en-US" altLang="ja-JP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i</a:t>
            </a:r>
            <a:r>
              <a:rPr lang="en-US" altLang="ja-JP" sz="2000" kern="1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nferior and lateral walls of the basal segment and apex. </a:t>
            </a:r>
          </a:p>
          <a:p>
            <a:endParaRPr lang="en-US" altLang="ja-JP" kern="1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D8312D2-DEE4-44B4-9DAC-23A971F4055A}"/>
              </a:ext>
            </a:extLst>
          </p:cNvPr>
          <p:cNvGrpSpPr>
            <a:grpSpLocks noChangeAspect="1"/>
          </p:cNvGrpSpPr>
          <p:nvPr/>
        </p:nvGrpSpPr>
        <p:grpSpPr>
          <a:xfrm>
            <a:off x="6500043" y="798337"/>
            <a:ext cx="1750364" cy="1823527"/>
            <a:chOff x="1871472" y="728472"/>
            <a:chExt cx="5401056" cy="5401056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9A9DD074-4DFA-4516-8C74-975C56C163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472" y="728472"/>
              <a:ext cx="5401056" cy="5401056"/>
            </a:xfrm>
            <a:prstGeom prst="rect">
              <a:avLst/>
            </a:prstGeom>
          </p:spPr>
        </p:pic>
        <p:sp>
          <p:nvSpPr>
            <p:cNvPr id="10" name="下矢印 2">
              <a:extLst>
                <a:ext uri="{FF2B5EF4-FFF2-40B4-BE49-F238E27FC236}">
                  <a16:creationId xmlns:a16="http://schemas.microsoft.com/office/drawing/2014/main" id="{6A3130D2-34EA-4431-B549-5ADEA755C3C5}"/>
                </a:ext>
              </a:extLst>
            </p:cNvPr>
            <p:cNvSpPr/>
            <p:nvPr/>
          </p:nvSpPr>
          <p:spPr>
            <a:xfrm rot="892617">
              <a:off x="5614428" y="1753372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1" name="下矢印 3">
              <a:extLst>
                <a:ext uri="{FF2B5EF4-FFF2-40B4-BE49-F238E27FC236}">
                  <a16:creationId xmlns:a16="http://schemas.microsoft.com/office/drawing/2014/main" id="{8D52909D-AA71-4D93-B865-BAEE5D0F5D03}"/>
                </a:ext>
              </a:extLst>
            </p:cNvPr>
            <p:cNvSpPr/>
            <p:nvPr/>
          </p:nvSpPr>
          <p:spPr>
            <a:xfrm rot="21059406">
              <a:off x="4681700" y="1753372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2" name="下矢印 4">
              <a:extLst>
                <a:ext uri="{FF2B5EF4-FFF2-40B4-BE49-F238E27FC236}">
                  <a16:creationId xmlns:a16="http://schemas.microsoft.com/office/drawing/2014/main" id="{18E99BFC-E5F4-4342-A082-CCFE3D160CF1}"/>
                </a:ext>
              </a:extLst>
            </p:cNvPr>
            <p:cNvSpPr/>
            <p:nvPr/>
          </p:nvSpPr>
          <p:spPr>
            <a:xfrm rot="19008613">
              <a:off x="4102260" y="2185420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3" name="下矢印 5">
              <a:extLst>
                <a:ext uri="{FF2B5EF4-FFF2-40B4-BE49-F238E27FC236}">
                  <a16:creationId xmlns:a16="http://schemas.microsoft.com/office/drawing/2014/main" id="{F6F3BEE3-D0E6-4355-B3FD-07EDF2F55D1B}"/>
                </a:ext>
              </a:extLst>
            </p:cNvPr>
            <p:cNvSpPr/>
            <p:nvPr/>
          </p:nvSpPr>
          <p:spPr>
            <a:xfrm rot="11924737">
              <a:off x="4573347" y="4830066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4" name="下矢印 6">
              <a:extLst>
                <a:ext uri="{FF2B5EF4-FFF2-40B4-BE49-F238E27FC236}">
                  <a16:creationId xmlns:a16="http://schemas.microsoft.com/office/drawing/2014/main" id="{222E168D-AF44-4E32-B97E-4FE830D5F702}"/>
                </a:ext>
              </a:extLst>
            </p:cNvPr>
            <p:cNvSpPr/>
            <p:nvPr/>
          </p:nvSpPr>
          <p:spPr>
            <a:xfrm rot="7389987">
              <a:off x="6370475" y="4070668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F950F4F8-9A0E-4B78-8CB0-9C714B07A128}"/>
              </a:ext>
            </a:extLst>
          </p:cNvPr>
          <p:cNvGrpSpPr>
            <a:grpSpLocks noChangeAspect="1"/>
          </p:cNvGrpSpPr>
          <p:nvPr/>
        </p:nvGrpSpPr>
        <p:grpSpPr>
          <a:xfrm>
            <a:off x="6484884" y="2703717"/>
            <a:ext cx="1754095" cy="1754095"/>
            <a:chOff x="1871472" y="728472"/>
            <a:chExt cx="5401056" cy="5401056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15619F41-9890-4322-9A27-B52616035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1472" y="728472"/>
              <a:ext cx="5401056" cy="5401056"/>
            </a:xfrm>
            <a:prstGeom prst="rect">
              <a:avLst/>
            </a:prstGeom>
          </p:spPr>
        </p:pic>
        <p:sp>
          <p:nvSpPr>
            <p:cNvPr id="17" name="下矢印 2">
              <a:extLst>
                <a:ext uri="{FF2B5EF4-FFF2-40B4-BE49-F238E27FC236}">
                  <a16:creationId xmlns:a16="http://schemas.microsoft.com/office/drawing/2014/main" id="{76283005-090F-409B-9F89-B8A30DDED90D}"/>
                </a:ext>
              </a:extLst>
            </p:cNvPr>
            <p:cNvSpPr/>
            <p:nvPr/>
          </p:nvSpPr>
          <p:spPr>
            <a:xfrm rot="3850611">
              <a:off x="6301754" y="1472174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8" name="下矢印 3">
              <a:extLst>
                <a:ext uri="{FF2B5EF4-FFF2-40B4-BE49-F238E27FC236}">
                  <a16:creationId xmlns:a16="http://schemas.microsoft.com/office/drawing/2014/main" id="{FB0DDA15-3FA9-43C2-B425-62EF457AF9E9}"/>
                </a:ext>
              </a:extLst>
            </p:cNvPr>
            <p:cNvSpPr/>
            <p:nvPr/>
          </p:nvSpPr>
          <p:spPr>
            <a:xfrm rot="4264788">
              <a:off x="6519139" y="2166928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9" name="下矢印 4">
              <a:extLst>
                <a:ext uri="{FF2B5EF4-FFF2-40B4-BE49-F238E27FC236}">
                  <a16:creationId xmlns:a16="http://schemas.microsoft.com/office/drawing/2014/main" id="{C168009C-D200-4292-8A22-E7C45FE2E5AA}"/>
                </a:ext>
              </a:extLst>
            </p:cNvPr>
            <p:cNvSpPr/>
            <p:nvPr/>
          </p:nvSpPr>
          <p:spPr>
            <a:xfrm rot="18607463">
              <a:off x="4209452" y="1865337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" name="下矢印 5">
              <a:extLst>
                <a:ext uri="{FF2B5EF4-FFF2-40B4-BE49-F238E27FC236}">
                  <a16:creationId xmlns:a16="http://schemas.microsoft.com/office/drawing/2014/main" id="{CEC2A3EE-CB42-411A-88AD-6D974638342E}"/>
                </a:ext>
              </a:extLst>
            </p:cNvPr>
            <p:cNvSpPr/>
            <p:nvPr/>
          </p:nvSpPr>
          <p:spPr>
            <a:xfrm rot="20050902">
              <a:off x="4678324" y="1072180"/>
              <a:ext cx="288032" cy="504056"/>
            </a:xfrm>
            <a:prstGeom prst="downArrow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/>
              <a:endParaRPr kumimoji="1" lang="ja-JP" altLang="en-US" sz="135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1F36069-28E8-9549-A603-B4A47A36D08E}"/>
              </a:ext>
            </a:extLst>
          </p:cNvPr>
          <p:cNvSpPr txBox="1"/>
          <p:nvPr/>
        </p:nvSpPr>
        <p:spPr>
          <a:xfrm>
            <a:off x="8196536" y="2249295"/>
            <a:ext cx="478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(C)</a:t>
            </a:r>
            <a:endParaRPr kumimoji="1" lang="ja-JP" altLang="en-US" sz="2000" b="1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4A5A49B-7564-AC43-89CD-53CFA3EC7F5D}"/>
              </a:ext>
            </a:extLst>
          </p:cNvPr>
          <p:cNvSpPr txBox="1"/>
          <p:nvPr/>
        </p:nvSpPr>
        <p:spPr>
          <a:xfrm>
            <a:off x="8182109" y="4091524"/>
            <a:ext cx="5068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b="1" kern="100" dirty="0">
                <a:ea typeface="游明朝" panose="02020400000000000000" pitchFamily="18" charset="-128"/>
                <a:cs typeface="Times New Roman" panose="02020603050405020304" pitchFamily="18" charset="0"/>
              </a:rPr>
              <a:t>(D)</a:t>
            </a:r>
            <a:endParaRPr kumimoji="1" lang="ja-JP" altLang="en-US" sz="2000" b="1"/>
          </a:p>
        </p:txBody>
      </p:sp>
    </p:spTree>
    <p:extLst>
      <p:ext uri="{BB962C8B-B14F-4D97-AF65-F5344CB8AC3E}">
        <p14:creationId xmlns:p14="http://schemas.microsoft.com/office/powerpoint/2010/main" val="2671272932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" altLang="ja-JP" sz="2200" b="0" dirty="0"/>
              <a:t>Management</a:t>
            </a:r>
            <a:br>
              <a:rPr lang="en" altLang="ja-JP" sz="2200" b="0" dirty="0"/>
            </a:br>
            <a:endParaRPr lang="en-GB" sz="2200" b="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266502" y="1063625"/>
            <a:ext cx="8147248" cy="3168000"/>
          </a:xfrm>
        </p:spPr>
        <p:txBody>
          <a:bodyPr>
            <a:normAutofit/>
          </a:bodyPr>
          <a:lstStyle/>
          <a:p>
            <a:r>
              <a:rPr lang="ja-JP" altLang="en-US" dirty="0"/>
              <a:t>✓</a:t>
            </a:r>
            <a:r>
              <a:rPr lang="en" altLang="ja-JP" dirty="0"/>
              <a:t>The patient was given acetaminophen (400mg/day) and no steroids.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✓</a:t>
            </a:r>
            <a:r>
              <a:rPr lang="en-US" altLang="ja-JP" dirty="0"/>
              <a:t>The patient was discharged after 4 days with resolution of symptoms and</a:t>
            </a:r>
          </a:p>
          <a:p>
            <a:r>
              <a:rPr lang="en-US" altLang="ja-JP" dirty="0"/>
              <a:t>     improvement in inflammatory response and myocardial injury markers.</a:t>
            </a:r>
          </a:p>
          <a:p>
            <a:endParaRPr lang="en-US" altLang="ja-JP" dirty="0"/>
          </a:p>
          <a:p>
            <a:r>
              <a:rPr lang="ja-JP" altLang="en-US" dirty="0"/>
              <a:t>✓</a:t>
            </a:r>
            <a:r>
              <a:rPr lang="en-US" altLang="ja-JP" dirty="0">
                <a:solidFill>
                  <a:srgbClr val="000000"/>
                </a:solidFill>
                <a:effectLst/>
                <a:ea typeface="游明朝" panose="02020400000000000000" pitchFamily="18" charset="-128"/>
              </a:rPr>
              <a:t> ECGs showed partial resolution of the ST changes and a trend towards   </a:t>
            </a:r>
          </a:p>
          <a:p>
            <a:r>
              <a:rPr lang="en-US" altLang="ja-JP" dirty="0">
                <a:solidFill>
                  <a:srgbClr val="000000"/>
                </a:solidFill>
                <a:ea typeface="游明朝" panose="02020400000000000000" pitchFamily="18" charset="-128"/>
              </a:rPr>
              <a:t>     </a:t>
            </a:r>
            <a:r>
              <a:rPr lang="en-US" altLang="ja-JP" dirty="0">
                <a:solidFill>
                  <a:srgbClr val="000000"/>
                </a:solidFill>
                <a:effectLst/>
                <a:ea typeface="游明朝" panose="02020400000000000000" pitchFamily="18" charset="-128"/>
              </a:rPr>
              <a:t>improvement.</a:t>
            </a:r>
            <a:r>
              <a:rPr lang="en-US" altLang="ja-JP" dirty="0"/>
              <a:t> (Figure 2)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US" altLang="ja-JP" sz="2200" b="0" dirty="0"/>
              <a:t>Figure 2: 12 Lead ECG series.</a:t>
            </a:r>
            <a:endParaRPr lang="en-GB" sz="2200" b="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ja-JP" b="0" i="0" dirty="0">
                <a:solidFill>
                  <a:srgbClr val="202124"/>
                </a:solidFill>
                <a:effectLst/>
              </a:rPr>
              <a:t>EHJ-CR-D-21-00531</a:t>
            </a:r>
            <a:endParaRPr lang="en-GB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CC81D634-8411-AB4E-B2F0-0EEC8F6EE97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43" b="9531"/>
          <a:stretch/>
        </p:blipFill>
        <p:spPr bwMode="auto">
          <a:xfrm>
            <a:off x="971600" y="1583270"/>
            <a:ext cx="6552728" cy="28384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06BCB9A-6477-8A48-A16D-1E314237530E}"/>
              </a:ext>
            </a:extLst>
          </p:cNvPr>
          <p:cNvSpPr txBox="1"/>
          <p:nvPr/>
        </p:nvSpPr>
        <p:spPr>
          <a:xfrm>
            <a:off x="1549442" y="1210379"/>
            <a:ext cx="5831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Day1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Day2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Day3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Day8</a:t>
            </a:r>
            <a:r>
              <a:rPr lang="ja-JP" altLang="en-US" sz="1400" dirty="0"/>
              <a:t>　　　　</a:t>
            </a:r>
            <a:r>
              <a:rPr lang="en-US" altLang="ja-JP" sz="1400" dirty="0"/>
              <a:t>Day1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Day2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Day3</a:t>
            </a:r>
            <a:r>
              <a:rPr lang="ja-JP" altLang="en-US" sz="1400" dirty="0"/>
              <a:t>　　　</a:t>
            </a:r>
            <a:r>
              <a:rPr lang="en-US" altLang="ja-JP" sz="1400" dirty="0"/>
              <a:t>Day8</a:t>
            </a:r>
            <a:endParaRPr lang="ja-JP" altLang="ja-JP" sz="1400" dirty="0"/>
          </a:p>
        </p:txBody>
      </p:sp>
    </p:spTree>
    <p:extLst>
      <p:ext uri="{BB962C8B-B14F-4D97-AF65-F5344CB8AC3E}">
        <p14:creationId xmlns:p14="http://schemas.microsoft.com/office/powerpoint/2010/main" val="2284852863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2562</TotalTime>
  <Words>860</Words>
  <Application>Microsoft Office PowerPoint</Application>
  <PresentationFormat>画面に合わせる (16:9)</PresentationFormat>
  <Paragraphs>100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5</vt:i4>
      </vt:variant>
      <vt:variant>
        <vt:lpstr>スライド タイトル</vt:lpstr>
      </vt:variant>
      <vt:variant>
        <vt:i4>12</vt:i4>
      </vt:variant>
    </vt:vector>
  </HeadingPairs>
  <TitlesOfParts>
    <vt:vector size="19" baseType="lpstr">
      <vt:lpstr>Arial</vt:lpstr>
      <vt:lpstr>Calibri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Case report of acute myocarditis after administration of COVID-19 vaccine in Japan</vt:lpstr>
      <vt:lpstr>Introduction</vt:lpstr>
      <vt:lpstr>Case Presentation History and Examination Findings</vt:lpstr>
      <vt:lpstr>Case Presentation Figure 1: 12 Lead ECG on presentation. </vt:lpstr>
      <vt:lpstr>Case Presentation Investigations</vt:lpstr>
      <vt:lpstr>Case Presentation Examination Findings</vt:lpstr>
      <vt:lpstr>Case Presentation Examination Findings</vt:lpstr>
      <vt:lpstr>Case Presentation Management </vt:lpstr>
      <vt:lpstr>Case Presentation Figure 2: 12 Lead ECG series.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大西　正人／Oonishi,Masato</cp:lastModifiedBy>
  <cp:revision>136</cp:revision>
  <cp:lastPrinted>2021-12-21T07:36:49Z</cp:lastPrinted>
  <dcterms:created xsi:type="dcterms:W3CDTF">2017-10-02T09:19:02Z</dcterms:created>
  <dcterms:modified xsi:type="dcterms:W3CDTF">2021-12-21T10:44:45Z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