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A704-9563-4B66-B4C2-9617F3358B7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B417B-BE22-4F02-B5AD-D7FAABE8A4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46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A704-9563-4B66-B4C2-9617F3358B7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B417B-BE22-4F02-B5AD-D7FAABE8A4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039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A704-9563-4B66-B4C2-9617F3358B7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B417B-BE22-4F02-B5AD-D7FAABE8A4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436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A704-9563-4B66-B4C2-9617F3358B7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B417B-BE22-4F02-B5AD-D7FAABE8A4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300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A704-9563-4B66-B4C2-9617F3358B7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B417B-BE22-4F02-B5AD-D7FAABE8A4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677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A704-9563-4B66-B4C2-9617F3358B7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B417B-BE22-4F02-B5AD-D7FAABE8A4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339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A704-9563-4B66-B4C2-9617F3358B7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B417B-BE22-4F02-B5AD-D7FAABE8A4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217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A704-9563-4B66-B4C2-9617F3358B7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B417B-BE22-4F02-B5AD-D7FAABE8A4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690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A704-9563-4B66-B4C2-9617F3358B7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B417B-BE22-4F02-B5AD-D7FAABE8A4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129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A704-9563-4B66-B4C2-9617F3358B7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B417B-BE22-4F02-B5AD-D7FAABE8A4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13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BA704-9563-4B66-B4C2-9617F3358B7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B417B-BE22-4F02-B5AD-D7FAABE8A4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842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BA704-9563-4B66-B4C2-9617F3358B7E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B417B-BE22-4F02-B5AD-D7FAABE8A4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884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/>
        </p:nvGrpSpPr>
        <p:grpSpPr bwMode="auto">
          <a:xfrm>
            <a:off x="5225419" y="527116"/>
            <a:ext cx="5305206" cy="6330884"/>
            <a:chOff x="1908" y="-869"/>
            <a:chExt cx="3924" cy="6188"/>
          </a:xfrm>
        </p:grpSpPr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2082" y="-587"/>
              <a:ext cx="3750" cy="58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Rectangle 5"/>
            <p:cNvSpPr>
              <a:spLocks noChangeArrowheads="1"/>
            </p:cNvSpPr>
            <p:nvPr/>
          </p:nvSpPr>
          <p:spPr bwMode="auto">
            <a:xfrm>
              <a:off x="4097" y="-869"/>
              <a:ext cx="98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LC0147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4094" y="-820"/>
              <a:ext cx="0" cy="69"/>
            </a:xfrm>
            <a:custGeom>
              <a:avLst/>
              <a:gdLst>
                <a:gd name="T0" fmla="*/ 69 h 69"/>
                <a:gd name="T1" fmla="*/ 0 h 69"/>
                <a:gd name="T2" fmla="*/ 0 h 6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9">
                  <a:moveTo>
                    <a:pt x="0" y="6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4097" y="-725"/>
              <a:ext cx="98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LC0148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4094" y="-745"/>
              <a:ext cx="0" cy="69"/>
            </a:xfrm>
            <a:custGeom>
              <a:avLst/>
              <a:gdLst>
                <a:gd name="T0" fmla="*/ 0 h 69"/>
                <a:gd name="T1" fmla="*/ 69 h 69"/>
                <a:gd name="T2" fmla="*/ 69 h 6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9">
                  <a:moveTo>
                    <a:pt x="0" y="0"/>
                  </a:moveTo>
                  <a:lnTo>
                    <a:pt x="0" y="69"/>
                  </a:lnTo>
                  <a:lnTo>
                    <a:pt x="0" y="6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4062" y="-748"/>
              <a:ext cx="32" cy="105"/>
            </a:xfrm>
            <a:custGeom>
              <a:avLst/>
              <a:gdLst>
                <a:gd name="T0" fmla="*/ 0 w 32"/>
                <a:gd name="T1" fmla="*/ 105 h 105"/>
                <a:gd name="T2" fmla="*/ 0 w 32"/>
                <a:gd name="T3" fmla="*/ 0 h 105"/>
                <a:gd name="T4" fmla="*/ 32 w 32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2" h="105">
                  <a:moveTo>
                    <a:pt x="0" y="105"/>
                  </a:moveTo>
                  <a:lnTo>
                    <a:pt x="0" y="0"/>
                  </a:lnTo>
                  <a:lnTo>
                    <a:pt x="32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Rectangle 10"/>
            <p:cNvSpPr>
              <a:spLocks noChangeArrowheads="1"/>
            </p:cNvSpPr>
            <p:nvPr/>
          </p:nvSpPr>
          <p:spPr bwMode="auto">
            <a:xfrm>
              <a:off x="4065" y="-581"/>
              <a:ext cx="98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LC2937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4062" y="-637"/>
              <a:ext cx="0" cy="105"/>
            </a:xfrm>
            <a:custGeom>
              <a:avLst/>
              <a:gdLst>
                <a:gd name="T0" fmla="*/ 0 h 105"/>
                <a:gd name="T1" fmla="*/ 105 h 105"/>
                <a:gd name="T2" fmla="*/ 105 h 10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05">
                  <a:moveTo>
                    <a:pt x="0" y="0"/>
                  </a:moveTo>
                  <a:lnTo>
                    <a:pt x="0" y="105"/>
                  </a:lnTo>
                  <a:lnTo>
                    <a:pt x="0" y="10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Rectangle 12"/>
            <p:cNvSpPr>
              <a:spLocks noChangeArrowheads="1"/>
            </p:cNvSpPr>
            <p:nvPr/>
          </p:nvSpPr>
          <p:spPr bwMode="auto">
            <a:xfrm>
              <a:off x="4080" y="-437"/>
              <a:ext cx="98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LC2957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4062" y="-565"/>
              <a:ext cx="15" cy="177"/>
            </a:xfrm>
            <a:custGeom>
              <a:avLst/>
              <a:gdLst>
                <a:gd name="T0" fmla="*/ 0 w 15"/>
                <a:gd name="T1" fmla="*/ 0 h 177"/>
                <a:gd name="T2" fmla="*/ 0 w 15"/>
                <a:gd name="T3" fmla="*/ 177 h 177"/>
                <a:gd name="T4" fmla="*/ 15 w 15"/>
                <a:gd name="T5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" h="177">
                  <a:moveTo>
                    <a:pt x="0" y="0"/>
                  </a:moveTo>
                  <a:lnTo>
                    <a:pt x="0" y="177"/>
                  </a:lnTo>
                  <a:lnTo>
                    <a:pt x="15" y="177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Line 14"/>
            <p:cNvSpPr>
              <a:spLocks noChangeShapeType="1"/>
            </p:cNvSpPr>
            <p:nvPr/>
          </p:nvSpPr>
          <p:spPr bwMode="auto">
            <a:xfrm>
              <a:off x="4062" y="-748"/>
              <a:ext cx="0" cy="177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4055" y="-568"/>
              <a:ext cx="7" cy="195"/>
            </a:xfrm>
            <a:custGeom>
              <a:avLst/>
              <a:gdLst>
                <a:gd name="T0" fmla="*/ 0 w 7"/>
                <a:gd name="T1" fmla="*/ 195 h 195"/>
                <a:gd name="T2" fmla="*/ 0 w 7"/>
                <a:gd name="T3" fmla="*/ 0 h 195"/>
                <a:gd name="T4" fmla="*/ 7 w 7"/>
                <a:gd name="T5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195">
                  <a:moveTo>
                    <a:pt x="0" y="195"/>
                  </a:moveTo>
                  <a:lnTo>
                    <a:pt x="0" y="0"/>
                  </a:lnTo>
                  <a:lnTo>
                    <a:pt x="7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Rectangle 16"/>
            <p:cNvSpPr>
              <a:spLocks noChangeArrowheads="1"/>
            </p:cNvSpPr>
            <p:nvPr/>
          </p:nvSpPr>
          <p:spPr bwMode="auto">
            <a:xfrm>
              <a:off x="4082" y="-293"/>
              <a:ext cx="1192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CBS 133123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4079" y="-244"/>
              <a:ext cx="0" cy="69"/>
            </a:xfrm>
            <a:custGeom>
              <a:avLst/>
              <a:gdLst>
                <a:gd name="T0" fmla="*/ 69 h 69"/>
                <a:gd name="T1" fmla="*/ 0 h 69"/>
                <a:gd name="T2" fmla="*/ 0 h 6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9">
                  <a:moveTo>
                    <a:pt x="0" y="6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4082" y="-149"/>
              <a:ext cx="113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CPC 15983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4079" y="-169"/>
              <a:ext cx="0" cy="69"/>
            </a:xfrm>
            <a:custGeom>
              <a:avLst/>
              <a:gdLst>
                <a:gd name="T0" fmla="*/ 0 h 69"/>
                <a:gd name="T1" fmla="*/ 69 h 69"/>
                <a:gd name="T2" fmla="*/ 69 h 6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9">
                  <a:moveTo>
                    <a:pt x="0" y="0"/>
                  </a:moveTo>
                  <a:lnTo>
                    <a:pt x="0" y="69"/>
                  </a:lnTo>
                  <a:lnTo>
                    <a:pt x="0" y="6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4055" y="-367"/>
              <a:ext cx="24" cy="195"/>
            </a:xfrm>
            <a:custGeom>
              <a:avLst/>
              <a:gdLst>
                <a:gd name="T0" fmla="*/ 0 w 24"/>
                <a:gd name="T1" fmla="*/ 0 h 195"/>
                <a:gd name="T2" fmla="*/ 0 w 24"/>
                <a:gd name="T3" fmla="*/ 195 h 195"/>
                <a:gd name="T4" fmla="*/ 24 w 24"/>
                <a:gd name="T5" fmla="*/ 19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5">
                  <a:moveTo>
                    <a:pt x="0" y="0"/>
                  </a:moveTo>
                  <a:lnTo>
                    <a:pt x="0" y="195"/>
                  </a:lnTo>
                  <a:lnTo>
                    <a:pt x="24" y="19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4047" y="-370"/>
              <a:ext cx="8" cy="276"/>
            </a:xfrm>
            <a:custGeom>
              <a:avLst/>
              <a:gdLst>
                <a:gd name="T0" fmla="*/ 0 w 8"/>
                <a:gd name="T1" fmla="*/ 276 h 276"/>
                <a:gd name="T2" fmla="*/ 0 w 8"/>
                <a:gd name="T3" fmla="*/ 0 h 276"/>
                <a:gd name="T4" fmla="*/ 8 w 8"/>
                <a:gd name="T5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276">
                  <a:moveTo>
                    <a:pt x="0" y="276"/>
                  </a:moveTo>
                  <a:lnTo>
                    <a:pt x="0" y="0"/>
                  </a:lnTo>
                  <a:lnTo>
                    <a:pt x="8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Rectangle 22"/>
            <p:cNvSpPr>
              <a:spLocks noChangeArrowheads="1"/>
            </p:cNvSpPr>
            <p:nvPr/>
          </p:nvSpPr>
          <p:spPr bwMode="auto">
            <a:xfrm>
              <a:off x="4050" y="-4"/>
              <a:ext cx="98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LC3682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4047" y="45"/>
              <a:ext cx="0" cy="69"/>
            </a:xfrm>
            <a:custGeom>
              <a:avLst/>
              <a:gdLst>
                <a:gd name="T0" fmla="*/ 69 h 69"/>
                <a:gd name="T1" fmla="*/ 0 h 69"/>
                <a:gd name="T2" fmla="*/ 0 h 6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9">
                  <a:moveTo>
                    <a:pt x="0" y="6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Rectangle 24"/>
            <p:cNvSpPr>
              <a:spLocks noChangeArrowheads="1"/>
            </p:cNvSpPr>
            <p:nvPr/>
          </p:nvSpPr>
          <p:spPr bwMode="auto">
            <a:xfrm>
              <a:off x="4050" y="140"/>
              <a:ext cx="98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LC2969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4047" y="120"/>
              <a:ext cx="0" cy="69"/>
            </a:xfrm>
            <a:custGeom>
              <a:avLst/>
              <a:gdLst>
                <a:gd name="T0" fmla="*/ 0 h 69"/>
                <a:gd name="T1" fmla="*/ 69 h 69"/>
                <a:gd name="T2" fmla="*/ 69 h 6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9">
                  <a:moveTo>
                    <a:pt x="0" y="0"/>
                  </a:moveTo>
                  <a:lnTo>
                    <a:pt x="0" y="69"/>
                  </a:lnTo>
                  <a:lnTo>
                    <a:pt x="0" y="6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Line 26"/>
            <p:cNvSpPr>
              <a:spLocks noChangeShapeType="1"/>
            </p:cNvSpPr>
            <p:nvPr/>
          </p:nvSpPr>
          <p:spPr bwMode="auto">
            <a:xfrm>
              <a:off x="4047" y="-88"/>
              <a:ext cx="0" cy="277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4023" y="-91"/>
              <a:ext cx="24" cy="641"/>
            </a:xfrm>
            <a:custGeom>
              <a:avLst/>
              <a:gdLst>
                <a:gd name="T0" fmla="*/ 0 w 24"/>
                <a:gd name="T1" fmla="*/ 641 h 641"/>
                <a:gd name="T2" fmla="*/ 0 w 24"/>
                <a:gd name="T3" fmla="*/ 0 h 641"/>
                <a:gd name="T4" fmla="*/ 24 w 24"/>
                <a:gd name="T5" fmla="*/ 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641">
                  <a:moveTo>
                    <a:pt x="0" y="641"/>
                  </a:moveTo>
                  <a:lnTo>
                    <a:pt x="0" y="0"/>
                  </a:lnTo>
                  <a:lnTo>
                    <a:pt x="24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28"/>
            <p:cNvSpPr>
              <a:spLocks noChangeArrowheads="1"/>
            </p:cNvSpPr>
            <p:nvPr/>
          </p:nvSpPr>
          <p:spPr bwMode="auto">
            <a:xfrm>
              <a:off x="4026" y="284"/>
              <a:ext cx="98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LC2875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4023" y="333"/>
              <a:ext cx="0" cy="429"/>
            </a:xfrm>
            <a:custGeom>
              <a:avLst/>
              <a:gdLst>
                <a:gd name="T0" fmla="*/ 429 h 429"/>
                <a:gd name="T1" fmla="*/ 0 h 429"/>
                <a:gd name="T2" fmla="*/ 0 h 42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429">
                  <a:moveTo>
                    <a:pt x="0" y="42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Rectangle 30"/>
            <p:cNvSpPr>
              <a:spLocks noChangeArrowheads="1"/>
            </p:cNvSpPr>
            <p:nvPr/>
          </p:nvSpPr>
          <p:spPr bwMode="auto">
            <a:xfrm>
              <a:off x="4026" y="428"/>
              <a:ext cx="98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LC2838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4023" y="477"/>
              <a:ext cx="0" cy="357"/>
            </a:xfrm>
            <a:custGeom>
              <a:avLst/>
              <a:gdLst>
                <a:gd name="T0" fmla="*/ 357 h 357"/>
                <a:gd name="T1" fmla="*/ 0 h 357"/>
                <a:gd name="T2" fmla="*/ 0 h 3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57">
                  <a:moveTo>
                    <a:pt x="0" y="35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Rectangle 32"/>
            <p:cNvSpPr>
              <a:spLocks noChangeArrowheads="1"/>
            </p:cNvSpPr>
            <p:nvPr/>
          </p:nvSpPr>
          <p:spPr bwMode="auto">
            <a:xfrm>
              <a:off x="4026" y="572"/>
              <a:ext cx="98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LC3050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4023" y="621"/>
              <a:ext cx="0" cy="285"/>
            </a:xfrm>
            <a:custGeom>
              <a:avLst/>
              <a:gdLst>
                <a:gd name="T0" fmla="*/ 285 h 285"/>
                <a:gd name="T1" fmla="*/ 0 h 285"/>
                <a:gd name="T2" fmla="*/ 0 h 2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85">
                  <a:moveTo>
                    <a:pt x="0" y="28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Rectangle 34"/>
            <p:cNvSpPr>
              <a:spLocks noChangeArrowheads="1"/>
            </p:cNvSpPr>
            <p:nvPr/>
          </p:nvSpPr>
          <p:spPr bwMode="auto">
            <a:xfrm>
              <a:off x="4026" y="716"/>
              <a:ext cx="98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LC3543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4023" y="765"/>
              <a:ext cx="0" cy="213"/>
            </a:xfrm>
            <a:custGeom>
              <a:avLst/>
              <a:gdLst>
                <a:gd name="T0" fmla="*/ 213 h 213"/>
                <a:gd name="T1" fmla="*/ 0 h 213"/>
                <a:gd name="T2" fmla="*/ 0 h 21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13">
                  <a:moveTo>
                    <a:pt x="0" y="213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36"/>
            <p:cNvSpPr>
              <a:spLocks noChangeArrowheads="1"/>
            </p:cNvSpPr>
            <p:nvPr/>
          </p:nvSpPr>
          <p:spPr bwMode="auto">
            <a:xfrm>
              <a:off x="4026" y="860"/>
              <a:ext cx="98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LC3542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4023" y="909"/>
              <a:ext cx="0" cy="141"/>
            </a:xfrm>
            <a:custGeom>
              <a:avLst/>
              <a:gdLst>
                <a:gd name="T0" fmla="*/ 141 h 141"/>
                <a:gd name="T1" fmla="*/ 0 h 141"/>
                <a:gd name="T2" fmla="*/ 0 h 14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1">
                  <a:moveTo>
                    <a:pt x="0" y="141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Rectangle 38"/>
            <p:cNvSpPr>
              <a:spLocks noChangeArrowheads="1"/>
            </p:cNvSpPr>
            <p:nvPr/>
          </p:nvSpPr>
          <p:spPr bwMode="auto">
            <a:xfrm>
              <a:off x="4026" y="1005"/>
              <a:ext cx="98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LC3538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4023" y="1053"/>
              <a:ext cx="0" cy="70"/>
            </a:xfrm>
            <a:custGeom>
              <a:avLst/>
              <a:gdLst>
                <a:gd name="T0" fmla="*/ 70 h 70"/>
                <a:gd name="T1" fmla="*/ 0 h 70"/>
                <a:gd name="T2" fmla="*/ 0 h 7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70">
                  <a:moveTo>
                    <a:pt x="0" y="7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Rectangle 40"/>
            <p:cNvSpPr>
              <a:spLocks noChangeArrowheads="1"/>
            </p:cNvSpPr>
            <p:nvPr/>
          </p:nvSpPr>
          <p:spPr bwMode="auto">
            <a:xfrm>
              <a:off x="4026" y="1149"/>
              <a:ext cx="98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LC2931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4023" y="1129"/>
              <a:ext cx="0" cy="69"/>
            </a:xfrm>
            <a:custGeom>
              <a:avLst/>
              <a:gdLst>
                <a:gd name="T0" fmla="*/ 0 h 69"/>
                <a:gd name="T1" fmla="*/ 69 h 69"/>
                <a:gd name="T2" fmla="*/ 69 h 6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9">
                  <a:moveTo>
                    <a:pt x="0" y="0"/>
                  </a:moveTo>
                  <a:lnTo>
                    <a:pt x="0" y="69"/>
                  </a:lnTo>
                  <a:lnTo>
                    <a:pt x="0" y="6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Line 42"/>
            <p:cNvSpPr>
              <a:spLocks noChangeShapeType="1"/>
            </p:cNvSpPr>
            <p:nvPr/>
          </p:nvSpPr>
          <p:spPr bwMode="auto">
            <a:xfrm>
              <a:off x="4023" y="557"/>
              <a:ext cx="0" cy="641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Freeform 43"/>
            <p:cNvSpPr>
              <a:spLocks/>
            </p:cNvSpPr>
            <p:nvPr/>
          </p:nvSpPr>
          <p:spPr bwMode="auto">
            <a:xfrm>
              <a:off x="2441" y="553"/>
              <a:ext cx="1582" cy="461"/>
            </a:xfrm>
            <a:custGeom>
              <a:avLst/>
              <a:gdLst>
                <a:gd name="T0" fmla="*/ 0 w 1582"/>
                <a:gd name="T1" fmla="*/ 461 h 461"/>
                <a:gd name="T2" fmla="*/ 0 w 1582"/>
                <a:gd name="T3" fmla="*/ 0 h 461"/>
                <a:gd name="T4" fmla="*/ 1582 w 1582"/>
                <a:gd name="T5" fmla="*/ 0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2" h="461">
                  <a:moveTo>
                    <a:pt x="0" y="461"/>
                  </a:moveTo>
                  <a:lnTo>
                    <a:pt x="0" y="0"/>
                  </a:lnTo>
                  <a:lnTo>
                    <a:pt x="1582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Rectangle 44"/>
            <p:cNvSpPr>
              <a:spLocks noChangeArrowheads="1"/>
            </p:cNvSpPr>
            <p:nvPr/>
          </p:nvSpPr>
          <p:spPr bwMode="auto">
            <a:xfrm>
              <a:off x="4187" y="1293"/>
              <a:ext cx="1546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ICK-47 (LC307174)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Freeform 45"/>
            <p:cNvSpPr>
              <a:spLocks/>
            </p:cNvSpPr>
            <p:nvPr/>
          </p:nvSpPr>
          <p:spPr bwMode="auto">
            <a:xfrm>
              <a:off x="4098" y="1342"/>
              <a:ext cx="86" cy="136"/>
            </a:xfrm>
            <a:custGeom>
              <a:avLst/>
              <a:gdLst>
                <a:gd name="T0" fmla="*/ 0 w 86"/>
                <a:gd name="T1" fmla="*/ 136 h 136"/>
                <a:gd name="T2" fmla="*/ 0 w 86"/>
                <a:gd name="T3" fmla="*/ 0 h 136"/>
                <a:gd name="T4" fmla="*/ 86 w 86"/>
                <a:gd name="T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136">
                  <a:moveTo>
                    <a:pt x="0" y="136"/>
                  </a:moveTo>
                  <a:lnTo>
                    <a:pt x="0" y="0"/>
                  </a:lnTo>
                  <a:lnTo>
                    <a:pt x="8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Rectangle 46"/>
            <p:cNvSpPr>
              <a:spLocks noChangeArrowheads="1"/>
            </p:cNvSpPr>
            <p:nvPr/>
          </p:nvSpPr>
          <p:spPr bwMode="auto">
            <a:xfrm>
              <a:off x="4210" y="1437"/>
              <a:ext cx="1546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ICK-22 (LC307172)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Freeform 47"/>
            <p:cNvSpPr>
              <a:spLocks/>
            </p:cNvSpPr>
            <p:nvPr/>
          </p:nvSpPr>
          <p:spPr bwMode="auto">
            <a:xfrm>
              <a:off x="4143" y="1486"/>
              <a:ext cx="64" cy="132"/>
            </a:xfrm>
            <a:custGeom>
              <a:avLst/>
              <a:gdLst>
                <a:gd name="T0" fmla="*/ 0 w 64"/>
                <a:gd name="T1" fmla="*/ 132 h 132"/>
                <a:gd name="T2" fmla="*/ 0 w 64"/>
                <a:gd name="T3" fmla="*/ 0 h 132"/>
                <a:gd name="T4" fmla="*/ 64 w 64"/>
                <a:gd name="T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" h="132">
                  <a:moveTo>
                    <a:pt x="0" y="132"/>
                  </a:moveTo>
                  <a:lnTo>
                    <a:pt x="0" y="0"/>
                  </a:lnTo>
                  <a:lnTo>
                    <a:pt x="64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Rectangle 48"/>
            <p:cNvSpPr>
              <a:spLocks noChangeArrowheads="1"/>
            </p:cNvSpPr>
            <p:nvPr/>
          </p:nvSpPr>
          <p:spPr bwMode="auto">
            <a:xfrm>
              <a:off x="4261" y="1581"/>
              <a:ext cx="119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ICMP 18578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Freeform 49"/>
            <p:cNvSpPr>
              <a:spLocks/>
            </p:cNvSpPr>
            <p:nvPr/>
          </p:nvSpPr>
          <p:spPr bwMode="auto">
            <a:xfrm>
              <a:off x="4214" y="1630"/>
              <a:ext cx="44" cy="123"/>
            </a:xfrm>
            <a:custGeom>
              <a:avLst/>
              <a:gdLst>
                <a:gd name="T0" fmla="*/ 0 w 44"/>
                <a:gd name="T1" fmla="*/ 123 h 123"/>
                <a:gd name="T2" fmla="*/ 0 w 44"/>
                <a:gd name="T3" fmla="*/ 0 h 123"/>
                <a:gd name="T4" fmla="*/ 44 w 44"/>
                <a:gd name="T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123">
                  <a:moveTo>
                    <a:pt x="0" y="123"/>
                  </a:moveTo>
                  <a:lnTo>
                    <a:pt x="0" y="0"/>
                  </a:lnTo>
                  <a:lnTo>
                    <a:pt x="44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Rectangle 50"/>
            <p:cNvSpPr>
              <a:spLocks noChangeArrowheads="1"/>
            </p:cNvSpPr>
            <p:nvPr/>
          </p:nvSpPr>
          <p:spPr bwMode="auto">
            <a:xfrm>
              <a:off x="4264" y="1725"/>
              <a:ext cx="98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LC3662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Freeform 51"/>
            <p:cNvSpPr>
              <a:spLocks/>
            </p:cNvSpPr>
            <p:nvPr/>
          </p:nvSpPr>
          <p:spPr bwMode="auto">
            <a:xfrm>
              <a:off x="4235" y="1774"/>
              <a:ext cx="26" cy="105"/>
            </a:xfrm>
            <a:custGeom>
              <a:avLst/>
              <a:gdLst>
                <a:gd name="T0" fmla="*/ 0 w 26"/>
                <a:gd name="T1" fmla="*/ 105 h 105"/>
                <a:gd name="T2" fmla="*/ 0 w 26"/>
                <a:gd name="T3" fmla="*/ 0 h 105"/>
                <a:gd name="T4" fmla="*/ 26 w 26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105">
                  <a:moveTo>
                    <a:pt x="0" y="105"/>
                  </a:moveTo>
                  <a:lnTo>
                    <a:pt x="0" y="0"/>
                  </a:lnTo>
                  <a:lnTo>
                    <a:pt x="26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Rectangle 52"/>
            <p:cNvSpPr>
              <a:spLocks noChangeArrowheads="1"/>
            </p:cNvSpPr>
            <p:nvPr/>
          </p:nvSpPr>
          <p:spPr bwMode="auto">
            <a:xfrm>
              <a:off x="4292" y="1869"/>
              <a:ext cx="98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LC1387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2" name="Freeform 53"/>
            <p:cNvSpPr>
              <a:spLocks/>
            </p:cNvSpPr>
            <p:nvPr/>
          </p:nvSpPr>
          <p:spPr bwMode="auto">
            <a:xfrm>
              <a:off x="4289" y="1918"/>
              <a:ext cx="0" cy="69"/>
            </a:xfrm>
            <a:custGeom>
              <a:avLst/>
              <a:gdLst>
                <a:gd name="T0" fmla="*/ 69 h 69"/>
                <a:gd name="T1" fmla="*/ 0 h 69"/>
                <a:gd name="T2" fmla="*/ 0 h 6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9">
                  <a:moveTo>
                    <a:pt x="0" y="6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Rectangle 54"/>
            <p:cNvSpPr>
              <a:spLocks noChangeArrowheads="1"/>
            </p:cNvSpPr>
            <p:nvPr/>
          </p:nvSpPr>
          <p:spPr bwMode="auto">
            <a:xfrm>
              <a:off x="4316" y="2014"/>
              <a:ext cx="98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LC1518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Freeform 55"/>
            <p:cNvSpPr>
              <a:spLocks/>
            </p:cNvSpPr>
            <p:nvPr/>
          </p:nvSpPr>
          <p:spPr bwMode="auto">
            <a:xfrm>
              <a:off x="4289" y="1993"/>
              <a:ext cx="24" cy="69"/>
            </a:xfrm>
            <a:custGeom>
              <a:avLst/>
              <a:gdLst>
                <a:gd name="T0" fmla="*/ 0 w 24"/>
                <a:gd name="T1" fmla="*/ 0 h 69"/>
                <a:gd name="T2" fmla="*/ 0 w 24"/>
                <a:gd name="T3" fmla="*/ 69 h 69"/>
                <a:gd name="T4" fmla="*/ 24 w 24"/>
                <a:gd name="T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69">
                  <a:moveTo>
                    <a:pt x="0" y="0"/>
                  </a:moveTo>
                  <a:lnTo>
                    <a:pt x="0" y="69"/>
                  </a:lnTo>
                  <a:lnTo>
                    <a:pt x="24" y="6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Freeform 56"/>
            <p:cNvSpPr>
              <a:spLocks/>
            </p:cNvSpPr>
            <p:nvPr/>
          </p:nvSpPr>
          <p:spPr bwMode="auto">
            <a:xfrm>
              <a:off x="4235" y="1885"/>
              <a:ext cx="54" cy="105"/>
            </a:xfrm>
            <a:custGeom>
              <a:avLst/>
              <a:gdLst>
                <a:gd name="T0" fmla="*/ 0 w 54"/>
                <a:gd name="T1" fmla="*/ 0 h 105"/>
                <a:gd name="T2" fmla="*/ 0 w 54"/>
                <a:gd name="T3" fmla="*/ 105 h 105"/>
                <a:gd name="T4" fmla="*/ 54 w 54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05">
                  <a:moveTo>
                    <a:pt x="0" y="0"/>
                  </a:moveTo>
                  <a:lnTo>
                    <a:pt x="0" y="105"/>
                  </a:lnTo>
                  <a:lnTo>
                    <a:pt x="54" y="10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Freeform 57"/>
            <p:cNvSpPr>
              <a:spLocks/>
            </p:cNvSpPr>
            <p:nvPr/>
          </p:nvSpPr>
          <p:spPr bwMode="auto">
            <a:xfrm>
              <a:off x="4214" y="1759"/>
              <a:ext cx="21" cy="123"/>
            </a:xfrm>
            <a:custGeom>
              <a:avLst/>
              <a:gdLst>
                <a:gd name="T0" fmla="*/ 0 w 21"/>
                <a:gd name="T1" fmla="*/ 0 h 123"/>
                <a:gd name="T2" fmla="*/ 0 w 21"/>
                <a:gd name="T3" fmla="*/ 123 h 123"/>
                <a:gd name="T4" fmla="*/ 21 w 2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" h="123">
                  <a:moveTo>
                    <a:pt x="0" y="0"/>
                  </a:moveTo>
                  <a:lnTo>
                    <a:pt x="0" y="123"/>
                  </a:lnTo>
                  <a:lnTo>
                    <a:pt x="21" y="123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Freeform 58"/>
            <p:cNvSpPr>
              <a:spLocks/>
            </p:cNvSpPr>
            <p:nvPr/>
          </p:nvSpPr>
          <p:spPr bwMode="auto">
            <a:xfrm>
              <a:off x="4143" y="1624"/>
              <a:ext cx="71" cy="132"/>
            </a:xfrm>
            <a:custGeom>
              <a:avLst/>
              <a:gdLst>
                <a:gd name="T0" fmla="*/ 0 w 71"/>
                <a:gd name="T1" fmla="*/ 0 h 132"/>
                <a:gd name="T2" fmla="*/ 0 w 71"/>
                <a:gd name="T3" fmla="*/ 132 h 132"/>
                <a:gd name="T4" fmla="*/ 71 w 71"/>
                <a:gd name="T5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1" h="132">
                  <a:moveTo>
                    <a:pt x="0" y="0"/>
                  </a:moveTo>
                  <a:lnTo>
                    <a:pt x="0" y="132"/>
                  </a:lnTo>
                  <a:lnTo>
                    <a:pt x="71" y="132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Freeform 59"/>
            <p:cNvSpPr>
              <a:spLocks/>
            </p:cNvSpPr>
            <p:nvPr/>
          </p:nvSpPr>
          <p:spPr bwMode="auto">
            <a:xfrm>
              <a:off x="4098" y="1484"/>
              <a:ext cx="45" cy="137"/>
            </a:xfrm>
            <a:custGeom>
              <a:avLst/>
              <a:gdLst>
                <a:gd name="T0" fmla="*/ 0 w 45"/>
                <a:gd name="T1" fmla="*/ 0 h 137"/>
                <a:gd name="T2" fmla="*/ 0 w 45"/>
                <a:gd name="T3" fmla="*/ 137 h 137"/>
                <a:gd name="T4" fmla="*/ 45 w 45"/>
                <a:gd name="T5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5" h="137">
                  <a:moveTo>
                    <a:pt x="0" y="0"/>
                  </a:moveTo>
                  <a:lnTo>
                    <a:pt x="0" y="137"/>
                  </a:lnTo>
                  <a:lnTo>
                    <a:pt x="45" y="137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9" name="Freeform 60"/>
            <p:cNvSpPr>
              <a:spLocks/>
            </p:cNvSpPr>
            <p:nvPr/>
          </p:nvSpPr>
          <p:spPr bwMode="auto">
            <a:xfrm>
              <a:off x="2441" y="1020"/>
              <a:ext cx="1657" cy="461"/>
            </a:xfrm>
            <a:custGeom>
              <a:avLst/>
              <a:gdLst>
                <a:gd name="T0" fmla="*/ 0 w 1657"/>
                <a:gd name="T1" fmla="*/ 0 h 461"/>
                <a:gd name="T2" fmla="*/ 0 w 1657"/>
                <a:gd name="T3" fmla="*/ 461 h 461"/>
                <a:gd name="T4" fmla="*/ 1657 w 1657"/>
                <a:gd name="T5" fmla="*/ 46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57" h="461">
                  <a:moveTo>
                    <a:pt x="0" y="0"/>
                  </a:moveTo>
                  <a:lnTo>
                    <a:pt x="0" y="461"/>
                  </a:lnTo>
                  <a:lnTo>
                    <a:pt x="1657" y="461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Freeform 61"/>
            <p:cNvSpPr>
              <a:spLocks/>
            </p:cNvSpPr>
            <p:nvPr/>
          </p:nvSpPr>
          <p:spPr bwMode="auto">
            <a:xfrm>
              <a:off x="1908" y="1017"/>
              <a:ext cx="533" cy="1515"/>
            </a:xfrm>
            <a:custGeom>
              <a:avLst/>
              <a:gdLst>
                <a:gd name="T0" fmla="*/ 0 w 533"/>
                <a:gd name="T1" fmla="*/ 1515 h 1515"/>
                <a:gd name="T2" fmla="*/ 0 w 533"/>
                <a:gd name="T3" fmla="*/ 0 h 1515"/>
                <a:gd name="T4" fmla="*/ 533 w 533"/>
                <a:gd name="T5" fmla="*/ 0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3" h="1515">
                  <a:moveTo>
                    <a:pt x="0" y="1515"/>
                  </a:moveTo>
                  <a:lnTo>
                    <a:pt x="0" y="0"/>
                  </a:lnTo>
                  <a:lnTo>
                    <a:pt x="533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Rectangle 62"/>
            <p:cNvSpPr>
              <a:spLocks noChangeArrowheads="1"/>
            </p:cNvSpPr>
            <p:nvPr/>
          </p:nvSpPr>
          <p:spPr bwMode="auto">
            <a:xfrm>
              <a:off x="3256" y="2158"/>
              <a:ext cx="98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kumimoji="0" lang="en-US" altLang="en-US" sz="12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KP1701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Freeform 63"/>
            <p:cNvSpPr>
              <a:spLocks/>
            </p:cNvSpPr>
            <p:nvPr/>
          </p:nvSpPr>
          <p:spPr bwMode="auto">
            <a:xfrm>
              <a:off x="3253" y="2207"/>
              <a:ext cx="0" cy="69"/>
            </a:xfrm>
            <a:custGeom>
              <a:avLst/>
              <a:gdLst>
                <a:gd name="T0" fmla="*/ 69 h 69"/>
                <a:gd name="T1" fmla="*/ 0 h 69"/>
                <a:gd name="T2" fmla="*/ 0 h 6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9">
                  <a:moveTo>
                    <a:pt x="0" y="6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Rectangle 64"/>
            <p:cNvSpPr>
              <a:spLocks noChangeArrowheads="1"/>
            </p:cNvSpPr>
            <p:nvPr/>
          </p:nvSpPr>
          <p:spPr bwMode="auto">
            <a:xfrm>
              <a:off x="3256" y="2302"/>
              <a:ext cx="892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40896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Freeform 65"/>
            <p:cNvSpPr>
              <a:spLocks/>
            </p:cNvSpPr>
            <p:nvPr/>
          </p:nvSpPr>
          <p:spPr bwMode="auto">
            <a:xfrm>
              <a:off x="3253" y="2282"/>
              <a:ext cx="0" cy="69"/>
            </a:xfrm>
            <a:custGeom>
              <a:avLst/>
              <a:gdLst>
                <a:gd name="T0" fmla="*/ 0 h 69"/>
                <a:gd name="T1" fmla="*/ 69 h 69"/>
                <a:gd name="T2" fmla="*/ 69 h 6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9">
                  <a:moveTo>
                    <a:pt x="0" y="0"/>
                  </a:moveTo>
                  <a:lnTo>
                    <a:pt x="0" y="69"/>
                  </a:lnTo>
                  <a:lnTo>
                    <a:pt x="0" y="6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Rectangle 66"/>
            <p:cNvSpPr>
              <a:spLocks noChangeArrowheads="1"/>
            </p:cNvSpPr>
            <p:nvPr/>
          </p:nvSpPr>
          <p:spPr bwMode="auto">
            <a:xfrm>
              <a:off x="3256" y="2446"/>
              <a:ext cx="123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KACC 42498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Freeform 67"/>
            <p:cNvSpPr>
              <a:spLocks/>
            </p:cNvSpPr>
            <p:nvPr/>
          </p:nvSpPr>
          <p:spPr bwMode="auto">
            <a:xfrm>
              <a:off x="3253" y="2354"/>
              <a:ext cx="0" cy="141"/>
            </a:xfrm>
            <a:custGeom>
              <a:avLst/>
              <a:gdLst>
                <a:gd name="T0" fmla="*/ 0 h 141"/>
                <a:gd name="T1" fmla="*/ 141 h 141"/>
                <a:gd name="T2" fmla="*/ 141 h 14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1">
                  <a:moveTo>
                    <a:pt x="0" y="0"/>
                  </a:moveTo>
                  <a:lnTo>
                    <a:pt x="0" y="141"/>
                  </a:lnTo>
                  <a:lnTo>
                    <a:pt x="0" y="141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Rectangle 68"/>
            <p:cNvSpPr>
              <a:spLocks noChangeArrowheads="1"/>
            </p:cNvSpPr>
            <p:nvPr/>
          </p:nvSpPr>
          <p:spPr bwMode="auto">
            <a:xfrm>
              <a:off x="3256" y="2590"/>
              <a:ext cx="1264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dirty="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KACC 42497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Freeform 69"/>
            <p:cNvSpPr>
              <a:spLocks/>
            </p:cNvSpPr>
            <p:nvPr/>
          </p:nvSpPr>
          <p:spPr bwMode="auto">
            <a:xfrm>
              <a:off x="3253" y="2426"/>
              <a:ext cx="0" cy="213"/>
            </a:xfrm>
            <a:custGeom>
              <a:avLst/>
              <a:gdLst>
                <a:gd name="T0" fmla="*/ 0 h 213"/>
                <a:gd name="T1" fmla="*/ 213 h 213"/>
                <a:gd name="T2" fmla="*/ 213 h 21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13">
                  <a:moveTo>
                    <a:pt x="0" y="0"/>
                  </a:moveTo>
                  <a:lnTo>
                    <a:pt x="0" y="213"/>
                  </a:lnTo>
                  <a:lnTo>
                    <a:pt x="0" y="213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Rectangle 70"/>
            <p:cNvSpPr>
              <a:spLocks noChangeArrowheads="1"/>
            </p:cNvSpPr>
            <p:nvPr/>
          </p:nvSpPr>
          <p:spPr bwMode="auto">
            <a:xfrm>
              <a:off x="3256" y="2734"/>
              <a:ext cx="123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KACC 42494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Freeform 71"/>
            <p:cNvSpPr>
              <a:spLocks/>
            </p:cNvSpPr>
            <p:nvPr/>
          </p:nvSpPr>
          <p:spPr bwMode="auto">
            <a:xfrm>
              <a:off x="3253" y="2498"/>
              <a:ext cx="0" cy="285"/>
            </a:xfrm>
            <a:custGeom>
              <a:avLst/>
              <a:gdLst>
                <a:gd name="T0" fmla="*/ 0 h 285"/>
                <a:gd name="T1" fmla="*/ 285 h 285"/>
                <a:gd name="T2" fmla="*/ 285 h 2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85">
                  <a:moveTo>
                    <a:pt x="0" y="0"/>
                  </a:moveTo>
                  <a:lnTo>
                    <a:pt x="0" y="285"/>
                  </a:lnTo>
                  <a:lnTo>
                    <a:pt x="0" y="28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Rectangle 72"/>
            <p:cNvSpPr>
              <a:spLocks noChangeArrowheads="1"/>
            </p:cNvSpPr>
            <p:nvPr/>
          </p:nvSpPr>
          <p:spPr bwMode="auto">
            <a:xfrm>
              <a:off x="3256" y="2878"/>
              <a:ext cx="968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ICKa38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Freeform 73"/>
            <p:cNvSpPr>
              <a:spLocks/>
            </p:cNvSpPr>
            <p:nvPr/>
          </p:nvSpPr>
          <p:spPr bwMode="auto">
            <a:xfrm>
              <a:off x="3253" y="2570"/>
              <a:ext cx="0" cy="357"/>
            </a:xfrm>
            <a:custGeom>
              <a:avLst/>
              <a:gdLst>
                <a:gd name="T0" fmla="*/ 0 h 357"/>
                <a:gd name="T1" fmla="*/ 357 h 357"/>
                <a:gd name="T2" fmla="*/ 357 h 3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57">
                  <a:moveTo>
                    <a:pt x="0" y="0"/>
                  </a:moveTo>
                  <a:lnTo>
                    <a:pt x="0" y="357"/>
                  </a:lnTo>
                  <a:lnTo>
                    <a:pt x="0" y="357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Rectangle 74"/>
            <p:cNvSpPr>
              <a:spLocks noChangeArrowheads="1"/>
            </p:cNvSpPr>
            <p:nvPr/>
          </p:nvSpPr>
          <p:spPr bwMode="auto">
            <a:xfrm>
              <a:off x="3256" y="3022"/>
              <a:ext cx="1045" cy="18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SPL2139</a:t>
              </a:r>
            </a:p>
          </p:txBody>
        </p:sp>
        <p:sp>
          <p:nvSpPr>
            <p:cNvPr id="74" name="Freeform 75"/>
            <p:cNvSpPr>
              <a:spLocks/>
            </p:cNvSpPr>
            <p:nvPr/>
          </p:nvSpPr>
          <p:spPr bwMode="auto">
            <a:xfrm>
              <a:off x="3253" y="3071"/>
              <a:ext cx="0" cy="214"/>
            </a:xfrm>
            <a:custGeom>
              <a:avLst/>
              <a:gdLst>
                <a:gd name="T0" fmla="*/ 214 h 214"/>
                <a:gd name="T1" fmla="*/ 0 h 214"/>
                <a:gd name="T2" fmla="*/ 0 h 2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14">
                  <a:moveTo>
                    <a:pt x="0" y="21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Rectangle 76"/>
            <p:cNvSpPr>
              <a:spLocks noChangeArrowheads="1"/>
            </p:cNvSpPr>
            <p:nvPr/>
          </p:nvSpPr>
          <p:spPr bwMode="auto">
            <a:xfrm>
              <a:off x="3256" y="3167"/>
              <a:ext cx="1000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b="1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SPL213</a:t>
              </a:r>
              <a:endPara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Freeform 77"/>
            <p:cNvSpPr>
              <a:spLocks/>
            </p:cNvSpPr>
            <p:nvPr/>
          </p:nvSpPr>
          <p:spPr bwMode="auto">
            <a:xfrm>
              <a:off x="3253" y="3216"/>
              <a:ext cx="0" cy="141"/>
            </a:xfrm>
            <a:custGeom>
              <a:avLst/>
              <a:gdLst>
                <a:gd name="T0" fmla="*/ 141 h 141"/>
                <a:gd name="T1" fmla="*/ 0 h 141"/>
                <a:gd name="T2" fmla="*/ 0 h 14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1">
                  <a:moveTo>
                    <a:pt x="0" y="141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Rectangle 78"/>
            <p:cNvSpPr>
              <a:spLocks noChangeArrowheads="1"/>
            </p:cNvSpPr>
            <p:nvPr/>
          </p:nvSpPr>
          <p:spPr bwMode="auto">
            <a:xfrm>
              <a:off x="3256" y="3311"/>
              <a:ext cx="1094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b="1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SPL2133</a:t>
              </a:r>
              <a:endPara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Freeform 79"/>
            <p:cNvSpPr>
              <a:spLocks/>
            </p:cNvSpPr>
            <p:nvPr/>
          </p:nvSpPr>
          <p:spPr bwMode="auto">
            <a:xfrm>
              <a:off x="3253" y="3360"/>
              <a:ext cx="0" cy="69"/>
            </a:xfrm>
            <a:custGeom>
              <a:avLst/>
              <a:gdLst>
                <a:gd name="T0" fmla="*/ 69 h 69"/>
                <a:gd name="T1" fmla="*/ 0 h 69"/>
                <a:gd name="T2" fmla="*/ 0 h 6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9">
                  <a:moveTo>
                    <a:pt x="0" y="6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Rectangle 80"/>
            <p:cNvSpPr>
              <a:spLocks noChangeArrowheads="1"/>
            </p:cNvSpPr>
            <p:nvPr/>
          </p:nvSpPr>
          <p:spPr bwMode="auto">
            <a:xfrm>
              <a:off x="3256" y="3455"/>
              <a:ext cx="1056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b="1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SPL2136</a:t>
              </a:r>
              <a:endPara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Freeform 81"/>
            <p:cNvSpPr>
              <a:spLocks/>
            </p:cNvSpPr>
            <p:nvPr/>
          </p:nvSpPr>
          <p:spPr bwMode="auto">
            <a:xfrm>
              <a:off x="3253" y="3435"/>
              <a:ext cx="0" cy="69"/>
            </a:xfrm>
            <a:custGeom>
              <a:avLst/>
              <a:gdLst>
                <a:gd name="T0" fmla="*/ 0 h 69"/>
                <a:gd name="T1" fmla="*/ 69 h 69"/>
                <a:gd name="T2" fmla="*/ 69 h 6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9">
                  <a:moveTo>
                    <a:pt x="0" y="0"/>
                  </a:moveTo>
                  <a:lnTo>
                    <a:pt x="0" y="69"/>
                  </a:lnTo>
                  <a:lnTo>
                    <a:pt x="0" y="6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Rectangle 82"/>
            <p:cNvSpPr>
              <a:spLocks noChangeArrowheads="1"/>
            </p:cNvSpPr>
            <p:nvPr/>
          </p:nvSpPr>
          <p:spPr bwMode="auto">
            <a:xfrm>
              <a:off x="3256" y="3599"/>
              <a:ext cx="98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kumimoji="0" lang="en-US" altLang="en-US" sz="12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kumimoji="0" lang="en-US" altLang="en-US" sz="12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KP1702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Freeform 83"/>
            <p:cNvSpPr>
              <a:spLocks/>
            </p:cNvSpPr>
            <p:nvPr/>
          </p:nvSpPr>
          <p:spPr bwMode="auto">
            <a:xfrm>
              <a:off x="3253" y="3648"/>
              <a:ext cx="0" cy="357"/>
            </a:xfrm>
            <a:custGeom>
              <a:avLst/>
              <a:gdLst>
                <a:gd name="T0" fmla="*/ 357 h 357"/>
                <a:gd name="T1" fmla="*/ 0 h 357"/>
                <a:gd name="T2" fmla="*/ 0 h 35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357">
                  <a:moveTo>
                    <a:pt x="0" y="357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" name="Rectangle 84"/>
            <p:cNvSpPr>
              <a:spLocks noChangeArrowheads="1"/>
            </p:cNvSpPr>
            <p:nvPr/>
          </p:nvSpPr>
          <p:spPr bwMode="auto">
            <a:xfrm>
              <a:off x="3256" y="3743"/>
              <a:ext cx="976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C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kumimoji="0" lang="en-US" altLang="en-US" sz="12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KP1711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Freeform 85"/>
            <p:cNvSpPr>
              <a:spLocks/>
            </p:cNvSpPr>
            <p:nvPr/>
          </p:nvSpPr>
          <p:spPr bwMode="auto">
            <a:xfrm>
              <a:off x="3253" y="3792"/>
              <a:ext cx="0" cy="285"/>
            </a:xfrm>
            <a:custGeom>
              <a:avLst/>
              <a:gdLst>
                <a:gd name="T0" fmla="*/ 285 h 285"/>
                <a:gd name="T1" fmla="*/ 0 h 285"/>
                <a:gd name="T2" fmla="*/ 0 h 285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85">
                  <a:moveTo>
                    <a:pt x="0" y="285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" name="Rectangle 86"/>
            <p:cNvSpPr>
              <a:spLocks noChangeArrowheads="1"/>
            </p:cNvSpPr>
            <p:nvPr/>
          </p:nvSpPr>
          <p:spPr bwMode="auto">
            <a:xfrm>
              <a:off x="3256" y="3887"/>
              <a:ext cx="98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C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kumimoji="0" lang="en-US" altLang="en-US" sz="12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KP1712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Freeform 87"/>
            <p:cNvSpPr>
              <a:spLocks/>
            </p:cNvSpPr>
            <p:nvPr/>
          </p:nvSpPr>
          <p:spPr bwMode="auto">
            <a:xfrm>
              <a:off x="3253" y="3936"/>
              <a:ext cx="0" cy="214"/>
            </a:xfrm>
            <a:custGeom>
              <a:avLst/>
              <a:gdLst>
                <a:gd name="T0" fmla="*/ 214 h 214"/>
                <a:gd name="T1" fmla="*/ 0 h 214"/>
                <a:gd name="T2" fmla="*/ 0 h 2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14">
                  <a:moveTo>
                    <a:pt x="0" y="214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Rectangle 88"/>
            <p:cNvSpPr>
              <a:spLocks noChangeArrowheads="1"/>
            </p:cNvSpPr>
            <p:nvPr/>
          </p:nvSpPr>
          <p:spPr bwMode="auto">
            <a:xfrm>
              <a:off x="3256" y="4031"/>
              <a:ext cx="1447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SQ01(KX885171)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Freeform 89"/>
            <p:cNvSpPr>
              <a:spLocks/>
            </p:cNvSpPr>
            <p:nvPr/>
          </p:nvSpPr>
          <p:spPr bwMode="auto">
            <a:xfrm>
              <a:off x="3253" y="4080"/>
              <a:ext cx="0" cy="142"/>
            </a:xfrm>
            <a:custGeom>
              <a:avLst/>
              <a:gdLst>
                <a:gd name="T0" fmla="*/ 142 h 142"/>
                <a:gd name="T1" fmla="*/ 0 h 142"/>
                <a:gd name="T2" fmla="*/ 0 h 14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42">
                  <a:moveTo>
                    <a:pt x="0" y="142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Rectangle 90"/>
            <p:cNvSpPr>
              <a:spLocks noChangeArrowheads="1"/>
            </p:cNvSpPr>
            <p:nvPr/>
          </p:nvSpPr>
          <p:spPr bwMode="auto">
            <a:xfrm>
              <a:off x="3256" y="4176"/>
              <a:ext cx="1478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YT02 (KX885170)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Freeform 91"/>
            <p:cNvSpPr>
              <a:spLocks/>
            </p:cNvSpPr>
            <p:nvPr/>
          </p:nvSpPr>
          <p:spPr bwMode="auto">
            <a:xfrm>
              <a:off x="3253" y="4225"/>
              <a:ext cx="0" cy="69"/>
            </a:xfrm>
            <a:custGeom>
              <a:avLst/>
              <a:gdLst>
                <a:gd name="T0" fmla="*/ 69 h 69"/>
                <a:gd name="T1" fmla="*/ 0 h 69"/>
                <a:gd name="T2" fmla="*/ 0 h 6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9">
                  <a:moveTo>
                    <a:pt x="0" y="6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" name="Rectangle 92"/>
            <p:cNvSpPr>
              <a:spLocks noChangeArrowheads="1"/>
            </p:cNvSpPr>
            <p:nvPr/>
          </p:nvSpPr>
          <p:spPr bwMode="auto">
            <a:xfrm>
              <a:off x="3256" y="4320"/>
              <a:ext cx="1482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LQ22 (KX885172)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Freeform 93"/>
            <p:cNvSpPr>
              <a:spLocks/>
            </p:cNvSpPr>
            <p:nvPr/>
          </p:nvSpPr>
          <p:spPr bwMode="auto">
            <a:xfrm>
              <a:off x="3253" y="4300"/>
              <a:ext cx="0" cy="69"/>
            </a:xfrm>
            <a:custGeom>
              <a:avLst/>
              <a:gdLst>
                <a:gd name="T0" fmla="*/ 0 h 69"/>
                <a:gd name="T1" fmla="*/ 69 h 69"/>
                <a:gd name="T2" fmla="*/ 69 h 6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9">
                  <a:moveTo>
                    <a:pt x="0" y="0"/>
                  </a:moveTo>
                  <a:lnTo>
                    <a:pt x="0" y="69"/>
                  </a:lnTo>
                  <a:lnTo>
                    <a:pt x="0" y="6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Line 94"/>
            <p:cNvSpPr>
              <a:spLocks noChangeShapeType="1"/>
            </p:cNvSpPr>
            <p:nvPr/>
          </p:nvSpPr>
          <p:spPr bwMode="auto">
            <a:xfrm>
              <a:off x="3253" y="2207"/>
              <a:ext cx="0" cy="1078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" name="Line 95"/>
            <p:cNvSpPr>
              <a:spLocks noChangeShapeType="1"/>
            </p:cNvSpPr>
            <p:nvPr/>
          </p:nvSpPr>
          <p:spPr bwMode="auto">
            <a:xfrm>
              <a:off x="3253" y="3291"/>
              <a:ext cx="0" cy="1078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" name="Freeform 96"/>
            <p:cNvSpPr>
              <a:spLocks/>
            </p:cNvSpPr>
            <p:nvPr/>
          </p:nvSpPr>
          <p:spPr bwMode="auto">
            <a:xfrm>
              <a:off x="3203" y="3288"/>
              <a:ext cx="50" cy="762"/>
            </a:xfrm>
            <a:custGeom>
              <a:avLst/>
              <a:gdLst>
                <a:gd name="T0" fmla="*/ 0 w 50"/>
                <a:gd name="T1" fmla="*/ 762 h 762"/>
                <a:gd name="T2" fmla="*/ 0 w 50"/>
                <a:gd name="T3" fmla="*/ 0 h 762"/>
                <a:gd name="T4" fmla="*/ 50 w 50"/>
                <a:gd name="T5" fmla="*/ 0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762">
                  <a:moveTo>
                    <a:pt x="0" y="762"/>
                  </a:moveTo>
                  <a:lnTo>
                    <a:pt x="0" y="0"/>
                  </a:lnTo>
                  <a:lnTo>
                    <a:pt x="5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6" name="Rectangle 97"/>
            <p:cNvSpPr>
              <a:spLocks noChangeArrowheads="1"/>
            </p:cNvSpPr>
            <p:nvPr/>
          </p:nvSpPr>
          <p:spPr bwMode="auto">
            <a:xfrm>
              <a:off x="3565" y="4464"/>
              <a:ext cx="94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ICKb21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" name="Freeform 98"/>
            <p:cNvSpPr>
              <a:spLocks/>
            </p:cNvSpPr>
            <p:nvPr/>
          </p:nvSpPr>
          <p:spPr bwMode="auto">
            <a:xfrm>
              <a:off x="3562" y="4513"/>
              <a:ext cx="0" cy="69"/>
            </a:xfrm>
            <a:custGeom>
              <a:avLst/>
              <a:gdLst>
                <a:gd name="T0" fmla="*/ 69 h 69"/>
                <a:gd name="T1" fmla="*/ 0 h 69"/>
                <a:gd name="T2" fmla="*/ 0 h 6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9">
                  <a:moveTo>
                    <a:pt x="0" y="6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8" name="Rectangle 99"/>
            <p:cNvSpPr>
              <a:spLocks noChangeArrowheads="1"/>
            </p:cNvSpPr>
            <p:nvPr/>
          </p:nvSpPr>
          <p:spPr bwMode="auto">
            <a:xfrm>
              <a:off x="3565" y="4608"/>
              <a:ext cx="97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ICKb23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9" name="Freeform 100"/>
            <p:cNvSpPr>
              <a:spLocks/>
            </p:cNvSpPr>
            <p:nvPr/>
          </p:nvSpPr>
          <p:spPr bwMode="auto">
            <a:xfrm>
              <a:off x="3562" y="4588"/>
              <a:ext cx="0" cy="69"/>
            </a:xfrm>
            <a:custGeom>
              <a:avLst/>
              <a:gdLst>
                <a:gd name="T0" fmla="*/ 0 h 69"/>
                <a:gd name="T1" fmla="*/ 69 h 69"/>
                <a:gd name="T2" fmla="*/ 69 h 69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69">
                  <a:moveTo>
                    <a:pt x="0" y="0"/>
                  </a:moveTo>
                  <a:lnTo>
                    <a:pt x="0" y="69"/>
                  </a:lnTo>
                  <a:lnTo>
                    <a:pt x="0" y="69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0" name="Freeform 101"/>
            <p:cNvSpPr>
              <a:spLocks/>
            </p:cNvSpPr>
            <p:nvPr/>
          </p:nvSpPr>
          <p:spPr bwMode="auto">
            <a:xfrm>
              <a:off x="3481" y="4585"/>
              <a:ext cx="81" cy="105"/>
            </a:xfrm>
            <a:custGeom>
              <a:avLst/>
              <a:gdLst>
                <a:gd name="T0" fmla="*/ 0 w 81"/>
                <a:gd name="T1" fmla="*/ 105 h 105"/>
                <a:gd name="T2" fmla="*/ 0 w 81"/>
                <a:gd name="T3" fmla="*/ 0 h 105"/>
                <a:gd name="T4" fmla="*/ 81 w 81"/>
                <a:gd name="T5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105">
                  <a:moveTo>
                    <a:pt x="0" y="105"/>
                  </a:moveTo>
                  <a:lnTo>
                    <a:pt x="0" y="0"/>
                  </a:lnTo>
                  <a:lnTo>
                    <a:pt x="81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1" name="Rectangle 102"/>
            <p:cNvSpPr>
              <a:spLocks noChangeArrowheads="1"/>
            </p:cNvSpPr>
            <p:nvPr/>
          </p:nvSpPr>
          <p:spPr bwMode="auto">
            <a:xfrm>
              <a:off x="3514" y="4752"/>
              <a:ext cx="119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ICMP 18121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" name="Freeform 103"/>
            <p:cNvSpPr>
              <a:spLocks/>
            </p:cNvSpPr>
            <p:nvPr/>
          </p:nvSpPr>
          <p:spPr bwMode="auto">
            <a:xfrm>
              <a:off x="3481" y="4696"/>
              <a:ext cx="30" cy="105"/>
            </a:xfrm>
            <a:custGeom>
              <a:avLst/>
              <a:gdLst>
                <a:gd name="T0" fmla="*/ 0 w 30"/>
                <a:gd name="T1" fmla="*/ 0 h 105"/>
                <a:gd name="T2" fmla="*/ 0 w 30"/>
                <a:gd name="T3" fmla="*/ 105 h 105"/>
                <a:gd name="T4" fmla="*/ 30 w 30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105">
                  <a:moveTo>
                    <a:pt x="0" y="0"/>
                  </a:moveTo>
                  <a:lnTo>
                    <a:pt x="0" y="105"/>
                  </a:lnTo>
                  <a:lnTo>
                    <a:pt x="30" y="10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3" name="Freeform 104"/>
            <p:cNvSpPr>
              <a:spLocks/>
            </p:cNvSpPr>
            <p:nvPr/>
          </p:nvSpPr>
          <p:spPr bwMode="auto">
            <a:xfrm>
              <a:off x="3371" y="4693"/>
              <a:ext cx="110" cy="123"/>
            </a:xfrm>
            <a:custGeom>
              <a:avLst/>
              <a:gdLst>
                <a:gd name="T0" fmla="*/ 0 w 110"/>
                <a:gd name="T1" fmla="*/ 123 h 123"/>
                <a:gd name="T2" fmla="*/ 0 w 110"/>
                <a:gd name="T3" fmla="*/ 0 h 123"/>
                <a:gd name="T4" fmla="*/ 110 w 110"/>
                <a:gd name="T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0" h="123">
                  <a:moveTo>
                    <a:pt x="0" y="123"/>
                  </a:moveTo>
                  <a:lnTo>
                    <a:pt x="0" y="0"/>
                  </a:lnTo>
                  <a:lnTo>
                    <a:pt x="110" y="0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" name="Rectangle 105"/>
            <p:cNvSpPr>
              <a:spLocks noChangeArrowheads="1"/>
            </p:cNvSpPr>
            <p:nvPr/>
          </p:nvSpPr>
          <p:spPr bwMode="auto">
            <a:xfrm>
              <a:off x="4315" y="4896"/>
              <a:ext cx="143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1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kumimoji="0" lang="en-US" altLang="en-US" sz="1200" b="0" i="1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theobromicola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CBS 124945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" name="Freeform 106"/>
            <p:cNvSpPr>
              <a:spLocks/>
            </p:cNvSpPr>
            <p:nvPr/>
          </p:nvSpPr>
          <p:spPr bwMode="auto">
            <a:xfrm>
              <a:off x="3371" y="4822"/>
              <a:ext cx="941" cy="123"/>
            </a:xfrm>
            <a:custGeom>
              <a:avLst/>
              <a:gdLst>
                <a:gd name="T0" fmla="*/ 0 w 941"/>
                <a:gd name="T1" fmla="*/ 0 h 123"/>
                <a:gd name="T2" fmla="*/ 0 w 941"/>
                <a:gd name="T3" fmla="*/ 123 h 123"/>
                <a:gd name="T4" fmla="*/ 941 w 94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1" h="123">
                  <a:moveTo>
                    <a:pt x="0" y="0"/>
                  </a:moveTo>
                  <a:lnTo>
                    <a:pt x="0" y="123"/>
                  </a:lnTo>
                  <a:lnTo>
                    <a:pt x="941" y="123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6" name="Freeform 107"/>
            <p:cNvSpPr>
              <a:spLocks/>
            </p:cNvSpPr>
            <p:nvPr/>
          </p:nvSpPr>
          <p:spPr bwMode="auto">
            <a:xfrm>
              <a:off x="3203" y="4056"/>
              <a:ext cx="168" cy="763"/>
            </a:xfrm>
            <a:custGeom>
              <a:avLst/>
              <a:gdLst>
                <a:gd name="T0" fmla="*/ 0 w 168"/>
                <a:gd name="T1" fmla="*/ 0 h 763"/>
                <a:gd name="T2" fmla="*/ 0 w 168"/>
                <a:gd name="T3" fmla="*/ 763 h 763"/>
                <a:gd name="T4" fmla="*/ 168 w 168"/>
                <a:gd name="T5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763">
                  <a:moveTo>
                    <a:pt x="0" y="0"/>
                  </a:moveTo>
                  <a:lnTo>
                    <a:pt x="0" y="763"/>
                  </a:lnTo>
                  <a:lnTo>
                    <a:pt x="168" y="763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7" name="Freeform 108"/>
            <p:cNvSpPr>
              <a:spLocks/>
            </p:cNvSpPr>
            <p:nvPr/>
          </p:nvSpPr>
          <p:spPr bwMode="auto">
            <a:xfrm>
              <a:off x="1908" y="2538"/>
              <a:ext cx="1295" cy="1515"/>
            </a:xfrm>
            <a:custGeom>
              <a:avLst/>
              <a:gdLst>
                <a:gd name="T0" fmla="*/ 0 w 1295"/>
                <a:gd name="T1" fmla="*/ 0 h 1515"/>
                <a:gd name="T2" fmla="*/ 0 w 1295"/>
                <a:gd name="T3" fmla="*/ 1515 h 1515"/>
                <a:gd name="T4" fmla="*/ 1295 w 1295"/>
                <a:gd name="T5" fmla="*/ 1515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5" h="1515">
                  <a:moveTo>
                    <a:pt x="0" y="0"/>
                  </a:moveTo>
                  <a:lnTo>
                    <a:pt x="0" y="1515"/>
                  </a:lnTo>
                  <a:lnTo>
                    <a:pt x="1295" y="1515"/>
                  </a:lnTo>
                </a:path>
              </a:pathLst>
            </a:custGeom>
            <a:noFill/>
            <a:ln w="9525" cap="sq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8" name="Rectangle 109"/>
            <p:cNvSpPr>
              <a:spLocks noChangeArrowheads="1"/>
            </p:cNvSpPr>
            <p:nvPr/>
          </p:nvSpPr>
          <p:spPr bwMode="auto">
            <a:xfrm>
              <a:off x="4187" y="2011"/>
              <a:ext cx="122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90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9" name="Rectangle 110"/>
            <p:cNvSpPr>
              <a:spLocks noChangeArrowheads="1"/>
            </p:cNvSpPr>
            <p:nvPr/>
          </p:nvSpPr>
          <p:spPr bwMode="auto">
            <a:xfrm>
              <a:off x="4112" y="1777"/>
              <a:ext cx="122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70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0" name="Rectangle 111"/>
            <p:cNvSpPr>
              <a:spLocks noChangeArrowheads="1"/>
            </p:cNvSpPr>
            <p:nvPr/>
          </p:nvSpPr>
          <p:spPr bwMode="auto">
            <a:xfrm>
              <a:off x="4139" y="1903"/>
              <a:ext cx="122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58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" name="Rectangle 113"/>
            <p:cNvSpPr>
              <a:spLocks noChangeArrowheads="1"/>
            </p:cNvSpPr>
            <p:nvPr/>
          </p:nvSpPr>
          <p:spPr bwMode="auto">
            <a:xfrm>
              <a:off x="3876" y="1289"/>
              <a:ext cx="268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" name="Rectangle 114"/>
            <p:cNvSpPr>
              <a:spLocks noChangeArrowheads="1"/>
            </p:cNvSpPr>
            <p:nvPr/>
          </p:nvSpPr>
          <p:spPr bwMode="auto">
            <a:xfrm>
              <a:off x="3992" y="-846"/>
              <a:ext cx="122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98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3" name="Rectangle 115"/>
            <p:cNvSpPr>
              <a:spLocks noChangeArrowheads="1"/>
            </p:cNvSpPr>
            <p:nvPr/>
          </p:nvSpPr>
          <p:spPr bwMode="auto">
            <a:xfrm>
              <a:off x="3918" y="-177"/>
              <a:ext cx="122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95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4" name="Rectangle 116"/>
            <p:cNvSpPr>
              <a:spLocks noChangeArrowheads="1"/>
            </p:cNvSpPr>
            <p:nvPr/>
          </p:nvSpPr>
          <p:spPr bwMode="auto">
            <a:xfrm>
              <a:off x="3826" y="369"/>
              <a:ext cx="184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5" name="Rectangle 117"/>
            <p:cNvSpPr>
              <a:spLocks noChangeArrowheads="1"/>
            </p:cNvSpPr>
            <p:nvPr/>
          </p:nvSpPr>
          <p:spPr bwMode="auto">
            <a:xfrm>
              <a:off x="3940" y="-648"/>
              <a:ext cx="122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64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6" name="Rectangle 120"/>
            <p:cNvSpPr>
              <a:spLocks noChangeArrowheads="1"/>
            </p:cNvSpPr>
            <p:nvPr/>
          </p:nvSpPr>
          <p:spPr bwMode="auto">
            <a:xfrm>
              <a:off x="3389" y="4451"/>
              <a:ext cx="184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7" name="Rectangle 121"/>
            <p:cNvSpPr>
              <a:spLocks noChangeArrowheads="1"/>
            </p:cNvSpPr>
            <p:nvPr/>
          </p:nvSpPr>
          <p:spPr bwMode="auto">
            <a:xfrm>
              <a:off x="3000" y="3883"/>
              <a:ext cx="184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8" name="Rectangle 122"/>
            <p:cNvSpPr>
              <a:spLocks noChangeArrowheads="1"/>
            </p:cNvSpPr>
            <p:nvPr/>
          </p:nvSpPr>
          <p:spPr bwMode="auto">
            <a:xfrm>
              <a:off x="3372" y="4541"/>
              <a:ext cx="122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98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9" name="Rectangle 123"/>
            <p:cNvSpPr>
              <a:spLocks noChangeArrowheads="1"/>
            </p:cNvSpPr>
            <p:nvPr/>
          </p:nvSpPr>
          <p:spPr bwMode="auto">
            <a:xfrm>
              <a:off x="3269" y="4657"/>
              <a:ext cx="122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69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" name="Rectangle 124"/>
            <p:cNvSpPr>
              <a:spLocks noChangeArrowheads="1"/>
            </p:cNvSpPr>
            <p:nvPr/>
          </p:nvSpPr>
          <p:spPr bwMode="auto">
            <a:xfrm>
              <a:off x="3074" y="3139"/>
              <a:ext cx="184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100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1" name="Line 125"/>
            <p:cNvSpPr>
              <a:spLocks noChangeShapeType="1"/>
            </p:cNvSpPr>
            <p:nvPr/>
          </p:nvSpPr>
          <p:spPr bwMode="auto">
            <a:xfrm>
              <a:off x="2209" y="5148"/>
              <a:ext cx="408" cy="0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" name="Line 126"/>
            <p:cNvSpPr>
              <a:spLocks noChangeShapeType="1"/>
            </p:cNvSpPr>
            <p:nvPr/>
          </p:nvSpPr>
          <p:spPr bwMode="auto">
            <a:xfrm>
              <a:off x="2209" y="5124"/>
              <a:ext cx="0" cy="48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" name="Line 127"/>
            <p:cNvSpPr>
              <a:spLocks noChangeShapeType="1"/>
            </p:cNvSpPr>
            <p:nvPr/>
          </p:nvSpPr>
          <p:spPr bwMode="auto">
            <a:xfrm>
              <a:off x="2617" y="5124"/>
              <a:ext cx="0" cy="48"/>
            </a:xfrm>
            <a:prstGeom prst="line">
              <a:avLst/>
            </a:prstGeom>
            <a:noFill/>
            <a:ln w="9525" cap="sq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" name="Rectangle 128"/>
            <p:cNvSpPr>
              <a:spLocks noChangeArrowheads="1"/>
            </p:cNvSpPr>
            <p:nvPr/>
          </p:nvSpPr>
          <p:spPr bwMode="auto">
            <a:xfrm>
              <a:off x="2368" y="5172"/>
              <a:ext cx="153" cy="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0.1</a:t>
              </a:r>
              <a:endParaRPr kumimoji="0" lang="en-US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" name="Rectangle 44"/>
            <p:cNvSpPr>
              <a:spLocks noChangeArrowheads="1"/>
            </p:cNvSpPr>
            <p:nvPr/>
          </p:nvSpPr>
          <p:spPr bwMode="auto">
            <a:xfrm>
              <a:off x="4185" y="1293"/>
              <a:ext cx="1546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lvl="0"/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en-US" sz="1200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 </a:t>
              </a:r>
              <a:r>
                <a:rPr lang="en-US" altLang="en-US" sz="1200" i="1" dirty="0" err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siamense</a:t>
              </a:r>
              <a:r>
                <a:rPr lang="en-US" altLang="en-US" sz="12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US" altLang="en-US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ICK-47 (LC307174)</a:t>
              </a:r>
              <a:endPara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26" name="TextBox 125"/>
          <p:cNvSpPr txBox="1"/>
          <p:nvPr/>
        </p:nvSpPr>
        <p:spPr>
          <a:xfrm>
            <a:off x="646771" y="379141"/>
            <a:ext cx="5868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 Fig.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 maximum likelihood tree based on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AptMat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sequence alignment. Present isolates are indicated by the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bold face.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Colletotrichum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theobromicola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CBS 124945 is used as the outgroup.</a:t>
            </a:r>
          </a:p>
        </p:txBody>
      </p:sp>
    </p:spTree>
    <p:extLst>
      <p:ext uri="{BB962C8B-B14F-4D97-AF65-F5344CB8AC3E}">
        <p14:creationId xmlns:p14="http://schemas.microsoft.com/office/powerpoint/2010/main" val="3049390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282</Words>
  <Application>Microsoft Office PowerPoint</Application>
  <PresentationFormat>와이드스크린</PresentationFormat>
  <Paragraphs>57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7" baseType="lpstr">
      <vt:lpstr>맑은 고딕</vt:lpstr>
      <vt:lpstr>Arial</vt:lpstr>
      <vt:lpstr>Calibri</vt:lpstr>
      <vt:lpstr>Calibri Light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장태현</dc:creator>
  <cp:lastModifiedBy>장태현</cp:lastModifiedBy>
  <cp:revision>2</cp:revision>
  <dcterms:created xsi:type="dcterms:W3CDTF">2021-06-14T06:21:23Z</dcterms:created>
  <dcterms:modified xsi:type="dcterms:W3CDTF">2021-12-03T06:48:21Z</dcterms:modified>
</cp:coreProperties>
</file>