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B9F61-DCEE-45F9-9612-6C42BF4BA21F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55E77-64C4-41BE-80C9-CF9ED1D95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8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55E77-64C4-41BE-80C9-CF9ED1D959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72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712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4520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79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2983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93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92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204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444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417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838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414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AC8AF-6970-401C-9A1C-32E5ACBF83F3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7C662-42DD-4AB4-AFD0-EF0BE774B6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003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/>
          <p:cNvGrpSpPr/>
          <p:nvPr/>
        </p:nvGrpSpPr>
        <p:grpSpPr>
          <a:xfrm>
            <a:off x="1245917" y="1628775"/>
            <a:ext cx="9515036" cy="4772025"/>
            <a:chOff x="1781175" y="1042988"/>
            <a:chExt cx="9515036" cy="4772025"/>
          </a:xfrm>
        </p:grpSpPr>
        <p:grpSp>
          <p:nvGrpSpPr>
            <p:cNvPr id="44" name="그룹 43"/>
            <p:cNvGrpSpPr/>
            <p:nvPr/>
          </p:nvGrpSpPr>
          <p:grpSpPr>
            <a:xfrm>
              <a:off x="1781175" y="1042988"/>
              <a:ext cx="9515036" cy="4772025"/>
              <a:chOff x="1781175" y="1042988"/>
              <a:chExt cx="9515036" cy="4772025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3088126" y="2171431"/>
                <a:ext cx="8208085" cy="1647825"/>
              </a:xfrm>
              <a:prstGeom prst="rect">
                <a:avLst/>
              </a:prstGeom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" name="Group 4"/>
              <p:cNvGrpSpPr>
                <a:grpSpLocks noChangeAspect="1"/>
              </p:cNvGrpSpPr>
              <p:nvPr/>
            </p:nvGrpSpPr>
            <p:grpSpPr bwMode="auto">
              <a:xfrm>
                <a:off x="1781175" y="1042988"/>
                <a:ext cx="8629650" cy="4772025"/>
                <a:chOff x="1122" y="657"/>
                <a:chExt cx="5436" cy="3006"/>
              </a:xfrm>
            </p:grpSpPr>
            <p:sp>
              <p:nvSpPr>
                <p:cNvPr id="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122" y="657"/>
                  <a:ext cx="5436" cy="30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" name="Rectangle 6"/>
                <p:cNvSpPr>
                  <a:spLocks noChangeArrowheads="1"/>
                </p:cNvSpPr>
                <p:nvPr/>
              </p:nvSpPr>
              <p:spPr bwMode="auto">
                <a:xfrm>
                  <a:off x="3681" y="807"/>
                  <a:ext cx="1201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kumimoji="0" lang="en-US" altLang="en-US" sz="1200" b="0" i="1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kahawae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Bur2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3591" y="855"/>
                  <a:ext cx="78" cy="73"/>
                </a:xfrm>
                <a:custGeom>
                  <a:avLst/>
                  <a:gdLst>
                    <a:gd name="T0" fmla="*/ 0 w 78"/>
                    <a:gd name="T1" fmla="*/ 73 h 73"/>
                    <a:gd name="T2" fmla="*/ 0 w 78"/>
                    <a:gd name="T3" fmla="*/ 0 h 73"/>
                    <a:gd name="T4" fmla="*/ 78 w 78"/>
                    <a:gd name="T5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73">
                      <a:moveTo>
                        <a:pt x="0" y="73"/>
                      </a:moveTo>
                      <a:lnTo>
                        <a:pt x="0" y="0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" name="Rectangle 8"/>
                <p:cNvSpPr>
                  <a:spLocks noChangeArrowheads="1"/>
                </p:cNvSpPr>
                <p:nvPr/>
              </p:nvSpPr>
              <p:spPr bwMode="auto">
                <a:xfrm>
                  <a:off x="3681" y="952"/>
                  <a:ext cx="121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kumimoji="0" lang="en-US" altLang="en-US" sz="1200" b="0" i="1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kahawae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Que2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" name="Freeform 9"/>
                <p:cNvSpPr>
                  <a:spLocks/>
                </p:cNvSpPr>
                <p:nvPr/>
              </p:nvSpPr>
              <p:spPr bwMode="auto">
                <a:xfrm>
                  <a:off x="3591" y="934"/>
                  <a:ext cx="78" cy="66"/>
                </a:xfrm>
                <a:custGeom>
                  <a:avLst/>
                  <a:gdLst>
                    <a:gd name="T0" fmla="*/ 0 w 78"/>
                    <a:gd name="T1" fmla="*/ 0 h 66"/>
                    <a:gd name="T2" fmla="*/ 0 w 78"/>
                    <a:gd name="T3" fmla="*/ 66 h 66"/>
                    <a:gd name="T4" fmla="*/ 78 w 78"/>
                    <a:gd name="T5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78" y="6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Rectangle 10"/>
                <p:cNvSpPr>
                  <a:spLocks noChangeArrowheads="1"/>
                </p:cNvSpPr>
                <p:nvPr/>
              </p:nvSpPr>
              <p:spPr bwMode="auto">
                <a:xfrm>
                  <a:off x="3687" y="1096"/>
                  <a:ext cx="1212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kumimoji="0" lang="en-US" altLang="en-US" sz="1200" b="0" i="1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kahawae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Mal2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Freeform 11"/>
                <p:cNvSpPr>
                  <a:spLocks/>
                </p:cNvSpPr>
                <p:nvPr/>
              </p:nvSpPr>
              <p:spPr bwMode="auto">
                <a:xfrm>
                  <a:off x="3591" y="1006"/>
                  <a:ext cx="84" cy="138"/>
                </a:xfrm>
                <a:custGeom>
                  <a:avLst/>
                  <a:gdLst>
                    <a:gd name="T0" fmla="*/ 0 w 84"/>
                    <a:gd name="T1" fmla="*/ 0 h 138"/>
                    <a:gd name="T2" fmla="*/ 0 w 84"/>
                    <a:gd name="T3" fmla="*/ 138 h 138"/>
                    <a:gd name="T4" fmla="*/ 84 w 84"/>
                    <a:gd name="T5" fmla="*/ 138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138">
                      <a:moveTo>
                        <a:pt x="0" y="0"/>
                      </a:moveTo>
                      <a:lnTo>
                        <a:pt x="0" y="138"/>
                      </a:lnTo>
                      <a:lnTo>
                        <a:pt x="84" y="1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Rectangle 12"/>
                <p:cNvSpPr>
                  <a:spLocks noChangeArrowheads="1"/>
                </p:cNvSpPr>
                <p:nvPr/>
              </p:nvSpPr>
              <p:spPr bwMode="auto">
                <a:xfrm>
                  <a:off x="3681" y="1240"/>
                  <a:ext cx="121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kumimoji="0" lang="en-US" altLang="en-US" sz="1200" b="0" i="1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kahawae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Uga7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591" y="1078"/>
                  <a:ext cx="78" cy="210"/>
                </a:xfrm>
                <a:custGeom>
                  <a:avLst/>
                  <a:gdLst>
                    <a:gd name="T0" fmla="*/ 0 w 78"/>
                    <a:gd name="T1" fmla="*/ 0 h 210"/>
                    <a:gd name="T2" fmla="*/ 0 w 78"/>
                    <a:gd name="T3" fmla="*/ 210 h 210"/>
                    <a:gd name="T4" fmla="*/ 78 w 78"/>
                    <a:gd name="T5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210">
                      <a:moveTo>
                        <a:pt x="0" y="0"/>
                      </a:moveTo>
                      <a:lnTo>
                        <a:pt x="0" y="210"/>
                      </a:lnTo>
                      <a:lnTo>
                        <a:pt x="78" y="21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Line 14"/>
                <p:cNvSpPr>
                  <a:spLocks noChangeShapeType="1"/>
                </p:cNvSpPr>
                <p:nvPr/>
              </p:nvSpPr>
              <p:spPr bwMode="auto">
                <a:xfrm>
                  <a:off x="3591" y="861"/>
                  <a:ext cx="0" cy="22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Freeform 15"/>
                <p:cNvSpPr>
                  <a:spLocks/>
                </p:cNvSpPr>
                <p:nvPr/>
              </p:nvSpPr>
              <p:spPr bwMode="auto">
                <a:xfrm>
                  <a:off x="3296" y="1072"/>
                  <a:ext cx="295" cy="180"/>
                </a:xfrm>
                <a:custGeom>
                  <a:avLst/>
                  <a:gdLst>
                    <a:gd name="T0" fmla="*/ 0 w 295"/>
                    <a:gd name="T1" fmla="*/ 180 h 180"/>
                    <a:gd name="T2" fmla="*/ 0 w 295"/>
                    <a:gd name="T3" fmla="*/ 0 h 180"/>
                    <a:gd name="T4" fmla="*/ 295 w 295"/>
                    <a:gd name="T5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5" h="180">
                      <a:moveTo>
                        <a:pt x="0" y="180"/>
                      </a:moveTo>
                      <a:lnTo>
                        <a:pt x="0" y="0"/>
                      </a:lnTo>
                      <a:lnTo>
                        <a:pt x="29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Rectangle 16"/>
                <p:cNvSpPr>
                  <a:spLocks noChangeArrowheads="1"/>
                </p:cNvSpPr>
                <p:nvPr/>
              </p:nvSpPr>
              <p:spPr bwMode="auto">
                <a:xfrm>
                  <a:off x="3489" y="1384"/>
                  <a:ext cx="1433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kumimoji="0" lang="en-US" altLang="en-US" sz="1200" b="0" i="1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cigarro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CBS 237 49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Freeform 17"/>
                <p:cNvSpPr>
                  <a:spLocks/>
                </p:cNvSpPr>
                <p:nvPr/>
              </p:nvSpPr>
              <p:spPr bwMode="auto">
                <a:xfrm>
                  <a:off x="3296" y="1258"/>
                  <a:ext cx="181" cy="175"/>
                </a:xfrm>
                <a:custGeom>
                  <a:avLst/>
                  <a:gdLst>
                    <a:gd name="T0" fmla="*/ 0 w 181"/>
                    <a:gd name="T1" fmla="*/ 0 h 175"/>
                    <a:gd name="T2" fmla="*/ 0 w 181"/>
                    <a:gd name="T3" fmla="*/ 175 h 175"/>
                    <a:gd name="T4" fmla="*/ 181 w 181"/>
                    <a:gd name="T5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1" h="175">
                      <a:moveTo>
                        <a:pt x="0" y="0"/>
                      </a:moveTo>
                      <a:lnTo>
                        <a:pt x="0" y="175"/>
                      </a:lnTo>
                      <a:lnTo>
                        <a:pt x="181" y="17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Rectangle 18"/>
                <p:cNvSpPr>
                  <a:spLocks noChangeArrowheads="1"/>
                </p:cNvSpPr>
                <p:nvPr/>
              </p:nvSpPr>
              <p:spPr bwMode="auto">
                <a:xfrm>
                  <a:off x="3387" y="1529"/>
                  <a:ext cx="1459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 latinLnBrk="0"/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lang="en-US" altLang="en-US" sz="1200" i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cigarro</a:t>
                  </a:r>
                  <a:r>
                    <a:rPr lang="en-US" altLang="en-US" sz="12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ICMP 18534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Freeform 19"/>
                <p:cNvSpPr>
                  <a:spLocks/>
                </p:cNvSpPr>
                <p:nvPr/>
              </p:nvSpPr>
              <p:spPr bwMode="auto">
                <a:xfrm>
                  <a:off x="3296" y="1330"/>
                  <a:ext cx="79" cy="247"/>
                </a:xfrm>
                <a:custGeom>
                  <a:avLst/>
                  <a:gdLst>
                    <a:gd name="T0" fmla="*/ 0 w 79"/>
                    <a:gd name="T1" fmla="*/ 0 h 247"/>
                    <a:gd name="T2" fmla="*/ 0 w 79"/>
                    <a:gd name="T3" fmla="*/ 247 h 247"/>
                    <a:gd name="T4" fmla="*/ 79 w 79"/>
                    <a:gd name="T5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9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79" y="24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Rectangle 20"/>
                <p:cNvSpPr>
                  <a:spLocks noChangeArrowheads="1"/>
                </p:cNvSpPr>
                <p:nvPr/>
              </p:nvSpPr>
              <p:spPr bwMode="auto">
                <a:xfrm>
                  <a:off x="3393" y="1673"/>
                  <a:ext cx="1459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 latinLnBrk="0"/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lang="en-US" altLang="en-US" sz="1200" i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cigarro</a:t>
                  </a:r>
                  <a:r>
                    <a:rPr lang="en-US" altLang="en-US" sz="12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ICMP 12953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Freeform 21"/>
                <p:cNvSpPr>
                  <a:spLocks/>
                </p:cNvSpPr>
                <p:nvPr/>
              </p:nvSpPr>
              <p:spPr bwMode="auto">
                <a:xfrm>
                  <a:off x="3296" y="1403"/>
                  <a:ext cx="85" cy="318"/>
                </a:xfrm>
                <a:custGeom>
                  <a:avLst/>
                  <a:gdLst>
                    <a:gd name="T0" fmla="*/ 0 w 85"/>
                    <a:gd name="T1" fmla="*/ 0 h 318"/>
                    <a:gd name="T2" fmla="*/ 0 w 85"/>
                    <a:gd name="T3" fmla="*/ 318 h 318"/>
                    <a:gd name="T4" fmla="*/ 85 w 85"/>
                    <a:gd name="T5" fmla="*/ 3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5" h="318">
                      <a:moveTo>
                        <a:pt x="0" y="0"/>
                      </a:moveTo>
                      <a:lnTo>
                        <a:pt x="0" y="318"/>
                      </a:lnTo>
                      <a:lnTo>
                        <a:pt x="85" y="31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Rectangle 22"/>
                <p:cNvSpPr>
                  <a:spLocks noChangeArrowheads="1"/>
                </p:cNvSpPr>
                <p:nvPr/>
              </p:nvSpPr>
              <p:spPr bwMode="auto">
                <a:xfrm>
                  <a:off x="3387" y="1817"/>
                  <a:ext cx="1223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 latinLnBrk="0"/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Colletotrichum </a:t>
                  </a:r>
                  <a:r>
                    <a:rPr lang="en-US" altLang="en-US" sz="1200" i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cigarro</a:t>
                  </a:r>
                  <a:r>
                    <a:rPr lang="en-US" altLang="en-US" sz="12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PR432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Freeform 23"/>
                <p:cNvSpPr>
                  <a:spLocks/>
                </p:cNvSpPr>
                <p:nvPr/>
              </p:nvSpPr>
              <p:spPr bwMode="auto">
                <a:xfrm>
                  <a:off x="3296" y="1475"/>
                  <a:ext cx="79" cy="390"/>
                </a:xfrm>
                <a:custGeom>
                  <a:avLst/>
                  <a:gdLst>
                    <a:gd name="T0" fmla="*/ 0 w 79"/>
                    <a:gd name="T1" fmla="*/ 0 h 390"/>
                    <a:gd name="T2" fmla="*/ 0 w 79"/>
                    <a:gd name="T3" fmla="*/ 390 h 390"/>
                    <a:gd name="T4" fmla="*/ 79 w 79"/>
                    <a:gd name="T5" fmla="*/ 39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9" h="390">
                      <a:moveTo>
                        <a:pt x="0" y="0"/>
                      </a:moveTo>
                      <a:lnTo>
                        <a:pt x="0" y="390"/>
                      </a:lnTo>
                      <a:lnTo>
                        <a:pt x="79" y="39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Rectangle 24"/>
                <p:cNvSpPr>
                  <a:spLocks noChangeArrowheads="1"/>
                </p:cNvSpPr>
                <p:nvPr/>
              </p:nvSpPr>
              <p:spPr bwMode="auto">
                <a:xfrm>
                  <a:off x="3387" y="1962"/>
                  <a:ext cx="1223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 latinLnBrk="0"/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lang="en-US" altLang="en-US" sz="1200" i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cigarro</a:t>
                  </a:r>
                  <a:r>
                    <a:rPr lang="en-US" altLang="en-US" sz="12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PR428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Freeform 25"/>
                <p:cNvSpPr>
                  <a:spLocks/>
                </p:cNvSpPr>
                <p:nvPr/>
              </p:nvSpPr>
              <p:spPr bwMode="auto">
                <a:xfrm>
                  <a:off x="3296" y="1547"/>
                  <a:ext cx="79" cy="463"/>
                </a:xfrm>
                <a:custGeom>
                  <a:avLst/>
                  <a:gdLst>
                    <a:gd name="T0" fmla="*/ 0 w 79"/>
                    <a:gd name="T1" fmla="*/ 0 h 463"/>
                    <a:gd name="T2" fmla="*/ 0 w 79"/>
                    <a:gd name="T3" fmla="*/ 463 h 463"/>
                    <a:gd name="T4" fmla="*/ 79 w 79"/>
                    <a:gd name="T5" fmla="*/ 463 h 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9" h="463">
                      <a:moveTo>
                        <a:pt x="0" y="0"/>
                      </a:moveTo>
                      <a:lnTo>
                        <a:pt x="0" y="463"/>
                      </a:lnTo>
                      <a:lnTo>
                        <a:pt x="79" y="46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ectangle 26"/>
                <p:cNvSpPr>
                  <a:spLocks noChangeArrowheads="1"/>
                </p:cNvSpPr>
                <p:nvPr/>
              </p:nvSpPr>
              <p:spPr bwMode="auto">
                <a:xfrm>
                  <a:off x="3573" y="2106"/>
                  <a:ext cx="288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SPL93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Freeform 27"/>
                <p:cNvSpPr>
                  <a:spLocks/>
                </p:cNvSpPr>
                <p:nvPr/>
              </p:nvSpPr>
              <p:spPr bwMode="auto">
                <a:xfrm>
                  <a:off x="3477" y="2154"/>
                  <a:ext cx="84" cy="72"/>
                </a:xfrm>
                <a:custGeom>
                  <a:avLst/>
                  <a:gdLst>
                    <a:gd name="T0" fmla="*/ 0 w 84"/>
                    <a:gd name="T1" fmla="*/ 72 h 72"/>
                    <a:gd name="T2" fmla="*/ 0 w 84"/>
                    <a:gd name="T3" fmla="*/ 0 h 72"/>
                    <a:gd name="T4" fmla="*/ 84 w 84"/>
                    <a:gd name="T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72">
                      <a:moveTo>
                        <a:pt x="0" y="72"/>
                      </a:moveTo>
                      <a:lnTo>
                        <a:pt x="0" y="0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Rectangle 28"/>
                <p:cNvSpPr>
                  <a:spLocks noChangeArrowheads="1"/>
                </p:cNvSpPr>
                <p:nvPr/>
              </p:nvSpPr>
              <p:spPr bwMode="auto">
                <a:xfrm>
                  <a:off x="3602" y="2222"/>
                  <a:ext cx="20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M92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Freeform 29"/>
                <p:cNvSpPr>
                  <a:spLocks/>
                </p:cNvSpPr>
                <p:nvPr/>
              </p:nvSpPr>
              <p:spPr bwMode="auto">
                <a:xfrm>
                  <a:off x="3477" y="2232"/>
                  <a:ext cx="114" cy="46"/>
                </a:xfrm>
                <a:custGeom>
                  <a:avLst/>
                  <a:gdLst>
                    <a:gd name="T0" fmla="*/ 0 w 288"/>
                    <a:gd name="T1" fmla="*/ 0 h 66"/>
                    <a:gd name="T2" fmla="*/ 0 w 288"/>
                    <a:gd name="T3" fmla="*/ 66 h 66"/>
                    <a:gd name="T4" fmla="*/ 288 w 288"/>
                    <a:gd name="T5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88" y="6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3296" y="1655"/>
                  <a:ext cx="181" cy="571"/>
                </a:xfrm>
                <a:custGeom>
                  <a:avLst/>
                  <a:gdLst>
                    <a:gd name="T0" fmla="*/ 0 w 181"/>
                    <a:gd name="T1" fmla="*/ 0 h 571"/>
                    <a:gd name="T2" fmla="*/ 0 w 181"/>
                    <a:gd name="T3" fmla="*/ 571 h 571"/>
                    <a:gd name="T4" fmla="*/ 181 w 181"/>
                    <a:gd name="T5" fmla="*/ 571 h 5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1" h="571">
                      <a:moveTo>
                        <a:pt x="0" y="0"/>
                      </a:moveTo>
                      <a:lnTo>
                        <a:pt x="0" y="571"/>
                      </a:lnTo>
                      <a:lnTo>
                        <a:pt x="181" y="57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Line 31"/>
                <p:cNvSpPr>
                  <a:spLocks noChangeShapeType="1"/>
                </p:cNvSpPr>
                <p:nvPr/>
              </p:nvSpPr>
              <p:spPr bwMode="auto">
                <a:xfrm>
                  <a:off x="3296" y="1078"/>
                  <a:ext cx="0" cy="58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Freeform 32"/>
                <p:cNvSpPr>
                  <a:spLocks/>
                </p:cNvSpPr>
                <p:nvPr/>
              </p:nvSpPr>
              <p:spPr bwMode="auto">
                <a:xfrm>
                  <a:off x="1362" y="1649"/>
                  <a:ext cx="1934" cy="403"/>
                </a:xfrm>
                <a:custGeom>
                  <a:avLst/>
                  <a:gdLst>
                    <a:gd name="T0" fmla="*/ 0 w 1934"/>
                    <a:gd name="T1" fmla="*/ 403 h 403"/>
                    <a:gd name="T2" fmla="*/ 0 w 1934"/>
                    <a:gd name="T3" fmla="*/ 0 h 403"/>
                    <a:gd name="T4" fmla="*/ 1934 w 1934"/>
                    <a:gd name="T5" fmla="*/ 0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34" h="403">
                      <a:moveTo>
                        <a:pt x="0" y="403"/>
                      </a:moveTo>
                      <a:lnTo>
                        <a:pt x="0" y="0"/>
                      </a:lnTo>
                      <a:lnTo>
                        <a:pt x="193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Rectangle 33"/>
                <p:cNvSpPr>
                  <a:spLocks noChangeArrowheads="1"/>
                </p:cNvSpPr>
                <p:nvPr/>
              </p:nvSpPr>
              <p:spPr bwMode="auto">
                <a:xfrm>
                  <a:off x="3777" y="2394"/>
                  <a:ext cx="150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Colletotrichum </a:t>
                  </a:r>
                  <a:r>
                    <a:rPr kumimoji="0" lang="en-US" altLang="en-US" sz="1200" b="0" i="1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aotearoa</a:t>
                  </a:r>
                  <a:r>
                    <a:rPr kumimoji="0" lang="en-US" alt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ICMP 18537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Freeform 34"/>
                <p:cNvSpPr>
                  <a:spLocks/>
                </p:cNvSpPr>
                <p:nvPr/>
              </p:nvSpPr>
              <p:spPr bwMode="auto">
                <a:xfrm>
                  <a:off x="1362" y="2052"/>
                  <a:ext cx="2403" cy="391"/>
                </a:xfrm>
                <a:custGeom>
                  <a:avLst/>
                  <a:gdLst>
                    <a:gd name="T0" fmla="*/ 0 w 2403"/>
                    <a:gd name="T1" fmla="*/ 0 h 391"/>
                    <a:gd name="T2" fmla="*/ 0 w 2403"/>
                    <a:gd name="T3" fmla="*/ 391 h 391"/>
                    <a:gd name="T4" fmla="*/ 2403 w 2403"/>
                    <a:gd name="T5" fmla="*/ 391 h 3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03" h="391">
                      <a:moveTo>
                        <a:pt x="0" y="0"/>
                      </a:moveTo>
                      <a:lnTo>
                        <a:pt x="0" y="391"/>
                      </a:lnTo>
                      <a:lnTo>
                        <a:pt x="2403" y="39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Line 35"/>
                <p:cNvSpPr>
                  <a:spLocks noChangeShapeType="1"/>
                </p:cNvSpPr>
                <p:nvPr/>
              </p:nvSpPr>
              <p:spPr bwMode="auto">
                <a:xfrm>
                  <a:off x="1482" y="2665"/>
                  <a:ext cx="40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Line 36"/>
                <p:cNvSpPr>
                  <a:spLocks noChangeShapeType="1"/>
                </p:cNvSpPr>
                <p:nvPr/>
              </p:nvSpPr>
              <p:spPr bwMode="auto">
                <a:xfrm>
                  <a:off x="1482" y="2641"/>
                  <a:ext cx="0" cy="4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Line 37"/>
                <p:cNvSpPr>
                  <a:spLocks noChangeShapeType="1"/>
                </p:cNvSpPr>
                <p:nvPr/>
              </p:nvSpPr>
              <p:spPr bwMode="auto">
                <a:xfrm>
                  <a:off x="1891" y="2641"/>
                  <a:ext cx="0" cy="4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Rectangle 38"/>
                <p:cNvSpPr>
                  <a:spLocks noChangeArrowheads="1"/>
                </p:cNvSpPr>
                <p:nvPr/>
              </p:nvSpPr>
              <p:spPr bwMode="auto">
                <a:xfrm>
                  <a:off x="1585" y="2779"/>
                  <a:ext cx="26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0.0050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TextBox 38"/>
              <p:cNvSpPr txBox="1"/>
              <p:nvPr/>
            </p:nvSpPr>
            <p:spPr>
              <a:xfrm>
                <a:off x="5448619" y="1409628"/>
                <a:ext cx="3540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945062" y="2380864"/>
                <a:ext cx="3540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204619" y="3298826"/>
                <a:ext cx="6111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610872" y="2536938"/>
                <a:ext cx="24180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en-US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Colletotrichum </a:t>
                </a:r>
                <a:r>
                  <a:rPr lang="en-US" altLang="en-US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cigarro</a:t>
                </a:r>
                <a:endParaRPr lang="en-US" dirty="0"/>
              </a:p>
            </p:txBody>
          </p:sp>
        </p:grpSp>
        <p:cxnSp>
          <p:nvCxnSpPr>
            <p:cNvPr id="5" name="직선 연결선 4"/>
            <p:cNvCxnSpPr>
              <a:stCxn id="32" idx="0"/>
            </p:cNvCxnSpPr>
            <p:nvPr/>
          </p:nvCxnSpPr>
          <p:spPr>
            <a:xfrm flipH="1">
              <a:off x="1969477" y="3257551"/>
              <a:ext cx="19269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82029" y="379141"/>
            <a:ext cx="9801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 Fig.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Bayesian inference phylogenetic tree (50% majority consensus) of </a:t>
            </a:r>
            <a:r>
              <a:rPr lang="en-US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Colletotrichum </a:t>
            </a:r>
            <a:r>
              <a:rPr lang="en-US" alt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kahawae</a:t>
            </a:r>
            <a:r>
              <a:rPr lang="en-US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en-US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ciggaro</a:t>
            </a:r>
            <a:r>
              <a:rPr lang="en-US" altLang="en-US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ITS and 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AptMat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tree is rooted with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alt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aotearoa</a:t>
            </a:r>
            <a:r>
              <a:rPr lang="en-US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(ICMP 18537). The reference isolates were used from the study of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Cabral et al. (2020). </a:t>
            </a:r>
          </a:p>
        </p:txBody>
      </p:sp>
    </p:spTree>
    <p:extLst>
      <p:ext uri="{BB962C8B-B14F-4D97-AF65-F5344CB8AC3E}">
        <p14:creationId xmlns:p14="http://schemas.microsoft.com/office/powerpoint/2010/main" val="1940180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112</Words>
  <Application>Microsoft Office PowerPoint</Application>
  <PresentationFormat>와이드스크린</PresentationFormat>
  <Paragraphs>19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장태현</cp:lastModifiedBy>
  <cp:revision>12</cp:revision>
  <dcterms:created xsi:type="dcterms:W3CDTF">2021-05-20T07:08:43Z</dcterms:created>
  <dcterms:modified xsi:type="dcterms:W3CDTF">2021-12-03T06:49:55Z</dcterms:modified>
</cp:coreProperties>
</file>