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/>
              <a:t>Fare clic per modificare lo stile del sottotitolo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1287-FF0B-40FF-A96D-187DBA46E003}" type="datetimeFigureOut">
              <a:rPr lang="it-IT" smtClean="0"/>
              <a:t>22/03/2021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66277-2E03-49FF-9626-755C9EA572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75978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1287-FF0B-40FF-A96D-187DBA46E003}" type="datetimeFigureOut">
              <a:rPr lang="it-IT" smtClean="0"/>
              <a:t>22/03/2021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66277-2E03-49FF-9626-755C9EA572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08155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1287-FF0B-40FF-A96D-187DBA46E003}" type="datetimeFigureOut">
              <a:rPr lang="it-IT" smtClean="0"/>
              <a:t>22/03/2021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66277-2E03-49FF-9626-755C9EA572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9543048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1287-FF0B-40FF-A96D-187DBA46E003}" type="datetimeFigureOut">
              <a:rPr lang="it-IT" smtClean="0"/>
              <a:t>22/03/2021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66277-2E03-49FF-9626-755C9EA572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11600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1287-FF0B-40FF-A96D-187DBA46E003}" type="datetimeFigureOut">
              <a:rPr lang="it-IT" smtClean="0"/>
              <a:t>22/03/2021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66277-2E03-49FF-9626-755C9EA572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9972673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1287-FF0B-40FF-A96D-187DBA46E003}" type="datetimeFigureOut">
              <a:rPr lang="it-IT" smtClean="0"/>
              <a:t>22/03/2021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66277-2E03-49FF-9626-755C9EA572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84993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1287-FF0B-40FF-A96D-187DBA46E003}" type="datetimeFigureOut">
              <a:rPr lang="it-IT" smtClean="0"/>
              <a:t>22/03/2021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66277-2E03-49FF-9626-755C9EA572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0070733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1287-FF0B-40FF-A96D-187DBA46E003}" type="datetimeFigureOut">
              <a:rPr lang="it-IT" smtClean="0"/>
              <a:t>22/03/2021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66277-2E03-49FF-9626-755C9EA572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124039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1287-FF0B-40FF-A96D-187DBA46E003}" type="datetimeFigureOut">
              <a:rPr lang="it-IT" smtClean="0"/>
              <a:t>22/03/2021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66277-2E03-49FF-9626-755C9EA572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616891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1287-FF0B-40FF-A96D-187DBA46E003}" type="datetimeFigureOut">
              <a:rPr lang="it-IT" smtClean="0"/>
              <a:t>22/03/2021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66277-2E03-49FF-9626-755C9EA572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89778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991287-FF0B-40FF-A96D-187DBA46E003}" type="datetimeFigureOut">
              <a:rPr lang="it-IT" smtClean="0"/>
              <a:t>22/03/2021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466277-2E03-49FF-9626-755C9EA572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269558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</a:t>
            </a:r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991287-FF0B-40FF-A96D-187DBA46E003}" type="datetimeFigureOut">
              <a:rPr lang="it-IT" smtClean="0"/>
              <a:t>22/03/2021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466277-2E03-49FF-9626-755C9EA572B4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2796090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magin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0963" y="4247009"/>
            <a:ext cx="5412258" cy="2009822"/>
          </a:xfrm>
          <a:prstGeom prst="rect">
            <a:avLst/>
          </a:prstGeom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99" t="8772" r="1302" b="29065"/>
          <a:stretch>
            <a:fillRect/>
          </a:stretch>
        </p:blipFill>
        <p:spPr bwMode="auto">
          <a:xfrm>
            <a:off x="819150" y="304800"/>
            <a:ext cx="7885113" cy="3090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asellaDiTesto 5"/>
          <p:cNvSpPr txBox="1">
            <a:spLocks noChangeArrowheads="1"/>
          </p:cNvSpPr>
          <p:nvPr/>
        </p:nvSpPr>
        <p:spPr bwMode="auto">
          <a:xfrm>
            <a:off x="265113" y="3243263"/>
            <a:ext cx="8407400" cy="261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1100" b="1">
                <a:solidFill>
                  <a:prstClr val="black"/>
                </a:solidFill>
                <a:cs typeface="Arial" panose="020B0604020202020204" pitchFamily="34" charset="0"/>
              </a:rPr>
              <a:t>     </a:t>
            </a:r>
            <a:r>
              <a:rPr lang="it-IT" altLang="it-IT" sz="900" b="1">
                <a:solidFill>
                  <a:prstClr val="black"/>
                </a:solidFill>
                <a:cs typeface="Arial" panose="020B0604020202020204" pitchFamily="34" charset="0"/>
              </a:rPr>
              <a:t>Exon     19          18               17                                   16                                          15                      14  13    12                                              11                                                         10                    9</a:t>
            </a:r>
          </a:p>
        </p:txBody>
      </p:sp>
      <p:sp>
        <p:nvSpPr>
          <p:cNvPr id="10" name="CasellaDiTesto 6"/>
          <p:cNvSpPr txBox="1">
            <a:spLocks noChangeArrowheads="1"/>
          </p:cNvSpPr>
          <p:nvPr/>
        </p:nvSpPr>
        <p:spPr bwMode="auto">
          <a:xfrm>
            <a:off x="736600" y="1285875"/>
            <a:ext cx="7988300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900" b="1">
                <a:solidFill>
                  <a:prstClr val="black"/>
                </a:solidFill>
                <a:cs typeface="Arial" panose="020B0604020202020204" pitchFamily="34" charset="0"/>
              </a:rPr>
              <a:t>200        159             134                                 163                                       188                     139 245 182                                          209                                                        382                441</a:t>
            </a:r>
          </a:p>
        </p:txBody>
      </p:sp>
      <p:sp>
        <p:nvSpPr>
          <p:cNvPr id="11" name="CasellaDiTesto 7"/>
          <p:cNvSpPr txBox="1">
            <a:spLocks noChangeArrowheads="1"/>
          </p:cNvSpPr>
          <p:nvPr/>
        </p:nvSpPr>
        <p:spPr bwMode="auto">
          <a:xfrm>
            <a:off x="739775" y="2447925"/>
            <a:ext cx="7935913" cy="23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900" b="1">
                <a:solidFill>
                  <a:prstClr val="black"/>
                </a:solidFill>
                <a:cs typeface="Arial" panose="020B0604020202020204" pitchFamily="34" charset="0"/>
              </a:rPr>
              <a:t>391        309            266                                 308                                       365                     362 447 457                                           337                                                       396                 437</a:t>
            </a:r>
          </a:p>
        </p:txBody>
      </p:sp>
      <p:sp>
        <p:nvSpPr>
          <p:cNvPr id="12" name="Rettangolo 11"/>
          <p:cNvSpPr/>
          <p:nvPr/>
        </p:nvSpPr>
        <p:spPr>
          <a:xfrm>
            <a:off x="265113" y="228600"/>
            <a:ext cx="8439150" cy="3297238"/>
          </a:xfrm>
          <a:prstGeom prst="rect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it-IT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13" name="CasellaDiTesto 12"/>
          <p:cNvSpPr txBox="1">
            <a:spLocks noChangeArrowheads="1"/>
          </p:cNvSpPr>
          <p:nvPr/>
        </p:nvSpPr>
        <p:spPr bwMode="auto">
          <a:xfrm>
            <a:off x="265113" y="2417763"/>
            <a:ext cx="631825" cy="230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900" b="1">
                <a:solidFill>
                  <a:prstClr val="black"/>
                </a:solidFill>
                <a:cs typeface="Arial" panose="020B0604020202020204" pitchFamily="34" charset="0"/>
              </a:rPr>
              <a:t>Coverage</a:t>
            </a:r>
          </a:p>
        </p:txBody>
      </p:sp>
      <p:sp>
        <p:nvSpPr>
          <p:cNvPr id="14" name="CasellaDiTesto 13"/>
          <p:cNvSpPr txBox="1">
            <a:spLocks noChangeArrowheads="1"/>
          </p:cNvSpPr>
          <p:nvPr/>
        </p:nvSpPr>
        <p:spPr bwMode="auto">
          <a:xfrm>
            <a:off x="265113" y="1285875"/>
            <a:ext cx="631825" cy="230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900" b="1">
                <a:solidFill>
                  <a:prstClr val="black"/>
                </a:solidFill>
                <a:cs typeface="Arial" panose="020B0604020202020204" pitchFamily="34" charset="0"/>
              </a:rPr>
              <a:t>Coverage</a:t>
            </a:r>
          </a:p>
        </p:txBody>
      </p:sp>
      <p:sp>
        <p:nvSpPr>
          <p:cNvPr id="15" name="CasellaDiTesto 10"/>
          <p:cNvSpPr txBox="1">
            <a:spLocks noChangeArrowheads="1"/>
          </p:cNvSpPr>
          <p:nvPr/>
        </p:nvSpPr>
        <p:spPr bwMode="auto">
          <a:xfrm>
            <a:off x="231775" y="878379"/>
            <a:ext cx="609462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1100" b="1" u="sng" dirty="0" err="1">
                <a:solidFill>
                  <a:prstClr val="black"/>
                </a:solidFill>
                <a:cs typeface="Arial" panose="020B0604020202020204" pitchFamily="34" charset="0"/>
              </a:rPr>
              <a:t>Patient</a:t>
            </a:r>
            <a:endParaRPr lang="it-IT" altLang="it-IT" sz="1100" b="1" u="sng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16" name="CasellaDiTesto 11"/>
          <p:cNvSpPr txBox="1">
            <a:spLocks noChangeArrowheads="1"/>
          </p:cNvSpPr>
          <p:nvPr/>
        </p:nvSpPr>
        <p:spPr bwMode="auto">
          <a:xfrm>
            <a:off x="415987" y="2060821"/>
            <a:ext cx="394660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it-IT" altLang="it-IT" sz="1100" b="1" u="sng" dirty="0" err="1">
                <a:solidFill>
                  <a:prstClr val="black"/>
                </a:solidFill>
                <a:cs typeface="Arial" panose="020B0604020202020204" pitchFamily="34" charset="0"/>
              </a:rPr>
              <a:t>Ctrl</a:t>
            </a:r>
            <a:endParaRPr lang="it-IT" altLang="it-IT" sz="1100" b="1" u="sng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sp>
        <p:nvSpPr>
          <p:cNvPr id="18" name="Rettangolo 17"/>
          <p:cNvSpPr/>
          <p:nvPr/>
        </p:nvSpPr>
        <p:spPr>
          <a:xfrm>
            <a:off x="1203933" y="6281738"/>
            <a:ext cx="526397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/>
              <a:t>Real-time PCR results of exon 14 of </a:t>
            </a:r>
            <a:r>
              <a:rPr lang="en-US" sz="1200" i="1" dirty="0"/>
              <a:t>POLR3A</a:t>
            </a:r>
            <a:r>
              <a:rPr lang="en-US" sz="1200" dirty="0"/>
              <a:t> gene in the family of the </a:t>
            </a:r>
            <a:r>
              <a:rPr lang="en-US" sz="1200" dirty="0" err="1"/>
              <a:t>proband</a:t>
            </a:r>
            <a:r>
              <a:rPr lang="en-US" sz="1200" dirty="0"/>
              <a:t> and controls. Values are expressed as the mean ± standard error.</a:t>
            </a:r>
            <a:endParaRPr lang="it-IT" sz="1200" dirty="0"/>
          </a:p>
        </p:txBody>
      </p:sp>
      <p:sp>
        <p:nvSpPr>
          <p:cNvPr id="21" name="CasellaDiTesto 20"/>
          <p:cNvSpPr txBox="1"/>
          <p:nvPr/>
        </p:nvSpPr>
        <p:spPr>
          <a:xfrm>
            <a:off x="3122857" y="911935"/>
            <a:ext cx="101021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900" dirty="0" err="1">
                <a:solidFill>
                  <a:srgbClr val="FF0000"/>
                </a:solidFill>
              </a:rPr>
              <a:t>Deletion</a:t>
            </a:r>
            <a:r>
              <a:rPr lang="it-IT" sz="900" dirty="0">
                <a:solidFill>
                  <a:srgbClr val="FF0000"/>
                </a:solidFill>
              </a:rPr>
              <a:t> ex 11-31</a:t>
            </a:r>
          </a:p>
        </p:txBody>
      </p:sp>
      <p:cxnSp>
        <p:nvCxnSpPr>
          <p:cNvPr id="23" name="Connettore 2 22"/>
          <p:cNvCxnSpPr/>
          <p:nvPr/>
        </p:nvCxnSpPr>
        <p:spPr>
          <a:xfrm flipH="1" flipV="1">
            <a:off x="874576" y="1095780"/>
            <a:ext cx="5453199" cy="6787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ttangolo 26"/>
          <p:cNvSpPr/>
          <p:nvPr/>
        </p:nvSpPr>
        <p:spPr>
          <a:xfrm>
            <a:off x="6623221" y="3959226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. </a:t>
            </a:r>
            <a:endParaRPr lang="it-IT" dirty="0"/>
          </a:p>
        </p:txBody>
      </p:sp>
      <p:sp>
        <p:nvSpPr>
          <p:cNvPr id="28" name="Rettangolo 27"/>
          <p:cNvSpPr/>
          <p:nvPr/>
        </p:nvSpPr>
        <p:spPr>
          <a:xfrm>
            <a:off x="231775" y="3484454"/>
            <a:ext cx="849312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1200" dirty="0"/>
              <a:t>NGS data in a patient and a control are displayed in the Integrative Genomics Viewer (IGV). The region with decreased NGS read depth (i.e., the heterozygote deleted region of the </a:t>
            </a:r>
            <a:r>
              <a:rPr lang="en-US" sz="1200" i="1" dirty="0"/>
              <a:t>POLR3A</a:t>
            </a:r>
            <a:r>
              <a:rPr lang="en-US" sz="1200" dirty="0"/>
              <a:t> gene) is indicated by a red arrow . </a:t>
            </a:r>
            <a:endParaRPr lang="it-IT" sz="1200" dirty="0"/>
          </a:p>
        </p:txBody>
      </p:sp>
    </p:spTree>
    <p:extLst>
      <p:ext uri="{BB962C8B-B14F-4D97-AF65-F5344CB8AC3E}">
        <p14:creationId xmlns:p14="http://schemas.microsoft.com/office/powerpoint/2010/main" val="387661489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117</Words>
  <Application>Microsoft Office PowerPoint</Application>
  <PresentationFormat>Widescreen</PresentationFormat>
  <Paragraphs>11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>Fondazione Stella Maris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Tessa Alessandra</dc:creator>
  <cp:lastModifiedBy>ilaria di donato</cp:lastModifiedBy>
  <cp:revision>6</cp:revision>
  <dcterms:created xsi:type="dcterms:W3CDTF">2021-02-16T08:34:46Z</dcterms:created>
  <dcterms:modified xsi:type="dcterms:W3CDTF">2021-03-22T15:43:36Z</dcterms:modified>
</cp:coreProperties>
</file>