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10" r:id="rId2"/>
    <p:sldId id="251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jorgerdelatorre\Desktop\200407_table_prediction.xlsm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jorgerdelatorre\Desktop\200407_table_prediction.xlsm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jorgerdelatorre\Desktop\200407_table_prediction.xlsm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jorgerdelatorre\Desktop\200407_table_prediction.xlsm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jorgerdelatorre\Desktop\200407_table_prediction.xlsm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jorgerdelatorre\Desktop\200407_table_prediction.xlsm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KIT</c:v>
                </c:pt>
              </c:strCache>
            </c:strRef>
          </c:tx>
          <c:spPr>
            <a:solidFill>
              <a:schemeClr val="tx1"/>
            </a:solidFill>
            <a:ln w="28575"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b="1" dirty="0"/>
                      <a:t>760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47AA-4B5B-9DD3-C2C6575652BD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1286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47AA-4B5B-9DD3-C2C6575652B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224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47AA-4B5B-9DD3-C2C6575652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Sheet1!$A$4:$A$6</c:f>
              <c:strCache>
                <c:ptCount val="3"/>
                <c:pt idx="0">
                  <c:v>Cardia/Fundus</c:v>
                </c:pt>
                <c:pt idx="1">
                  <c:v>Body/GC/LC</c:v>
                </c:pt>
                <c:pt idx="2">
                  <c:v>Antrum</c:v>
                </c:pt>
              </c:strCache>
            </c:strRef>
          </c:cat>
          <c:val>
            <c:numRef>
              <c:f>Sheet1!$B$4:$B$6</c:f>
              <c:numCache>
                <c:formatCode>0.00</c:formatCode>
                <c:ptCount val="3"/>
                <c:pt idx="0">
                  <c:v>96.8</c:v>
                </c:pt>
                <c:pt idx="1">
                  <c:v>93.3</c:v>
                </c:pt>
                <c:pt idx="2">
                  <c:v>88.2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AA-4B5B-9DD3-C2C6575652BD}"/>
            </c:ext>
          </c:extLst>
        </c:ser>
        <c:ser>
          <c:idx val="1"/>
          <c:order val="1"/>
          <c:tx>
            <c:strRef>
              <c:f>Sheet1!$C$3</c:f>
              <c:strCache>
                <c:ptCount val="1"/>
                <c:pt idx="0">
                  <c:v>Non-KIT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25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47AA-4B5B-9DD3-C2C6575652BD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93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47AA-4B5B-9DD3-C2C6575652B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30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47AA-4B5B-9DD3-C2C6575652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Sheet1!$A$4:$A$6</c:f>
              <c:strCache>
                <c:ptCount val="3"/>
                <c:pt idx="0">
                  <c:v>Cardia/Fundus</c:v>
                </c:pt>
                <c:pt idx="1">
                  <c:v>Body/GC/LC</c:v>
                </c:pt>
                <c:pt idx="2">
                  <c:v>Antrum</c:v>
                </c:pt>
              </c:strCache>
            </c:strRef>
          </c:cat>
          <c:val>
            <c:numRef>
              <c:f>Sheet1!$C$4:$C$6</c:f>
              <c:numCache>
                <c:formatCode>0.00</c:formatCode>
                <c:ptCount val="3"/>
                <c:pt idx="0">
                  <c:v>3.2</c:v>
                </c:pt>
                <c:pt idx="1">
                  <c:v>6.7</c:v>
                </c:pt>
                <c:pt idx="2">
                  <c:v>11.8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7AA-4B5B-9DD3-C2C6575652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95577327"/>
        <c:axId val="953244111"/>
      </c:barChart>
      <c:catAx>
        <c:axId val="139557732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3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32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Gastric Location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3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53244111"/>
        <c:crosses val="autoZero"/>
        <c:auto val="1"/>
        <c:lblAlgn val="ctr"/>
        <c:lblOffset val="100"/>
        <c:noMultiLvlLbl val="0"/>
      </c:catAx>
      <c:valAx>
        <c:axId val="953244111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3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32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Percent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32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285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955773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8888888888889"/>
          <c:y val="0.2638888888888889"/>
          <c:w val="0.72916666666666663"/>
          <c:h val="0.4861111111111111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010-4321-8404-2C8F47E807C7}"/>
              </c:ext>
            </c:extLst>
          </c:dPt>
          <c:dPt>
            <c:idx val="1"/>
            <c:bubble3D val="0"/>
            <c:spPr>
              <a:solidFill>
                <a:srgbClr val="5599DA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010-4321-8404-2C8F47E807C7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010-4321-8404-2C8F47E807C7}"/>
              </c:ext>
            </c:extLst>
          </c:dPt>
          <c:dLbls>
            <c:delete val="1"/>
          </c:dLbls>
          <c:cat>
            <c:strRef>
              <c:f>Sheet1!$U$5:$U$7</c:f>
              <c:strCache>
                <c:ptCount val="3"/>
                <c:pt idx="0">
                  <c:v>Spindle</c:v>
                </c:pt>
                <c:pt idx="1">
                  <c:v>Epithelioid</c:v>
                </c:pt>
                <c:pt idx="2">
                  <c:v>Mixed</c:v>
                </c:pt>
              </c:strCache>
            </c:strRef>
          </c:cat>
          <c:val>
            <c:numRef>
              <c:f>Sheet1!$V$5:$V$7</c:f>
              <c:numCache>
                <c:formatCode>General</c:formatCode>
                <c:ptCount val="3"/>
                <c:pt idx="0">
                  <c:v>16</c:v>
                </c:pt>
                <c:pt idx="1">
                  <c:v>1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010-4321-8404-2C8F47E807C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1A3-427E-B5C7-0FE2AB21483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1A3-427E-B5C7-0FE2AB214830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5-71A3-427E-B5C7-0FE2AB214830}"/>
              </c:ext>
            </c:extLst>
          </c:dPt>
          <c:dLbls>
            <c:delete val="1"/>
          </c:dLbls>
          <c:cat>
            <c:strRef>
              <c:f>Sheet1!$U$5:$U$7</c:f>
              <c:strCache>
                <c:ptCount val="3"/>
                <c:pt idx="0">
                  <c:v>Spindle</c:v>
                </c:pt>
                <c:pt idx="1">
                  <c:v>Epithelioid</c:v>
                </c:pt>
                <c:pt idx="2">
                  <c:v>Mixed</c:v>
                </c:pt>
              </c:strCache>
            </c:strRef>
          </c:cat>
          <c:val>
            <c:numRef>
              <c:f>Sheet1!$V$10:$V$12</c:f>
              <c:numCache>
                <c:formatCode>General</c:formatCode>
                <c:ptCount val="3"/>
                <c:pt idx="0">
                  <c:v>45</c:v>
                </c:pt>
                <c:pt idx="1">
                  <c:v>0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1A3-427E-B5C7-0FE2AB21483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93C-4A2B-8E4A-9D57F5CC41E1}"/>
              </c:ext>
            </c:extLst>
          </c:dPt>
          <c:dPt>
            <c:idx val="1"/>
            <c:bubble3D val="0"/>
            <c:spPr>
              <a:solidFill>
                <a:srgbClr val="5599DA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93C-4A2B-8E4A-9D57F5CC41E1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93C-4A2B-8E4A-9D57F5CC41E1}"/>
              </c:ext>
            </c:extLst>
          </c:dPt>
          <c:dLbls>
            <c:delete val="1"/>
          </c:dLbls>
          <c:cat>
            <c:strRef>
              <c:f>Sheet1!$U$5:$U$7</c:f>
              <c:strCache>
                <c:ptCount val="3"/>
                <c:pt idx="0">
                  <c:v>Spindle</c:v>
                </c:pt>
                <c:pt idx="1">
                  <c:v>Epithelioid</c:v>
                </c:pt>
                <c:pt idx="2">
                  <c:v>Mixed</c:v>
                </c:pt>
              </c:strCache>
            </c:strRef>
          </c:cat>
          <c:val>
            <c:numRef>
              <c:f>Sheet1!$V$14:$V$16</c:f>
              <c:numCache>
                <c:formatCode>General</c:formatCode>
                <c:ptCount val="3"/>
                <c:pt idx="0">
                  <c:v>41</c:v>
                </c:pt>
                <c:pt idx="1">
                  <c:v>6</c:v>
                </c:pt>
                <c:pt idx="2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93C-4A2B-8E4A-9D57F5CC41E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Sheet1!$V$22:$V$24</c:f>
              <c:strCache>
                <c:ptCount val="3"/>
                <c:pt idx="0">
                  <c:v>43</c:v>
                </c:pt>
                <c:pt idx="1">
                  <c:v>7</c:v>
                </c:pt>
                <c:pt idx="2">
                  <c:v>7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E68-4F5E-A70A-50BC271CBC10}"/>
              </c:ext>
            </c:extLst>
          </c:dPt>
          <c:dPt>
            <c:idx val="1"/>
            <c:bubble3D val="0"/>
            <c:spPr>
              <a:solidFill>
                <a:srgbClr val="5599DA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E68-4F5E-A70A-50BC271CBC10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E68-4F5E-A70A-50BC271CBC10}"/>
              </c:ext>
            </c:extLst>
          </c:dPt>
          <c:dLbls>
            <c:delete val="1"/>
          </c:dLbls>
          <c:cat>
            <c:strRef>
              <c:f>Sheet1!$U$5:$U$7</c:f>
              <c:strCache>
                <c:ptCount val="3"/>
                <c:pt idx="0">
                  <c:v>Spindle</c:v>
                </c:pt>
                <c:pt idx="1">
                  <c:v>Epithelioid</c:v>
                </c:pt>
                <c:pt idx="2">
                  <c:v>Mixed</c:v>
                </c:pt>
              </c:strCache>
            </c:strRef>
          </c:cat>
          <c:val>
            <c:numRef>
              <c:f>Sheet1!$V$22:$V$24</c:f>
              <c:numCache>
                <c:formatCode>General</c:formatCode>
                <c:ptCount val="3"/>
                <c:pt idx="0">
                  <c:v>43</c:v>
                </c:pt>
                <c:pt idx="1">
                  <c:v>7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E68-4F5E-A70A-50BC271CBC1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0D7-4914-9139-54C03DB9857A}"/>
              </c:ext>
            </c:extLst>
          </c:dPt>
          <c:dPt>
            <c:idx val="1"/>
            <c:bubble3D val="0"/>
            <c:spPr>
              <a:solidFill>
                <a:srgbClr val="5599DA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0D7-4914-9139-54C03DB9857A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0D7-4914-9139-54C03DB9857A}"/>
              </c:ext>
            </c:extLst>
          </c:dPt>
          <c:dLbls>
            <c:delete val="1"/>
          </c:dLbls>
          <c:cat>
            <c:strRef>
              <c:f>Sheet1!$U$5:$U$7</c:f>
              <c:strCache>
                <c:ptCount val="3"/>
                <c:pt idx="0">
                  <c:v>Spindle</c:v>
                </c:pt>
                <c:pt idx="1">
                  <c:v>Epithelioid</c:v>
                </c:pt>
                <c:pt idx="2">
                  <c:v>Mixed</c:v>
                </c:pt>
              </c:strCache>
            </c:strRef>
          </c:cat>
          <c:val>
            <c:numRef>
              <c:f>Sheet1!$V$26:$V$28</c:f>
              <c:numCache>
                <c:formatCode>General</c:formatCode>
                <c:ptCount val="3"/>
                <c:pt idx="0">
                  <c:v>20</c:v>
                </c:pt>
                <c:pt idx="1">
                  <c:v>10</c:v>
                </c:pt>
                <c:pt idx="2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0D7-4914-9139-54C03DB9857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76531058617673"/>
          <c:y val="0.2175"/>
          <c:w val="0.72555555555555573"/>
          <c:h val="0.4837037037037038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"/>
          <c:y val="0.28240740740740738"/>
          <c:w val="0.72916666666666663"/>
          <c:h val="0.4861111111111111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8888888888889"/>
          <c:y val="0.2638888888888889"/>
          <c:w val="0.72916666666666663"/>
          <c:h val="0.4861111111111111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97A-44F5-B7E6-841CE093CF7E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97A-44F5-B7E6-841CE093CF7E}"/>
              </c:ext>
            </c:extLst>
          </c:dPt>
          <c:cat>
            <c:strRef>
              <c:f>Sheet1!$U$35:$U$36</c:f>
              <c:strCache>
                <c:ptCount val="2"/>
                <c:pt idx="0">
                  <c:v>Greater than 40</c:v>
                </c:pt>
                <c:pt idx="1">
                  <c:v>Less than 40</c:v>
                </c:pt>
              </c:strCache>
            </c:strRef>
          </c:cat>
          <c:val>
            <c:numRef>
              <c:f>Sheet1!$V$35:$V$36</c:f>
              <c:numCache>
                <c:formatCode>General</c:formatCode>
                <c:ptCount val="2"/>
                <c:pt idx="0">
                  <c:v>21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97A-44F5-B7E6-841CE093CF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E94-4922-8439-98BB1569E0F3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E94-4922-8439-98BB1569E0F3}"/>
              </c:ext>
            </c:extLst>
          </c:dPt>
          <c:cat>
            <c:strRef>
              <c:f>Sheet1!$U$35:$U$36</c:f>
              <c:strCache>
                <c:ptCount val="2"/>
                <c:pt idx="0">
                  <c:v>Greater than 40</c:v>
                </c:pt>
                <c:pt idx="1">
                  <c:v>Less than 40</c:v>
                </c:pt>
              </c:strCache>
            </c:strRef>
          </c:cat>
          <c:val>
            <c:numRef>
              <c:f>Sheet1!$V$38:$V$39</c:f>
              <c:numCache>
                <c:formatCode>General</c:formatCode>
                <c:ptCount val="2"/>
                <c:pt idx="0">
                  <c:v>46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94-4922-8439-98BB1569E0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A78-403E-B996-59B0314E9BD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A78-403E-B996-59B0314E9BD1}"/>
              </c:ext>
            </c:extLst>
          </c:dPt>
          <c:cat>
            <c:strRef>
              <c:f>Sheet1!$U$35:$U$36</c:f>
              <c:strCache>
                <c:ptCount val="2"/>
                <c:pt idx="0">
                  <c:v>Greater than 40</c:v>
                </c:pt>
                <c:pt idx="1">
                  <c:v>Less than 40</c:v>
                </c:pt>
              </c:strCache>
            </c:strRef>
          </c:cat>
          <c:val>
            <c:numRef>
              <c:f>Sheet1!$V$47:$V$48</c:f>
              <c:numCache>
                <c:formatCode>General</c:formatCode>
                <c:ptCount val="2"/>
                <c:pt idx="0">
                  <c:v>56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A78-403E-B996-59B0314E9B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396-450D-9862-9CA312A285E3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396-450D-9862-9CA312A285E3}"/>
              </c:ext>
            </c:extLst>
          </c:dPt>
          <c:cat>
            <c:strRef>
              <c:f>Sheet1!$U$35:$U$36</c:f>
              <c:strCache>
                <c:ptCount val="2"/>
                <c:pt idx="0">
                  <c:v>Greater than 40</c:v>
                </c:pt>
                <c:pt idx="1">
                  <c:v>Less than 40</c:v>
                </c:pt>
              </c:strCache>
            </c:strRef>
          </c:cat>
          <c:val>
            <c:numRef>
              <c:f>Sheet1!$V$41:$V$42</c:f>
              <c:numCache>
                <c:formatCode>General</c:formatCode>
                <c:ptCount val="2"/>
                <c:pt idx="0">
                  <c:v>58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396-450D-9862-9CA312A285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0AA-414F-BBA1-B332B256215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0AA-414F-BBA1-B332B2562156}"/>
              </c:ext>
            </c:extLst>
          </c:dPt>
          <c:cat>
            <c:strRef>
              <c:f>Sheet1!$U$35:$U$36</c:f>
              <c:strCache>
                <c:ptCount val="2"/>
                <c:pt idx="0">
                  <c:v>Greater than 40</c:v>
                </c:pt>
                <c:pt idx="1">
                  <c:v>Less than 40</c:v>
                </c:pt>
              </c:strCache>
            </c:strRef>
          </c:cat>
          <c:val>
            <c:numRef>
              <c:f>Sheet1!$V$50:$V$51</c:f>
              <c:numCache>
                <c:formatCode>General</c:formatCode>
                <c:ptCount val="2"/>
                <c:pt idx="0">
                  <c:v>33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0AA-414F-BBA1-B332B25621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76531058617673"/>
          <c:y val="0.2175"/>
          <c:w val="0.72555555555555573"/>
          <c:h val="0.4837037037037038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"/>
          <c:y val="0.28240740740740738"/>
          <c:w val="0.72916666666666663"/>
          <c:h val="0.4861111111111111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9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0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C217C-2E95-4D88-B57C-C48C99A02ECA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C615F-6457-43B6-8951-5B05E5872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9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1288900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40A56-8966-4E64-AE61-15E78FDC58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4D6508-E201-4980-A1E3-08A01E9659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06538-B1BA-4C57-B1F4-9E52EA4F9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0F8-0293-49EE-95FF-1BBE25BDB44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D1190-3420-4901-9E09-01A30EAC4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DFA8E-10E2-428A-97E7-60EB07232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1A10A-766B-487A-896F-637FE12B1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370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2AF33-D217-4521-BF02-2F3280484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917740-9646-482C-B246-548569D131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DD08-CF75-4761-8736-53115EBF2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0F8-0293-49EE-95FF-1BBE25BDB44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6A9A4E-7256-454B-856B-465DD9FB2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F4AC03-FA0B-464C-9C96-AAD92FE5F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1A10A-766B-487A-896F-637FE12B1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18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6F1B58-9072-4D7B-8854-540F09EE6C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2F8C7B-23BB-4C71-82D8-03AF303AD6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6F134-5F5E-48CD-93EC-4C9ADE08E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0F8-0293-49EE-95FF-1BBE25BDB44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885BF-5B21-4C9E-B3F4-43B743503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DF078-ECFC-4C34-888F-E993B65D1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1A10A-766B-487A-896F-637FE12B1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89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1A9ED-CFDD-4AE9-813F-FF486EF8B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9F2EA-F12E-4A30-B17B-F7721D0AC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19092-72B6-496F-9166-D90EBC17E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0F8-0293-49EE-95FF-1BBE25BDB44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D35EB1-05FF-40A4-97E6-AE1CF8D06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1B009-C95F-4565-A90C-4765B152A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1A10A-766B-487A-896F-637FE12B1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02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182ED-DD5F-46F5-8BA5-B1654D889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85C8-CCB7-45F9-AFC8-DC1748A07E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42026D-8B47-4AD7-BCDF-1887FB80E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0F8-0293-49EE-95FF-1BBE25BDB44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9FD5DC-F38D-4290-84AB-DA1DC9B94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3C43D9-BC1C-4DDF-BBE5-B3CA5A809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1A10A-766B-487A-896F-637FE12B1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982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340E0-5394-4929-9FCB-135D70442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D6102-D25E-4579-A93A-15E12E18A8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CAD79A-574F-4691-AF15-7D2483B196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BB3296-C334-4CF4-9ED6-17528AD56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0F8-0293-49EE-95FF-1BBE25BDB44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A6B267-18A5-4FAA-B93F-97DD1F8F6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FB0CC-7A90-4141-9047-370DD60C0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1A10A-766B-487A-896F-637FE12B1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6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93542-530D-46BA-99D0-4DD8555CB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569CD5-F564-4779-B4BC-EDDC53892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8E8695-3B6A-4AB9-8412-95729E7D47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922240-3C18-472E-9727-B6C2387A34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078245-1251-4788-96C0-59E8AA44D2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ACA044-68A3-43E7-B480-5D92E0528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0F8-0293-49EE-95FF-1BBE25BDB44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47258B-8B9B-4574-A1AA-D1EEF6229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1A4B5A-57F7-4F2E-8CBF-0DE159898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1A10A-766B-487A-896F-637FE12B1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54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7AAF1-4F0F-41A4-AC8A-7F4842756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A0FAB9-F74A-419F-BC61-FC17331EA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0F8-0293-49EE-95FF-1BBE25BDB44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CE4488-CF20-4E10-BFE3-FCDB1FA94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9AB0C0-E587-4095-B0F3-758FCDE26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1A10A-766B-487A-896F-637FE12B1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073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1AA3DE-F140-4BAE-B45F-003F3575A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0F8-0293-49EE-95FF-1BBE25BDB44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7082B5-EADA-4BFC-9412-1A19AC37D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567B8-E1A6-4091-AB73-ADBD5C021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1A10A-766B-487A-896F-637FE12B1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985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D93EF-A489-40F9-AF60-D5A76F9AF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6DB9E-0397-45F6-95D1-B29459877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367963-3E3E-457E-918B-18B5E35A04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36CCE-076D-4913-8BAC-296D71655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0F8-0293-49EE-95FF-1BBE25BDB44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2D31A4-5665-429C-8DAF-1634F75D0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3035D3-9393-4956-A0F0-24DF501DB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1A10A-766B-487A-896F-637FE12B1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87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186D1-30CD-42EC-8E78-8B8112179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A9FE93-2C21-4375-B576-B8440C2931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3A95CD-502E-40E3-B643-A1AB3FCD79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42B638-E0BB-483C-A778-D78D13FDC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0F8-0293-49EE-95FF-1BBE25BDB44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4AC50E-91FB-4060-8C84-CC92EFCF9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AD4FC0-82FB-4A3B-823A-8C8048B1B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1A10A-766B-487A-896F-637FE12B1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932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3240FD-1EB8-404D-8107-A229FAAB9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200762-9D3B-4805-89CC-4D640669C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6C803-BC28-4BE1-ACCF-66F7E10181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190F8-0293-49EE-95FF-1BBE25BDB44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1A0AB-39DF-417F-A1F5-89A02C8FFE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82D3E-9958-41A5-8BBD-9184AF9422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1A10A-766B-487A-896F-637FE12B1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505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13" Type="http://schemas.openxmlformats.org/officeDocument/2006/relationships/chart" Target="../charts/chart11.xml"/><Relationship Id="rId18" Type="http://schemas.openxmlformats.org/officeDocument/2006/relationships/chart" Target="../charts/chart16.xml"/><Relationship Id="rId26" Type="http://schemas.openxmlformats.org/officeDocument/2006/relationships/chart" Target="../charts/chart24.xml"/><Relationship Id="rId3" Type="http://schemas.openxmlformats.org/officeDocument/2006/relationships/image" Target="../media/image1.png"/><Relationship Id="rId21" Type="http://schemas.openxmlformats.org/officeDocument/2006/relationships/chart" Target="../charts/chart19.xml"/><Relationship Id="rId7" Type="http://schemas.openxmlformats.org/officeDocument/2006/relationships/chart" Target="../charts/chart5.xml"/><Relationship Id="rId12" Type="http://schemas.openxmlformats.org/officeDocument/2006/relationships/chart" Target="../charts/chart10.xml"/><Relationship Id="rId17" Type="http://schemas.openxmlformats.org/officeDocument/2006/relationships/chart" Target="../charts/chart15.xml"/><Relationship Id="rId25" Type="http://schemas.openxmlformats.org/officeDocument/2006/relationships/chart" Target="../charts/chart23.xml"/><Relationship Id="rId2" Type="http://schemas.openxmlformats.org/officeDocument/2006/relationships/notesSlide" Target="../notesSlides/notesSlide1.xml"/><Relationship Id="rId16" Type="http://schemas.openxmlformats.org/officeDocument/2006/relationships/chart" Target="../charts/chart14.xml"/><Relationship Id="rId20" Type="http://schemas.openxmlformats.org/officeDocument/2006/relationships/chart" Target="../charts/chart18.xml"/><Relationship Id="rId29" Type="http://schemas.openxmlformats.org/officeDocument/2006/relationships/chart" Target="../charts/chart2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11" Type="http://schemas.openxmlformats.org/officeDocument/2006/relationships/chart" Target="../charts/chart9.xml"/><Relationship Id="rId24" Type="http://schemas.openxmlformats.org/officeDocument/2006/relationships/chart" Target="../charts/chart22.xml"/><Relationship Id="rId32" Type="http://schemas.openxmlformats.org/officeDocument/2006/relationships/chart" Target="../charts/chart30.xml"/><Relationship Id="rId5" Type="http://schemas.openxmlformats.org/officeDocument/2006/relationships/chart" Target="../charts/chart3.xml"/><Relationship Id="rId15" Type="http://schemas.openxmlformats.org/officeDocument/2006/relationships/chart" Target="../charts/chart13.xml"/><Relationship Id="rId23" Type="http://schemas.openxmlformats.org/officeDocument/2006/relationships/chart" Target="../charts/chart21.xml"/><Relationship Id="rId28" Type="http://schemas.openxmlformats.org/officeDocument/2006/relationships/chart" Target="../charts/chart26.xml"/><Relationship Id="rId10" Type="http://schemas.openxmlformats.org/officeDocument/2006/relationships/chart" Target="../charts/chart8.xml"/><Relationship Id="rId19" Type="http://schemas.openxmlformats.org/officeDocument/2006/relationships/chart" Target="../charts/chart17.xml"/><Relationship Id="rId31" Type="http://schemas.openxmlformats.org/officeDocument/2006/relationships/chart" Target="../charts/chart29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Relationship Id="rId14" Type="http://schemas.openxmlformats.org/officeDocument/2006/relationships/chart" Target="../charts/chart12.xml"/><Relationship Id="rId22" Type="http://schemas.openxmlformats.org/officeDocument/2006/relationships/chart" Target="../charts/chart20.xml"/><Relationship Id="rId27" Type="http://schemas.openxmlformats.org/officeDocument/2006/relationships/chart" Target="../charts/chart25.xml"/><Relationship Id="rId30" Type="http://schemas.openxmlformats.org/officeDocument/2006/relationships/chart" Target="../charts/char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B570527-1397-2547-ADAB-D959D4158911}"/>
              </a:ext>
            </a:extLst>
          </p:cNvPr>
          <p:cNvSpPr/>
          <p:nvPr/>
        </p:nvSpPr>
        <p:spPr>
          <a:xfrm>
            <a:off x="197639" y="233728"/>
            <a:ext cx="5811206" cy="7218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4091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  <a:endParaRPr lang="en-US" sz="4091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8F628C5-C129-4D50-8A9A-DC852912087E}"/>
              </a:ext>
            </a:extLst>
          </p:cNvPr>
          <p:cNvGraphicFramePr>
            <a:graphicFrameLocks/>
          </p:cNvGraphicFramePr>
          <p:nvPr/>
        </p:nvGraphicFramePr>
        <p:xfrm>
          <a:off x="2832605" y="1378163"/>
          <a:ext cx="6773517" cy="5330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2838021-1071-46ED-85B0-9D5A982E065F}"/>
              </a:ext>
            </a:extLst>
          </p:cNvPr>
          <p:cNvCxnSpPr>
            <a:cxnSpLocks/>
          </p:cNvCxnSpPr>
          <p:nvPr/>
        </p:nvCxnSpPr>
        <p:spPr>
          <a:xfrm>
            <a:off x="3995031" y="1309801"/>
            <a:ext cx="210096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616F68F-DAD0-48EE-8B8D-F6F9E135FF30}"/>
              </a:ext>
            </a:extLst>
          </p:cNvPr>
          <p:cNvCxnSpPr>
            <a:cxnSpLocks/>
          </p:cNvCxnSpPr>
          <p:nvPr/>
        </p:nvCxnSpPr>
        <p:spPr>
          <a:xfrm>
            <a:off x="5624764" y="1539495"/>
            <a:ext cx="2201232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937AE9-5C70-4A30-94D2-BD36B963AE41}"/>
              </a:ext>
            </a:extLst>
          </p:cNvPr>
          <p:cNvCxnSpPr>
            <a:cxnSpLocks/>
          </p:cNvCxnSpPr>
          <p:nvPr/>
        </p:nvCxnSpPr>
        <p:spPr>
          <a:xfrm>
            <a:off x="3995031" y="1052763"/>
            <a:ext cx="376533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D147C52-6FEF-48BF-AB60-67FC814DCDF5}"/>
              </a:ext>
            </a:extLst>
          </p:cNvPr>
          <p:cNvSpPr txBox="1"/>
          <p:nvPr/>
        </p:nvSpPr>
        <p:spPr>
          <a:xfrm>
            <a:off x="5363069" y="750578"/>
            <a:ext cx="1258678" cy="344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6" b="1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636" b="1" dirty="0">
                <a:latin typeface="Arial" panose="020B0604020202020204" pitchFamily="34" charset="0"/>
                <a:cs typeface="Arial" panose="020B0604020202020204" pitchFamily="34" charset="0"/>
              </a:rPr>
              <a:t>&lt; 3 x 10</a:t>
            </a:r>
            <a:r>
              <a:rPr lang="en-US" sz="1636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-7</a:t>
            </a:r>
            <a:endParaRPr lang="en-US" sz="1636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DC7C383-FC7D-4D0D-802E-0995ECF03925}"/>
              </a:ext>
            </a:extLst>
          </p:cNvPr>
          <p:cNvSpPr txBox="1"/>
          <p:nvPr/>
        </p:nvSpPr>
        <p:spPr>
          <a:xfrm>
            <a:off x="4490737" y="1011837"/>
            <a:ext cx="1075936" cy="344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6" b="1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636" b="1" dirty="0">
                <a:latin typeface="Arial" panose="020B0604020202020204" pitchFamily="34" charset="0"/>
                <a:cs typeface="Arial" panose="020B0604020202020204" pitchFamily="34" charset="0"/>
              </a:rPr>
              <a:t>&lt; 0.001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8C668AD-EC5C-47B5-9E97-F18872D8E5BC}"/>
              </a:ext>
            </a:extLst>
          </p:cNvPr>
          <p:cNvSpPr txBox="1"/>
          <p:nvPr/>
        </p:nvSpPr>
        <p:spPr>
          <a:xfrm>
            <a:off x="6170601" y="1237311"/>
            <a:ext cx="1075936" cy="344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6" b="1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636" b="1" dirty="0">
                <a:latin typeface="Arial" panose="020B0604020202020204" pitchFamily="34" charset="0"/>
                <a:cs typeface="Arial" panose="020B0604020202020204" pitchFamily="34" charset="0"/>
              </a:rPr>
              <a:t>&lt; 0.005</a:t>
            </a:r>
            <a:endParaRPr lang="en-US" sz="1636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984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30DEBDD-28A6-6A43-8FBF-A05E1E984562}"/>
              </a:ext>
            </a:extLst>
          </p:cNvPr>
          <p:cNvSpPr/>
          <p:nvPr/>
        </p:nvSpPr>
        <p:spPr>
          <a:xfrm>
            <a:off x="197639" y="233728"/>
            <a:ext cx="5811206" cy="7218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4091" b="1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nl-NL" sz="4091" b="1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nl-NL" sz="4091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4091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A907E3-4B0E-1A44-89F0-5327F8DF08C2}"/>
              </a:ext>
            </a:extLst>
          </p:cNvPr>
          <p:cNvSpPr txBox="1"/>
          <p:nvPr/>
        </p:nvSpPr>
        <p:spPr>
          <a:xfrm>
            <a:off x="296855" y="1136073"/>
            <a:ext cx="526106" cy="658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82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731607-4329-614F-BEAF-1803265F652E}"/>
              </a:ext>
            </a:extLst>
          </p:cNvPr>
          <p:cNvSpPr txBox="1"/>
          <p:nvPr/>
        </p:nvSpPr>
        <p:spPr>
          <a:xfrm>
            <a:off x="6268539" y="1136072"/>
            <a:ext cx="526106" cy="658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82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CC214AF-017F-4CC6-B53A-9D7CF3843837}"/>
              </a:ext>
            </a:extLst>
          </p:cNvPr>
          <p:cNvGrpSpPr/>
          <p:nvPr/>
        </p:nvGrpSpPr>
        <p:grpSpPr>
          <a:xfrm>
            <a:off x="23995" y="1136072"/>
            <a:ext cx="6062406" cy="6148041"/>
            <a:chOff x="7211558" y="491710"/>
            <a:chExt cx="10591957" cy="1080538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822DDE5-F9E2-4E32-B606-B51443873D63}"/>
                </a:ext>
              </a:extLst>
            </p:cNvPr>
            <p:cNvGrpSpPr/>
            <p:nvPr/>
          </p:nvGrpSpPr>
          <p:grpSpPr>
            <a:xfrm>
              <a:off x="7211558" y="491710"/>
              <a:ext cx="10376056" cy="10805383"/>
              <a:chOff x="1844602" y="6177305"/>
              <a:chExt cx="3713164" cy="3750447"/>
            </a:xfrm>
          </p:grpSpPr>
          <p:pic>
            <p:nvPicPr>
              <p:cNvPr id="25" name="Imagen 28">
                <a:extLst>
                  <a:ext uri="{FF2B5EF4-FFF2-40B4-BE49-F238E27FC236}">
                    <a16:creationId xmlns:a16="http://schemas.microsoft.com/office/drawing/2014/main" id="{07B86269-7969-4C7C-9182-E8B7720825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44602" y="6504282"/>
                <a:ext cx="3146868" cy="2926101"/>
              </a:xfrm>
              <a:prstGeom prst="rect">
                <a:avLst/>
              </a:prstGeom>
            </p:spPr>
          </p:pic>
          <p:graphicFrame>
            <p:nvGraphicFramePr>
              <p:cNvPr id="26" name="Gráfico 32">
                <a:extLst>
                  <a:ext uri="{FF2B5EF4-FFF2-40B4-BE49-F238E27FC236}">
                    <a16:creationId xmlns:a16="http://schemas.microsoft.com/office/drawing/2014/main" id="{FED51E58-2BDD-44CC-A8DD-B535D7ABB371}"/>
                  </a:ext>
                </a:extLst>
              </p:cNvPr>
              <p:cNvGraphicFramePr/>
              <p:nvPr/>
            </p:nvGraphicFramePr>
            <p:xfrm>
              <a:off x="2720840" y="7597363"/>
              <a:ext cx="1042600" cy="140778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27" name="Gráfico 34">
                <a:extLst>
                  <a:ext uri="{FF2B5EF4-FFF2-40B4-BE49-F238E27FC236}">
                    <a16:creationId xmlns:a16="http://schemas.microsoft.com/office/drawing/2014/main" id="{08CF167C-63EB-4006-96AF-676305EFF47F}"/>
                  </a:ext>
                </a:extLst>
              </p:cNvPr>
              <p:cNvGraphicFramePr/>
              <p:nvPr/>
            </p:nvGraphicFramePr>
            <p:xfrm>
              <a:off x="2436746" y="8537367"/>
              <a:ext cx="1042600" cy="139038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28" name="Gráfico 35">
                <a:extLst>
                  <a:ext uri="{FF2B5EF4-FFF2-40B4-BE49-F238E27FC236}">
                    <a16:creationId xmlns:a16="http://schemas.microsoft.com/office/drawing/2014/main" id="{6F9D36AC-207A-443B-8F40-D4169CB73CB7}"/>
                  </a:ext>
                </a:extLst>
              </p:cNvPr>
              <p:cNvGraphicFramePr/>
              <p:nvPr/>
            </p:nvGraphicFramePr>
            <p:xfrm>
              <a:off x="5112169" y="6488182"/>
              <a:ext cx="445597" cy="62912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graphicFrame>
            <p:nvGraphicFramePr>
              <p:cNvPr id="29" name="Gráfico 30">
                <a:extLst>
                  <a:ext uri="{FF2B5EF4-FFF2-40B4-BE49-F238E27FC236}">
                    <a16:creationId xmlns:a16="http://schemas.microsoft.com/office/drawing/2014/main" id="{74A55D70-7E2D-4655-BB3B-3C23D1EAD407}"/>
                  </a:ext>
                </a:extLst>
              </p:cNvPr>
              <p:cNvGraphicFramePr/>
              <p:nvPr/>
            </p:nvGraphicFramePr>
            <p:xfrm>
              <a:off x="3352790" y="6928816"/>
              <a:ext cx="774050" cy="105142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graphicFrame>
            <p:nvGraphicFramePr>
              <p:cNvPr id="30" name="Gráfico 31">
                <a:extLst>
                  <a:ext uri="{FF2B5EF4-FFF2-40B4-BE49-F238E27FC236}">
                    <a16:creationId xmlns:a16="http://schemas.microsoft.com/office/drawing/2014/main" id="{B9F8135A-DD2F-499A-A1D2-07CC557CE5E7}"/>
                  </a:ext>
                </a:extLst>
              </p:cNvPr>
              <p:cNvGraphicFramePr/>
              <p:nvPr/>
            </p:nvGraphicFramePr>
            <p:xfrm>
              <a:off x="3889239" y="6177305"/>
              <a:ext cx="923042" cy="125874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graphicFrame>
            <p:nvGraphicFramePr>
              <p:cNvPr id="31" name="Gráfico 33">
                <a:extLst>
                  <a:ext uri="{FF2B5EF4-FFF2-40B4-BE49-F238E27FC236}">
                    <a16:creationId xmlns:a16="http://schemas.microsoft.com/office/drawing/2014/main" id="{B433DA92-CDA0-482E-B57E-3BC4044B1227}"/>
                  </a:ext>
                </a:extLst>
              </p:cNvPr>
              <p:cNvGraphicFramePr/>
              <p:nvPr/>
            </p:nvGraphicFramePr>
            <p:xfrm>
              <a:off x="4232963" y="7680462"/>
              <a:ext cx="930202" cy="139038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</p:grpSp>
        <p:graphicFrame>
          <p:nvGraphicFramePr>
            <p:cNvPr id="12" name="Chart 11">
              <a:extLst>
                <a:ext uri="{FF2B5EF4-FFF2-40B4-BE49-F238E27FC236}">
                  <a16:creationId xmlns:a16="http://schemas.microsoft.com/office/drawing/2014/main" id="{703387E9-052D-4A4D-8650-F5A073885F7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185882" y="3712410"/>
            <a:ext cx="3481197" cy="52217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graphicFrame>
          <p:nvGraphicFramePr>
            <p:cNvPr id="13" name="Chart 12">
              <a:extLst>
                <a:ext uri="{FF2B5EF4-FFF2-40B4-BE49-F238E27FC236}">
                  <a16:creationId xmlns:a16="http://schemas.microsoft.com/office/drawing/2014/main" id="{7724F94A-59A3-4CBE-B239-EAFA21567AA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481289" y="5267430"/>
            <a:ext cx="2983883" cy="447582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graphicFrame>
          <p:nvGraphicFramePr>
            <p:cNvPr id="14" name="Chart 13">
              <a:extLst>
                <a:ext uri="{FF2B5EF4-FFF2-40B4-BE49-F238E27FC236}">
                  <a16:creationId xmlns:a16="http://schemas.microsoft.com/office/drawing/2014/main" id="{9F902D66-1D1F-4C02-8AE0-C5EA124C87F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341421" y="7211480"/>
            <a:ext cx="2113583" cy="31703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2"/>
            </a:graphicData>
          </a:graphic>
        </p:graphicFrame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E2C4636-ED64-43B6-837C-0A3480A0120E}"/>
                </a:ext>
              </a:extLst>
            </p:cNvPr>
            <p:cNvSpPr txBox="1"/>
            <p:nvPr/>
          </p:nvSpPr>
          <p:spPr>
            <a:xfrm>
              <a:off x="15121889" y="971963"/>
              <a:ext cx="1846219" cy="11803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82" b="1" dirty="0">
                  <a:latin typeface="Arial" panose="020B0604020202020204" pitchFamily="34" charset="0"/>
                  <a:cs typeface="Arial" panose="020B0604020202020204" pitchFamily="34" charset="0"/>
                </a:rPr>
                <a:t>Fundus</a:t>
              </a:r>
            </a:p>
            <a:p>
              <a:pPr algn="ctr"/>
              <a:r>
                <a:rPr lang="en-US" sz="1882" b="1" dirty="0">
                  <a:latin typeface="Arial" panose="020B0604020202020204" pitchFamily="34" charset="0"/>
                  <a:cs typeface="Arial" panose="020B0604020202020204" pitchFamily="34" charset="0"/>
                </a:rPr>
                <a:t>(n=49)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35F3FF9-4190-403C-9129-C996224B74DC}"/>
                </a:ext>
              </a:extLst>
            </p:cNvPr>
            <p:cNvSpPr txBox="1"/>
            <p:nvPr/>
          </p:nvSpPr>
          <p:spPr>
            <a:xfrm>
              <a:off x="10273327" y="2967935"/>
              <a:ext cx="1638967" cy="11803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82" b="1" dirty="0">
                  <a:latin typeface="Arial" panose="020B0604020202020204" pitchFamily="34" charset="0"/>
                  <a:cs typeface="Arial" panose="020B0604020202020204" pitchFamily="34" charset="0"/>
                </a:rPr>
                <a:t>Cardia</a:t>
              </a:r>
            </a:p>
            <a:p>
              <a:pPr algn="ctr"/>
              <a:r>
                <a:rPr lang="en-US" sz="1882" b="1" dirty="0">
                  <a:latin typeface="Arial" panose="020B0604020202020204" pitchFamily="34" charset="0"/>
                  <a:cs typeface="Arial" panose="020B0604020202020204" pitchFamily="34" charset="0"/>
                </a:rPr>
                <a:t>(n=20)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224B739-FBAB-48C3-B4B7-C9939B9920B9}"/>
                </a:ext>
              </a:extLst>
            </p:cNvPr>
            <p:cNvSpPr txBox="1"/>
            <p:nvPr/>
          </p:nvSpPr>
          <p:spPr>
            <a:xfrm>
              <a:off x="15564099" y="5488943"/>
              <a:ext cx="2239416" cy="2198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82" b="1" dirty="0">
                  <a:latin typeface="Arial" panose="020B0604020202020204" pitchFamily="34" charset="0"/>
                  <a:cs typeface="Arial" panose="020B0604020202020204" pitchFamily="34" charset="0"/>
                </a:rPr>
                <a:t>Greater Curvature </a:t>
              </a:r>
            </a:p>
            <a:p>
              <a:pPr algn="ctr"/>
              <a:r>
                <a:rPr lang="en-US" sz="1882" b="1" dirty="0">
                  <a:latin typeface="Arial" panose="020B0604020202020204" pitchFamily="34" charset="0"/>
                  <a:cs typeface="Arial" panose="020B0604020202020204" pitchFamily="34" charset="0"/>
                </a:rPr>
                <a:t>(n=57)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18A0E17-0D8B-44C8-8383-B2A4CD9113E3}"/>
                </a:ext>
              </a:extLst>
            </p:cNvPr>
            <p:cNvSpPr txBox="1"/>
            <p:nvPr/>
          </p:nvSpPr>
          <p:spPr>
            <a:xfrm>
              <a:off x="7591838" y="4410901"/>
              <a:ext cx="2319536" cy="16893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82" b="1" dirty="0">
                  <a:latin typeface="Arial" panose="020B0604020202020204" pitchFamily="34" charset="0"/>
                  <a:cs typeface="Arial" panose="020B0604020202020204" pitchFamily="34" charset="0"/>
                </a:rPr>
                <a:t>Lesser </a:t>
              </a:r>
              <a:br>
                <a:rPr lang="en-US" sz="1882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882" b="1" dirty="0">
                  <a:latin typeface="Arial" panose="020B0604020202020204" pitchFamily="34" charset="0"/>
                  <a:cs typeface="Arial" panose="020B0604020202020204" pitchFamily="34" charset="0"/>
                </a:rPr>
                <a:t>Curvature</a:t>
              </a:r>
            </a:p>
            <a:p>
              <a:pPr algn="ctr"/>
              <a:r>
                <a:rPr lang="en-US" sz="1882" b="1" dirty="0">
                  <a:latin typeface="Arial" panose="020B0604020202020204" pitchFamily="34" charset="0"/>
                  <a:cs typeface="Arial" panose="020B0604020202020204" pitchFamily="34" charset="0"/>
                </a:rPr>
                <a:t>(n=64)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DFA0970-D763-421E-9A8B-BB66737EFD9B}"/>
                </a:ext>
              </a:extLst>
            </p:cNvPr>
            <p:cNvSpPr txBox="1"/>
            <p:nvPr/>
          </p:nvSpPr>
          <p:spPr>
            <a:xfrm>
              <a:off x="8171956" y="9154924"/>
              <a:ext cx="1823814" cy="11803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82" b="1" dirty="0">
                  <a:latin typeface="Arial" panose="020B0604020202020204" pitchFamily="34" charset="0"/>
                  <a:cs typeface="Arial" panose="020B0604020202020204" pitchFamily="34" charset="0"/>
                </a:rPr>
                <a:t>Antrum</a:t>
              </a:r>
            </a:p>
            <a:p>
              <a:pPr algn="ctr"/>
              <a:r>
                <a:rPr lang="en-US" sz="1882" b="1" dirty="0">
                  <a:latin typeface="Arial" panose="020B0604020202020204" pitchFamily="34" charset="0"/>
                  <a:cs typeface="Arial" panose="020B0604020202020204" pitchFamily="34" charset="0"/>
                </a:rPr>
                <a:t>(n=40)</a:t>
              </a:r>
            </a:p>
          </p:txBody>
        </p:sp>
        <p:graphicFrame>
          <p:nvGraphicFramePr>
            <p:cNvPr id="20" name="Chart 19">
              <a:extLst>
                <a:ext uri="{FF2B5EF4-FFF2-40B4-BE49-F238E27FC236}">
                  <a16:creationId xmlns:a16="http://schemas.microsoft.com/office/drawing/2014/main" id="{7DDF563C-810F-42E6-BB81-2200D9C31673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1606388" y="3606875"/>
            <a:ext cx="1781849" cy="107940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graphicFrame>
          <p:nvGraphicFramePr>
            <p:cNvPr id="21" name="Chart 20">
              <a:extLst>
                <a:ext uri="{FF2B5EF4-FFF2-40B4-BE49-F238E27FC236}">
                  <a16:creationId xmlns:a16="http://schemas.microsoft.com/office/drawing/2014/main" id="{31D45376-2607-4216-A3C9-C37B86F7C857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2002590" y="872242"/>
            <a:ext cx="3986784" cy="21671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4"/>
            </a:graphicData>
          </a:graphic>
        </p:graphicFrame>
        <p:graphicFrame>
          <p:nvGraphicFramePr>
            <p:cNvPr id="22" name="Chart 21">
              <a:extLst>
                <a:ext uri="{FF2B5EF4-FFF2-40B4-BE49-F238E27FC236}">
                  <a16:creationId xmlns:a16="http://schemas.microsoft.com/office/drawing/2014/main" id="{1C2BC5F7-3A32-4833-9CEA-DBFFE9A179F6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8823705" y="474660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5"/>
            </a:graphicData>
          </a:graphic>
        </p:graphicFrame>
        <p:graphicFrame>
          <p:nvGraphicFramePr>
            <p:cNvPr id="23" name="Chart 22">
              <a:extLst>
                <a:ext uri="{FF2B5EF4-FFF2-40B4-BE49-F238E27FC236}">
                  <a16:creationId xmlns:a16="http://schemas.microsoft.com/office/drawing/2014/main" id="{8E9C30AB-A69E-4515-B663-72BFF0B2877F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2949994" y="6452693"/>
            <a:ext cx="4231695" cy="24614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6"/>
            </a:graphicData>
          </a:graphic>
        </p:graphicFrame>
        <p:graphicFrame>
          <p:nvGraphicFramePr>
            <p:cNvPr id="24" name="Chart 23">
              <a:extLst>
                <a:ext uri="{FF2B5EF4-FFF2-40B4-BE49-F238E27FC236}">
                  <a16:creationId xmlns:a16="http://schemas.microsoft.com/office/drawing/2014/main" id="{682BEAF8-2D29-47C9-A782-BD5C06E510FB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8811847" y="7936180"/>
            <a:ext cx="3404088" cy="18865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7"/>
            </a:graphicData>
          </a:graphic>
        </p:graphicFrame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8CF83E2D-3108-40F9-8F9C-48448EB24593}"/>
              </a:ext>
            </a:extLst>
          </p:cNvPr>
          <p:cNvSpPr/>
          <p:nvPr/>
        </p:nvSpPr>
        <p:spPr>
          <a:xfrm>
            <a:off x="208493" y="1856269"/>
            <a:ext cx="368088" cy="333293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7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E8ADB78-F5BF-489A-A9CB-9FF568ADC969}"/>
              </a:ext>
            </a:extLst>
          </p:cNvPr>
          <p:cNvSpPr/>
          <p:nvPr/>
        </p:nvSpPr>
        <p:spPr>
          <a:xfrm>
            <a:off x="205597" y="2248866"/>
            <a:ext cx="368088" cy="333293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7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D9589DE-0FFD-4614-A902-698F8C21676C}"/>
              </a:ext>
            </a:extLst>
          </p:cNvPr>
          <p:cNvSpPr/>
          <p:nvPr/>
        </p:nvSpPr>
        <p:spPr>
          <a:xfrm>
            <a:off x="205597" y="2637886"/>
            <a:ext cx="368088" cy="333293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7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4ECC3B1-2249-4D66-B035-08E373F54EDB}"/>
              </a:ext>
            </a:extLst>
          </p:cNvPr>
          <p:cNvSpPr txBox="1"/>
          <p:nvPr/>
        </p:nvSpPr>
        <p:spPr>
          <a:xfrm>
            <a:off x="580192" y="1927519"/>
            <a:ext cx="752129" cy="2811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27" b="1" dirty="0">
                <a:latin typeface="Arial" panose="020B0604020202020204" pitchFamily="34" charset="0"/>
                <a:cs typeface="Arial" panose="020B0604020202020204" pitchFamily="34" charset="0"/>
              </a:rPr>
              <a:t>Spindle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90B17B8-3227-439D-ACB9-51E9534BB26A}"/>
              </a:ext>
            </a:extLst>
          </p:cNvPr>
          <p:cNvSpPr txBox="1"/>
          <p:nvPr/>
        </p:nvSpPr>
        <p:spPr>
          <a:xfrm>
            <a:off x="579475" y="2290063"/>
            <a:ext cx="987771" cy="2811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27" b="1" dirty="0">
                <a:latin typeface="Arial" panose="020B0604020202020204" pitchFamily="34" charset="0"/>
                <a:cs typeface="Arial" panose="020B0604020202020204" pitchFamily="34" charset="0"/>
              </a:rPr>
              <a:t>Epithelioid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4FD4435-F3FF-409D-82B4-A7FDD9762456}"/>
              </a:ext>
            </a:extLst>
          </p:cNvPr>
          <p:cNvSpPr txBox="1"/>
          <p:nvPr/>
        </p:nvSpPr>
        <p:spPr>
          <a:xfrm>
            <a:off x="569839" y="2679418"/>
            <a:ext cx="631904" cy="2811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27" b="1" dirty="0">
                <a:latin typeface="Arial" panose="020B0604020202020204" pitchFamily="34" charset="0"/>
                <a:cs typeface="Arial" panose="020B0604020202020204" pitchFamily="34" charset="0"/>
              </a:rPr>
              <a:t>Mixed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FEE174C-A160-4C45-8CFE-35EB294A38CB}"/>
              </a:ext>
            </a:extLst>
          </p:cNvPr>
          <p:cNvGrpSpPr/>
          <p:nvPr/>
        </p:nvGrpSpPr>
        <p:grpSpPr>
          <a:xfrm>
            <a:off x="5971157" y="926226"/>
            <a:ext cx="6287140" cy="6543008"/>
            <a:chOff x="7211558" y="491710"/>
            <a:chExt cx="10514298" cy="10805383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1F824BED-C415-4425-9325-671CF5EA3D3D}"/>
                </a:ext>
              </a:extLst>
            </p:cNvPr>
            <p:cNvGrpSpPr/>
            <p:nvPr/>
          </p:nvGrpSpPr>
          <p:grpSpPr>
            <a:xfrm>
              <a:off x="7211558" y="491710"/>
              <a:ext cx="10514298" cy="10805383"/>
              <a:chOff x="7211558" y="491710"/>
              <a:chExt cx="10514298" cy="10805383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4D2AA08C-8926-4CC7-AB80-115DAA80E93F}"/>
                  </a:ext>
                </a:extLst>
              </p:cNvPr>
              <p:cNvGrpSpPr/>
              <p:nvPr/>
            </p:nvGrpSpPr>
            <p:grpSpPr>
              <a:xfrm>
                <a:off x="7211558" y="491710"/>
                <a:ext cx="10376056" cy="10805383"/>
                <a:chOff x="1844602" y="6177305"/>
                <a:chExt cx="3713164" cy="3750447"/>
              </a:xfrm>
            </p:grpSpPr>
            <p:pic>
              <p:nvPicPr>
                <p:cNvPr id="62" name="Imagen 28">
                  <a:extLst>
                    <a:ext uri="{FF2B5EF4-FFF2-40B4-BE49-F238E27FC236}">
                      <a16:creationId xmlns:a16="http://schemas.microsoft.com/office/drawing/2014/main" id="{30DA203F-A600-4E12-B8C2-5B6C167758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844602" y="6504282"/>
                  <a:ext cx="3146868" cy="2926101"/>
                </a:xfrm>
                <a:prstGeom prst="rect">
                  <a:avLst/>
                </a:prstGeom>
              </p:spPr>
            </p:pic>
            <p:graphicFrame>
              <p:nvGraphicFramePr>
                <p:cNvPr id="63" name="Gráfico 32">
                  <a:extLst>
                    <a:ext uri="{FF2B5EF4-FFF2-40B4-BE49-F238E27FC236}">
                      <a16:creationId xmlns:a16="http://schemas.microsoft.com/office/drawing/2014/main" id="{6A0405FA-F90F-440F-A1AB-5D1F11E36022}"/>
                    </a:ext>
                  </a:extLst>
                </p:cNvPr>
                <p:cNvGraphicFramePr/>
                <p:nvPr/>
              </p:nvGraphicFramePr>
              <p:xfrm>
                <a:off x="2720840" y="7597363"/>
                <a:ext cx="1042600" cy="1407787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8"/>
                </a:graphicData>
              </a:graphic>
            </p:graphicFrame>
            <p:graphicFrame>
              <p:nvGraphicFramePr>
                <p:cNvPr id="64" name="Gráfico 34">
                  <a:extLst>
                    <a:ext uri="{FF2B5EF4-FFF2-40B4-BE49-F238E27FC236}">
                      <a16:creationId xmlns:a16="http://schemas.microsoft.com/office/drawing/2014/main" id="{A639D0C9-B58D-468B-9198-ACB27B580955}"/>
                    </a:ext>
                  </a:extLst>
                </p:cNvPr>
                <p:cNvGraphicFramePr/>
                <p:nvPr/>
              </p:nvGraphicFramePr>
              <p:xfrm>
                <a:off x="2436746" y="8537367"/>
                <a:ext cx="1042600" cy="139038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9"/>
                </a:graphicData>
              </a:graphic>
            </p:graphicFrame>
            <p:graphicFrame>
              <p:nvGraphicFramePr>
                <p:cNvPr id="65" name="Gráfico 35">
                  <a:extLst>
                    <a:ext uri="{FF2B5EF4-FFF2-40B4-BE49-F238E27FC236}">
                      <a16:creationId xmlns:a16="http://schemas.microsoft.com/office/drawing/2014/main" id="{B9BD0F68-9DC7-4EB0-BC8E-7802436EFCBE}"/>
                    </a:ext>
                  </a:extLst>
                </p:cNvPr>
                <p:cNvGraphicFramePr/>
                <p:nvPr/>
              </p:nvGraphicFramePr>
              <p:xfrm>
                <a:off x="5112169" y="6488182"/>
                <a:ext cx="445597" cy="62912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0"/>
                </a:graphicData>
              </a:graphic>
            </p:graphicFrame>
            <p:graphicFrame>
              <p:nvGraphicFramePr>
                <p:cNvPr id="66" name="Gráfico 30">
                  <a:extLst>
                    <a:ext uri="{FF2B5EF4-FFF2-40B4-BE49-F238E27FC236}">
                      <a16:creationId xmlns:a16="http://schemas.microsoft.com/office/drawing/2014/main" id="{061A9F5C-C72B-4C82-938D-49F823373D86}"/>
                    </a:ext>
                  </a:extLst>
                </p:cNvPr>
                <p:cNvGraphicFramePr/>
                <p:nvPr/>
              </p:nvGraphicFramePr>
              <p:xfrm>
                <a:off x="3352790" y="6928816"/>
                <a:ext cx="774050" cy="1051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1"/>
                </a:graphicData>
              </a:graphic>
            </p:graphicFrame>
            <p:graphicFrame>
              <p:nvGraphicFramePr>
                <p:cNvPr id="67" name="Gráfico 31">
                  <a:extLst>
                    <a:ext uri="{FF2B5EF4-FFF2-40B4-BE49-F238E27FC236}">
                      <a16:creationId xmlns:a16="http://schemas.microsoft.com/office/drawing/2014/main" id="{710A11D1-8E70-41F0-9226-213640FBDC53}"/>
                    </a:ext>
                  </a:extLst>
                </p:cNvPr>
                <p:cNvGraphicFramePr/>
                <p:nvPr/>
              </p:nvGraphicFramePr>
              <p:xfrm>
                <a:off x="3889239" y="6177305"/>
                <a:ext cx="923042" cy="125874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2"/>
                </a:graphicData>
              </a:graphic>
            </p:graphicFrame>
            <p:graphicFrame>
              <p:nvGraphicFramePr>
                <p:cNvPr id="68" name="Gráfico 33">
                  <a:extLst>
                    <a:ext uri="{FF2B5EF4-FFF2-40B4-BE49-F238E27FC236}">
                      <a16:creationId xmlns:a16="http://schemas.microsoft.com/office/drawing/2014/main" id="{9A2A1A70-5833-4C0A-A031-5491093AF04B}"/>
                    </a:ext>
                  </a:extLst>
                </p:cNvPr>
                <p:cNvGraphicFramePr/>
                <p:nvPr/>
              </p:nvGraphicFramePr>
              <p:xfrm>
                <a:off x="4232963" y="7680462"/>
                <a:ext cx="930202" cy="139038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3"/>
                </a:graphicData>
              </a:graphic>
            </p:graphicFrame>
          </p:grpSp>
          <p:graphicFrame>
            <p:nvGraphicFramePr>
              <p:cNvPr id="53" name="Chart 52">
                <a:extLst>
                  <a:ext uri="{FF2B5EF4-FFF2-40B4-BE49-F238E27FC236}">
                    <a16:creationId xmlns:a16="http://schemas.microsoft.com/office/drawing/2014/main" id="{C2455F36-02BD-4A3A-8A2D-CFB3C4FAA91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9185882" y="3712410"/>
              <a:ext cx="3481197" cy="522179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4"/>
              </a:graphicData>
            </a:graphic>
          </p:graphicFrame>
          <p:graphicFrame>
            <p:nvGraphicFramePr>
              <p:cNvPr id="54" name="Chart 53">
                <a:extLst>
                  <a:ext uri="{FF2B5EF4-FFF2-40B4-BE49-F238E27FC236}">
                    <a16:creationId xmlns:a16="http://schemas.microsoft.com/office/drawing/2014/main" id="{133C82CC-3E4F-409D-9E63-4EE11BD873C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3481289" y="5267430"/>
              <a:ext cx="2983883" cy="447582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5"/>
              </a:graphicData>
            </a:graphic>
          </p:graphicFrame>
          <p:graphicFrame>
            <p:nvGraphicFramePr>
              <p:cNvPr id="55" name="Chart 54">
                <a:extLst>
                  <a:ext uri="{FF2B5EF4-FFF2-40B4-BE49-F238E27FC236}">
                    <a16:creationId xmlns:a16="http://schemas.microsoft.com/office/drawing/2014/main" id="{235251AD-5573-4090-A606-FE5994C99C8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9341421" y="7211480"/>
              <a:ext cx="2113583" cy="317037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6"/>
              </a:graphicData>
            </a:graphic>
          </p:graphicFrame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BC6E48B-7557-447C-B719-1BBCF105C29A}"/>
                  </a:ext>
                </a:extLst>
              </p:cNvPr>
              <p:cNvSpPr txBox="1"/>
              <p:nvPr/>
            </p:nvSpPr>
            <p:spPr>
              <a:xfrm>
                <a:off x="15161409" y="971964"/>
                <a:ext cx="1767174" cy="11090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8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Fundus</a:t>
                </a:r>
              </a:p>
              <a:p>
                <a:pPr algn="ctr"/>
                <a:r>
                  <a:rPr lang="en-US" sz="188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(n=49)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69E3B53-7579-4393-A742-D9C9C89C4170}"/>
                  </a:ext>
                </a:extLst>
              </p:cNvPr>
              <p:cNvSpPr txBox="1"/>
              <p:nvPr/>
            </p:nvSpPr>
            <p:spPr>
              <a:xfrm>
                <a:off x="10343420" y="3010719"/>
                <a:ext cx="1568795" cy="11090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8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Cardia</a:t>
                </a:r>
              </a:p>
              <a:p>
                <a:pPr algn="ctr"/>
                <a:r>
                  <a:rPr lang="en-US" sz="188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(n=22)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0CFFB5B-FC4B-4BBB-9846-503382CE6F21}"/>
                  </a:ext>
                </a:extLst>
              </p:cNvPr>
              <p:cNvSpPr txBox="1"/>
              <p:nvPr/>
            </p:nvSpPr>
            <p:spPr>
              <a:xfrm>
                <a:off x="15536809" y="5488943"/>
                <a:ext cx="2189047" cy="20657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8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Greater Curvature </a:t>
                </a:r>
              </a:p>
              <a:p>
                <a:pPr algn="ctr"/>
                <a:r>
                  <a:rPr lang="en-US" sz="188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(n=57)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2B4A223-C453-4556-98F3-B32244480415}"/>
                  </a:ext>
                </a:extLst>
              </p:cNvPr>
              <p:cNvSpPr txBox="1"/>
              <p:nvPr/>
            </p:nvSpPr>
            <p:spPr>
              <a:xfrm>
                <a:off x="7853349" y="4545600"/>
                <a:ext cx="2220225" cy="15874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8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Lesser </a:t>
                </a:r>
                <a:br>
                  <a:rPr lang="en-US" sz="1882" b="1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88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Curvature</a:t>
                </a:r>
              </a:p>
              <a:p>
                <a:pPr algn="ctr"/>
                <a:r>
                  <a:rPr lang="en-US" sz="188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(n=65)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836D188-A32B-4D04-882D-6FD073DDA469}"/>
                  </a:ext>
                </a:extLst>
              </p:cNvPr>
              <p:cNvSpPr txBox="1"/>
              <p:nvPr/>
            </p:nvSpPr>
            <p:spPr>
              <a:xfrm>
                <a:off x="8298207" y="9183168"/>
                <a:ext cx="1745728" cy="11090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8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Antrum</a:t>
                </a:r>
              </a:p>
              <a:p>
                <a:pPr algn="ctr"/>
                <a:r>
                  <a:rPr lang="en-US" sz="188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(n=40)</a:t>
                </a:r>
              </a:p>
            </p:txBody>
          </p:sp>
          <p:graphicFrame>
            <p:nvGraphicFramePr>
              <p:cNvPr id="61" name="Chart 60">
                <a:extLst>
                  <a:ext uri="{FF2B5EF4-FFF2-40B4-BE49-F238E27FC236}">
                    <a16:creationId xmlns:a16="http://schemas.microsoft.com/office/drawing/2014/main" id="{CB1D67C2-74C7-4C8D-B7F9-958AD81E34D7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1606388" y="3606875"/>
              <a:ext cx="1781849" cy="107940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7"/>
              </a:graphicData>
            </a:graphic>
          </p:graphicFrame>
        </p:grpSp>
        <p:graphicFrame>
          <p:nvGraphicFramePr>
            <p:cNvPr id="45" name="Chart 44">
              <a:extLst>
                <a:ext uri="{FF2B5EF4-FFF2-40B4-BE49-F238E27FC236}">
                  <a16:creationId xmlns:a16="http://schemas.microsoft.com/office/drawing/2014/main" id="{E3141FA4-7852-4200-965E-5513CC4DDA69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1884807" y="650372"/>
            <a:ext cx="3986784" cy="21671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8"/>
            </a:graphicData>
          </a:graphic>
        </p:graphicFrame>
        <p:graphicFrame>
          <p:nvGraphicFramePr>
            <p:cNvPr id="46" name="Chart 45">
              <a:extLst>
                <a:ext uri="{FF2B5EF4-FFF2-40B4-BE49-F238E27FC236}">
                  <a16:creationId xmlns:a16="http://schemas.microsoft.com/office/drawing/2014/main" id="{25D044B0-83E2-43F3-9FA3-E2D9D150BB3B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1658998" y="3500760"/>
            <a:ext cx="1783080" cy="10789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9"/>
            </a:graphicData>
          </a:graphic>
        </p:graphicFrame>
        <p:graphicFrame>
          <p:nvGraphicFramePr>
            <p:cNvPr id="47" name="Chart 46">
              <a:extLst>
                <a:ext uri="{FF2B5EF4-FFF2-40B4-BE49-F238E27FC236}">
                  <a16:creationId xmlns:a16="http://schemas.microsoft.com/office/drawing/2014/main" id="{C65B8F54-E88C-4A20-B1F5-ACBB47F05AE8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2822618" y="6481445"/>
            <a:ext cx="4233672" cy="245973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0"/>
            </a:graphicData>
          </a:graphic>
        </p:graphicFrame>
        <p:graphicFrame>
          <p:nvGraphicFramePr>
            <p:cNvPr id="50" name="Chart 49">
              <a:extLst>
                <a:ext uri="{FF2B5EF4-FFF2-40B4-BE49-F238E27FC236}">
                  <a16:creationId xmlns:a16="http://schemas.microsoft.com/office/drawing/2014/main" id="{FC38B1F7-2A8D-41BC-B84A-2CA9C2D3E8E7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9026923" y="4857154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1"/>
            </a:graphicData>
          </a:graphic>
        </p:graphicFrame>
        <p:graphicFrame>
          <p:nvGraphicFramePr>
            <p:cNvPr id="51" name="Chart 50">
              <a:extLst>
                <a:ext uri="{FF2B5EF4-FFF2-40B4-BE49-F238E27FC236}">
                  <a16:creationId xmlns:a16="http://schemas.microsoft.com/office/drawing/2014/main" id="{8D2704B0-C838-4EBB-BAB3-49F54590758F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8829932" y="7880444"/>
            <a:ext cx="3401568" cy="18836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2"/>
            </a:graphicData>
          </a:graphic>
        </p:graphicFrame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CF09A1D5-871F-4A19-B812-BAA18DB08DB8}"/>
              </a:ext>
            </a:extLst>
          </p:cNvPr>
          <p:cNvSpPr/>
          <p:nvPr/>
        </p:nvSpPr>
        <p:spPr>
          <a:xfrm>
            <a:off x="6192000" y="1852465"/>
            <a:ext cx="368088" cy="333293"/>
          </a:xfrm>
          <a:prstGeom prst="rect">
            <a:avLst/>
          </a:prstGeom>
          <a:ln w="190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7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9F74517-A937-48B9-8EDF-F09F15CBF139}"/>
              </a:ext>
            </a:extLst>
          </p:cNvPr>
          <p:cNvSpPr/>
          <p:nvPr/>
        </p:nvSpPr>
        <p:spPr>
          <a:xfrm>
            <a:off x="6189104" y="2245062"/>
            <a:ext cx="368088" cy="333293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7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A38EB7B-E361-4365-A859-C289A2ADAC4E}"/>
              </a:ext>
            </a:extLst>
          </p:cNvPr>
          <p:cNvSpPr txBox="1"/>
          <p:nvPr/>
        </p:nvSpPr>
        <p:spPr>
          <a:xfrm>
            <a:off x="6563699" y="1923715"/>
            <a:ext cx="1231427" cy="2811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27" b="1" dirty="0">
                <a:latin typeface="Arial" panose="020B0604020202020204" pitchFamily="34" charset="0"/>
                <a:cs typeface="Arial" panose="020B0604020202020204" pitchFamily="34" charset="0"/>
              </a:rPr>
              <a:t>&gt; 40 years old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257EAFF-5EA1-42D8-9FA5-968B0E2DFBEB}"/>
              </a:ext>
            </a:extLst>
          </p:cNvPr>
          <p:cNvSpPr txBox="1"/>
          <p:nvPr/>
        </p:nvSpPr>
        <p:spPr>
          <a:xfrm>
            <a:off x="6562982" y="2286259"/>
            <a:ext cx="1226618" cy="2811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27" b="1" dirty="0">
                <a:latin typeface="Arial" panose="020B0604020202020204" pitchFamily="34" charset="0"/>
                <a:cs typeface="Arial" panose="020B0604020202020204" pitchFamily="34" charset="0"/>
              </a:rPr>
              <a:t>≤ 40 years old</a:t>
            </a:r>
          </a:p>
        </p:txBody>
      </p:sp>
    </p:spTree>
    <p:extLst>
      <p:ext uri="{BB962C8B-B14F-4D97-AF65-F5344CB8AC3E}">
        <p14:creationId xmlns:p14="http://schemas.microsoft.com/office/powerpoint/2010/main" val="2677810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Application>Microsoft Office PowerPoint</Application>
  <PresentationFormat>Widescreen</PresentationFormat>
  <Paragraphs>40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Sharma, Ashwyn</dc:creator>
  <cp:lastModifiedBy>Sharma, Ashwyn</cp:lastModifiedBy>
  <cp:revision>1</cp:revision>
  <dcterms:created xsi:type="dcterms:W3CDTF">2021-07-26T17:01:24Z</dcterms:created>
  <dcterms:modified xsi:type="dcterms:W3CDTF">2021-07-26T17:01:40Z</dcterms:modified>
</cp:coreProperties>
</file>