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958" r:id="rId1"/>
  </p:sldMasterIdLst>
  <p:notesMasterIdLst>
    <p:notesMasterId r:id="rId23"/>
  </p:notesMasterIdLst>
  <p:sldIdLst>
    <p:sldId id="256" r:id="rId2"/>
    <p:sldId id="257" r:id="rId3"/>
    <p:sldId id="259" r:id="rId4"/>
    <p:sldId id="260" r:id="rId5"/>
    <p:sldId id="261" r:id="rId6"/>
    <p:sldId id="262" r:id="rId7"/>
    <p:sldId id="314" r:id="rId8"/>
    <p:sldId id="315" r:id="rId9"/>
    <p:sldId id="316" r:id="rId10"/>
    <p:sldId id="317" r:id="rId11"/>
    <p:sldId id="318" r:id="rId12"/>
    <p:sldId id="319" r:id="rId13"/>
    <p:sldId id="320" r:id="rId14"/>
    <p:sldId id="322" r:id="rId15"/>
    <p:sldId id="323" r:id="rId16"/>
    <p:sldId id="324" r:id="rId17"/>
    <p:sldId id="326" r:id="rId18"/>
    <p:sldId id="327" r:id="rId19"/>
    <p:sldId id="328" r:id="rId20"/>
    <p:sldId id="273" r:id="rId21"/>
    <p:sldId id="276" r:id="rId22"/>
  </p:sldIdLst>
  <p:sldSz cx="9144000" cy="5143500" type="screen16x9"/>
  <p:notesSz cx="6858000" cy="9144000"/>
  <p:embeddedFontLst>
    <p:embeddedFont>
      <p:font typeface="Calibri" panose="020F0502020204030204" pitchFamily="34" charset="0"/>
      <p:regular r:id="rId24"/>
      <p:bold r:id="rId25"/>
      <p:italic r:id="rId26"/>
      <p:boldItalic r:id="rId27"/>
    </p:embeddedFont>
    <p:embeddedFont>
      <p:font typeface="Calibri Light" panose="020F0302020204030204" pitchFamily="34" charset="0"/>
      <p:regular r:id="rId28"/>
      <p:italic r:id="rId29"/>
    </p:embeddedFont>
    <p:embeddedFont>
      <p:font typeface="Roboto" panose="02000000000000000000" pitchFamily="2" charset="0"/>
      <p:regular r:id="rId30"/>
      <p:bold r:id="rId31"/>
      <p:italic r:id="rId32"/>
      <p:boldItalic r:id="rId3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ACF0"/>
    <a:srgbClr val="D9F5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025" autoAdjust="0"/>
    <p:restoredTop sz="84992" autoAdjust="0"/>
  </p:normalViewPr>
  <p:slideViewPr>
    <p:cSldViewPr snapToGrid="0">
      <p:cViewPr>
        <p:scale>
          <a:sx n="106" d="100"/>
          <a:sy n="106" d="100"/>
        </p:scale>
        <p:origin x="56" y="373"/>
      </p:cViewPr>
      <p:guideLst>
        <p:guide orient="horz" pos="1620"/>
        <p:guide pos="2880"/>
      </p:guideLst>
    </p:cSldViewPr>
  </p:slideViewPr>
  <p:outlineViewPr>
    <p:cViewPr>
      <p:scale>
        <a:sx n="33" d="100"/>
        <a:sy n="33" d="100"/>
      </p:scale>
      <p:origin x="0" y="-26381"/>
    </p:cViewPr>
  </p:outlineViewPr>
  <p:notesTextViewPr>
    <p:cViewPr>
      <p:scale>
        <a:sx n="1" d="1"/>
        <a:sy n="1" d="1"/>
      </p:scale>
      <p:origin x="0" y="0"/>
    </p:cViewPr>
  </p:notesTextViewPr>
  <p:sorterViewPr>
    <p:cViewPr>
      <p:scale>
        <a:sx n="37037" d="25000"/>
        <a:sy n="37037" d="25000"/>
      </p:scale>
      <p:origin x="0" y="-10365"/>
    </p:cViewPr>
  </p:sorterViewPr>
  <p:notesViewPr>
    <p:cSldViewPr snapToGrid="0">
      <p:cViewPr varScale="1">
        <p:scale>
          <a:sx n="76" d="100"/>
          <a:sy n="76" d="100"/>
        </p:scale>
        <p:origin x="1235" y="2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863d5a3f35_1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863d5a3f35_1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87f3491456_1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87f3491456_1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87f3491456_1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87f3491456_1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863d5a3f35_1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863d5a3f35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863d5a3f35_1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863d5a3f35_1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863d5a3f35_1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863d5a3f35_1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87f3491456_1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87f3491456_1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863d5a3f35_1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863d5a3f35_1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863d5a3f35_1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863d5a3f35_1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87f3491456_1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87f3491456_1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87f349145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87f349145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863d5a3f35_1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863d5a3f35_1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863d5a3f35_1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863d5a3f35_1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87f3491456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87f349145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87f3491456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87f3491456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87f3491456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87f3491456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87f3491456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87f3491456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87f3491456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87f3491456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87f3491456_1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87f3491456_1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87f3491456_1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87f3491456_1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558A4-288B-4AAF-9D38-FFCC40FE2D1B}"/>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19EF7046-D239-43FC-9E16-3254407ABFD9}"/>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760C04EF-CCED-4158-AB80-B6AB55B8A38C}"/>
              </a:ext>
            </a:extLst>
          </p:cNvPr>
          <p:cNvSpPr>
            <a:spLocks noGrp="1"/>
          </p:cNvSpPr>
          <p:nvPr>
            <p:ph type="dt" sz="half" idx="10"/>
          </p:nvPr>
        </p:nvSpPr>
        <p:spPr/>
        <p:txBody>
          <a:bodyPr/>
          <a:lstStyle/>
          <a:p>
            <a:fld id="{B61BEF0D-F0BB-DE4B-95CE-6DB70DBA9567}" type="datetimeFigureOut">
              <a:rPr lang="en-US" smtClean="0"/>
              <a:pPr/>
              <a:t>12/15/2021</a:t>
            </a:fld>
            <a:endParaRPr lang="en-US" dirty="0"/>
          </a:p>
        </p:txBody>
      </p:sp>
      <p:sp>
        <p:nvSpPr>
          <p:cNvPr id="5" name="Footer Placeholder 4">
            <a:extLst>
              <a:ext uri="{FF2B5EF4-FFF2-40B4-BE49-F238E27FC236}">
                <a16:creationId xmlns:a16="http://schemas.microsoft.com/office/drawing/2014/main" id="{F6BF674F-F62E-4E32-A6E8-868EDFCFB9E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C32B81-BDE6-4969-A3A9-FFE6935F97DC}"/>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994118552"/>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9E010-C7C5-4CCD-AD11-56327D55161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F506599-E203-4804-8C87-7621CDC113F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94D877-9E53-4FDC-8178-675164B9C54A}"/>
              </a:ext>
            </a:extLst>
          </p:cNvPr>
          <p:cNvSpPr>
            <a:spLocks noGrp="1"/>
          </p:cNvSpPr>
          <p:nvPr>
            <p:ph type="dt" sz="half" idx="10"/>
          </p:nvPr>
        </p:nvSpPr>
        <p:spPr/>
        <p:txBody>
          <a:bodyPr/>
          <a:lstStyle/>
          <a:p>
            <a:fld id="{B61BEF0D-F0BB-DE4B-95CE-6DB70DBA9567}" type="datetimeFigureOut">
              <a:rPr lang="en-US" smtClean="0"/>
              <a:pPr/>
              <a:t>12/15/2021</a:t>
            </a:fld>
            <a:endParaRPr lang="en-US" dirty="0"/>
          </a:p>
        </p:txBody>
      </p:sp>
      <p:sp>
        <p:nvSpPr>
          <p:cNvPr id="5" name="Footer Placeholder 4">
            <a:extLst>
              <a:ext uri="{FF2B5EF4-FFF2-40B4-BE49-F238E27FC236}">
                <a16:creationId xmlns:a16="http://schemas.microsoft.com/office/drawing/2014/main" id="{445D1480-CF66-499A-8E31-5DCB3942FA7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416CFD1-7123-4E61-9B1C-5CF3E15FE5C9}"/>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665444201"/>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61EAE06-63D7-49A4-83DB-2A5A3BF03C08}"/>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F0782CB-7DAE-4C9C-9CFA-03F9B965C04F}"/>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ECEA9C-CC4D-4D8C-BCFC-A9FB8D3CE004}"/>
              </a:ext>
            </a:extLst>
          </p:cNvPr>
          <p:cNvSpPr>
            <a:spLocks noGrp="1"/>
          </p:cNvSpPr>
          <p:nvPr>
            <p:ph type="dt" sz="half" idx="10"/>
          </p:nvPr>
        </p:nvSpPr>
        <p:spPr/>
        <p:txBody>
          <a:bodyPr/>
          <a:lstStyle/>
          <a:p>
            <a:fld id="{B61BEF0D-F0BB-DE4B-95CE-6DB70DBA9567}" type="datetimeFigureOut">
              <a:rPr lang="en-US" smtClean="0"/>
              <a:pPr/>
              <a:t>12/15/2021</a:t>
            </a:fld>
            <a:endParaRPr lang="en-US" dirty="0"/>
          </a:p>
        </p:txBody>
      </p:sp>
      <p:sp>
        <p:nvSpPr>
          <p:cNvPr id="5" name="Footer Placeholder 4">
            <a:extLst>
              <a:ext uri="{FF2B5EF4-FFF2-40B4-BE49-F238E27FC236}">
                <a16:creationId xmlns:a16="http://schemas.microsoft.com/office/drawing/2014/main" id="{AF9FF879-1773-4D6E-AB25-7D8C54BB975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C0B4066-9071-4591-AD89-4E12527FABD4}"/>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73055237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0"/>
        <p:cNvGrpSpPr/>
        <p:nvPr/>
      </p:nvGrpSpPr>
      <p:grpSpPr>
        <a:xfrm>
          <a:off x="0" y="0"/>
          <a:ext cx="0" cy="0"/>
          <a:chOff x="0" y="0"/>
          <a:chExt cx="0" cy="0"/>
        </a:xfrm>
      </p:grpSpPr>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199385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84BF8-CE99-4635-88FA-8945AAE32D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7D75E2-821A-42C9-9245-BBDD75ABC14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A4B696-FA4B-405F-AF78-6C6FB9A96720}"/>
              </a:ext>
            </a:extLst>
          </p:cNvPr>
          <p:cNvSpPr>
            <a:spLocks noGrp="1"/>
          </p:cNvSpPr>
          <p:nvPr>
            <p:ph type="dt" sz="half" idx="10"/>
          </p:nvPr>
        </p:nvSpPr>
        <p:spPr/>
        <p:txBody>
          <a:bodyPr/>
          <a:lstStyle/>
          <a:p>
            <a:fld id="{52647F38-B617-4D2F-AE0A-013F0C4D2C57}" type="datetimeFigureOut">
              <a:rPr lang="en-US" smtClean="0"/>
              <a:t>12/15/2021</a:t>
            </a:fld>
            <a:endParaRPr lang="en-US" dirty="0"/>
          </a:p>
        </p:txBody>
      </p:sp>
      <p:sp>
        <p:nvSpPr>
          <p:cNvPr id="5" name="Footer Placeholder 4">
            <a:extLst>
              <a:ext uri="{FF2B5EF4-FFF2-40B4-BE49-F238E27FC236}">
                <a16:creationId xmlns:a16="http://schemas.microsoft.com/office/drawing/2014/main" id="{F7B1F80B-1F06-4674-97A7-68BF634091C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545138B-2505-4A3A-8BA3-A1C4BDD7449C}"/>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713287282"/>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72F88-EE0E-47E8-B039-7B596C56A985}"/>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982A5155-4778-4248-B4EE-CE6BC2E14E94}"/>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F8191D-6D17-4068-9778-5C619F3F6BF6}"/>
              </a:ext>
            </a:extLst>
          </p:cNvPr>
          <p:cNvSpPr>
            <a:spLocks noGrp="1"/>
          </p:cNvSpPr>
          <p:nvPr>
            <p:ph type="dt" sz="half" idx="10"/>
          </p:nvPr>
        </p:nvSpPr>
        <p:spPr/>
        <p:txBody>
          <a:bodyPr/>
          <a:lstStyle/>
          <a:p>
            <a:fld id="{B61BEF0D-F0BB-DE4B-95CE-6DB70DBA9567}" type="datetimeFigureOut">
              <a:rPr lang="en-US" smtClean="0"/>
              <a:pPr/>
              <a:t>12/15/2021</a:t>
            </a:fld>
            <a:endParaRPr lang="en-US" dirty="0"/>
          </a:p>
        </p:txBody>
      </p:sp>
      <p:sp>
        <p:nvSpPr>
          <p:cNvPr id="5" name="Footer Placeholder 4">
            <a:extLst>
              <a:ext uri="{FF2B5EF4-FFF2-40B4-BE49-F238E27FC236}">
                <a16:creationId xmlns:a16="http://schemas.microsoft.com/office/drawing/2014/main" id="{02151181-F959-4AE6-A0A7-30A5F45C59E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54B7450-5B24-439F-A8BB-DC718F5A4197}"/>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439287604"/>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CB09C-F997-4C45-B442-8ABD5D63CF7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E527D40-29E7-4FB8-9135-744FA6C8B143}"/>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D85F236-8D81-432E-9D35-2E6BD70074B2}"/>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88F61CC-0108-4803-9B83-40295D91B5D8}"/>
              </a:ext>
            </a:extLst>
          </p:cNvPr>
          <p:cNvSpPr>
            <a:spLocks noGrp="1"/>
          </p:cNvSpPr>
          <p:nvPr>
            <p:ph type="dt" sz="half" idx="10"/>
          </p:nvPr>
        </p:nvSpPr>
        <p:spPr/>
        <p:txBody>
          <a:bodyPr/>
          <a:lstStyle/>
          <a:p>
            <a:fld id="{05BFA754-D5C3-4E66-96A6-867B257F58DC}" type="datetimeFigureOut">
              <a:rPr lang="en-US" smtClean="0"/>
              <a:t>12/15/2021</a:t>
            </a:fld>
            <a:endParaRPr lang="en-US" dirty="0"/>
          </a:p>
        </p:txBody>
      </p:sp>
      <p:sp>
        <p:nvSpPr>
          <p:cNvPr id="6" name="Footer Placeholder 5">
            <a:extLst>
              <a:ext uri="{FF2B5EF4-FFF2-40B4-BE49-F238E27FC236}">
                <a16:creationId xmlns:a16="http://schemas.microsoft.com/office/drawing/2014/main" id="{A01A45F8-FE3B-4122-B0D4-DE2F5D947B1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E0A5B22-8BB0-4270-9C04-E6363480EA16}"/>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498077408"/>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8BB01-F08D-4C1A-A136-F57D4DB7FF32}"/>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0BC5C38D-4C99-4557-848E-252FF7177DAB}"/>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82FB5C28-1AD2-4CF0-8FF1-9A124264A79D}"/>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4E0CC56-AEA5-4F1B-9A03-2AE50A3683DE}"/>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549B79ED-E122-4F59-9290-DD955311507A}"/>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CA2A700-4469-4194-882D-ABD4980A0A02}"/>
              </a:ext>
            </a:extLst>
          </p:cNvPr>
          <p:cNvSpPr>
            <a:spLocks noGrp="1"/>
          </p:cNvSpPr>
          <p:nvPr>
            <p:ph type="dt" sz="half" idx="10"/>
          </p:nvPr>
        </p:nvSpPr>
        <p:spPr/>
        <p:txBody>
          <a:bodyPr/>
          <a:lstStyle/>
          <a:p>
            <a:fld id="{B61BEF0D-F0BB-DE4B-95CE-6DB70DBA9567}" type="datetimeFigureOut">
              <a:rPr lang="en-US" smtClean="0"/>
              <a:pPr/>
              <a:t>12/15/2021</a:t>
            </a:fld>
            <a:endParaRPr lang="en-US" dirty="0"/>
          </a:p>
        </p:txBody>
      </p:sp>
      <p:sp>
        <p:nvSpPr>
          <p:cNvPr id="8" name="Footer Placeholder 7">
            <a:extLst>
              <a:ext uri="{FF2B5EF4-FFF2-40B4-BE49-F238E27FC236}">
                <a16:creationId xmlns:a16="http://schemas.microsoft.com/office/drawing/2014/main" id="{F52479AD-30C2-4DBD-860D-C2E55A5D243A}"/>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597E245-C005-4AC4-B763-147B68B0439B}"/>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83552048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188A3-B996-4070-ABA4-C07BE7EB757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BE293E7-0D94-4D89-82FF-7C6178C5234B}"/>
              </a:ext>
            </a:extLst>
          </p:cNvPr>
          <p:cNvSpPr>
            <a:spLocks noGrp="1"/>
          </p:cNvSpPr>
          <p:nvPr>
            <p:ph type="dt" sz="half" idx="10"/>
          </p:nvPr>
        </p:nvSpPr>
        <p:spPr/>
        <p:txBody>
          <a:bodyPr/>
          <a:lstStyle/>
          <a:p>
            <a:fld id="{B61BEF0D-F0BB-DE4B-95CE-6DB70DBA9567}" type="datetimeFigureOut">
              <a:rPr lang="en-US" smtClean="0"/>
              <a:pPr/>
              <a:t>12/15/2021</a:t>
            </a:fld>
            <a:endParaRPr lang="en-US" dirty="0"/>
          </a:p>
        </p:txBody>
      </p:sp>
      <p:sp>
        <p:nvSpPr>
          <p:cNvPr id="4" name="Footer Placeholder 3">
            <a:extLst>
              <a:ext uri="{FF2B5EF4-FFF2-40B4-BE49-F238E27FC236}">
                <a16:creationId xmlns:a16="http://schemas.microsoft.com/office/drawing/2014/main" id="{AD6D74AE-C153-4173-8F2C-49B732110CAB}"/>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8C47756-6CC5-4CAE-BB93-0E22A151AD77}"/>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209709428"/>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5BCDE02-0B03-4344-B4E9-BAFBB32DAEE3}"/>
              </a:ext>
            </a:extLst>
          </p:cNvPr>
          <p:cNvSpPr>
            <a:spLocks noGrp="1"/>
          </p:cNvSpPr>
          <p:nvPr>
            <p:ph type="dt" sz="half" idx="10"/>
          </p:nvPr>
        </p:nvSpPr>
        <p:spPr/>
        <p:txBody>
          <a:bodyPr/>
          <a:lstStyle/>
          <a:p>
            <a:fld id="{B61BEF0D-F0BB-DE4B-95CE-6DB70DBA9567}" type="datetimeFigureOut">
              <a:rPr lang="en-US" smtClean="0"/>
              <a:pPr/>
              <a:t>12/15/2021</a:t>
            </a:fld>
            <a:endParaRPr lang="en-US" dirty="0"/>
          </a:p>
        </p:txBody>
      </p:sp>
      <p:sp>
        <p:nvSpPr>
          <p:cNvPr id="3" name="Footer Placeholder 2">
            <a:extLst>
              <a:ext uri="{FF2B5EF4-FFF2-40B4-BE49-F238E27FC236}">
                <a16:creationId xmlns:a16="http://schemas.microsoft.com/office/drawing/2014/main" id="{A461B60D-E596-4268-94A1-8549172873B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5AB41C6D-2FAC-4E09-813E-9BFA5CA728FD}"/>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546414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1BADE-5646-49CE-9A06-2124A5DBDD93}"/>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93F3AB3D-083E-4140-AFB9-1F2562434103}"/>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59B8BAB-09DC-4060-80CB-5A05A890F6B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7208ADF-7146-4A50-989B-7F73A7664A6F}"/>
              </a:ext>
            </a:extLst>
          </p:cNvPr>
          <p:cNvSpPr>
            <a:spLocks noGrp="1"/>
          </p:cNvSpPr>
          <p:nvPr>
            <p:ph type="dt" sz="half" idx="10"/>
          </p:nvPr>
        </p:nvSpPr>
        <p:spPr/>
        <p:txBody>
          <a:bodyPr/>
          <a:lstStyle/>
          <a:p>
            <a:fld id="{B61BEF0D-F0BB-DE4B-95CE-6DB70DBA9567}" type="datetimeFigureOut">
              <a:rPr lang="en-US" smtClean="0"/>
              <a:pPr/>
              <a:t>12/15/2021</a:t>
            </a:fld>
            <a:endParaRPr lang="en-US" dirty="0"/>
          </a:p>
        </p:txBody>
      </p:sp>
      <p:sp>
        <p:nvSpPr>
          <p:cNvPr id="6" name="Footer Placeholder 5">
            <a:extLst>
              <a:ext uri="{FF2B5EF4-FFF2-40B4-BE49-F238E27FC236}">
                <a16:creationId xmlns:a16="http://schemas.microsoft.com/office/drawing/2014/main" id="{67E0D89B-4A8A-40B0-B1A3-E5525DF6106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918FD82-606F-43CD-B3EE-772A65FE82CD}"/>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943220608"/>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42743-C28B-4079-A69F-CA107BE0CE24}"/>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C4AB126B-BE6E-4825-9874-F236C325E876}"/>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FD503A65-F62F-4425-B8FC-75E7EDFDA7AC}"/>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A11BE544-1340-4788-9CA2-704465E86D69}"/>
              </a:ext>
            </a:extLst>
          </p:cNvPr>
          <p:cNvSpPr>
            <a:spLocks noGrp="1"/>
          </p:cNvSpPr>
          <p:nvPr>
            <p:ph type="dt" sz="half" idx="10"/>
          </p:nvPr>
        </p:nvSpPr>
        <p:spPr/>
        <p:txBody>
          <a:bodyPr/>
          <a:lstStyle/>
          <a:p>
            <a:fld id="{B61BEF0D-F0BB-DE4B-95CE-6DB70DBA9567}" type="datetimeFigureOut">
              <a:rPr lang="en-US" smtClean="0"/>
              <a:pPr/>
              <a:t>12/15/2021</a:t>
            </a:fld>
            <a:endParaRPr lang="en-US" dirty="0"/>
          </a:p>
        </p:txBody>
      </p:sp>
      <p:sp>
        <p:nvSpPr>
          <p:cNvPr id="6" name="Footer Placeholder 5">
            <a:extLst>
              <a:ext uri="{FF2B5EF4-FFF2-40B4-BE49-F238E27FC236}">
                <a16:creationId xmlns:a16="http://schemas.microsoft.com/office/drawing/2014/main" id="{4A4DFD40-058F-47E6-B108-4C6B6860321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0BD0692-1366-49C6-AFE1-6416B69E1193}"/>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610845306"/>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3104B3E-C046-49C6-B0B5-D8807BFBE84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D9C0F51-7AAA-486E-BCDF-174BA163DC55}"/>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F60C3-0360-48C0-A457-C38346D71B09}"/>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61BEF0D-F0BB-DE4B-95CE-6DB70DBA9567}" type="datetimeFigureOut">
              <a:rPr lang="en-US" smtClean="0"/>
              <a:pPr/>
              <a:t>12/15/2021</a:t>
            </a:fld>
            <a:endParaRPr lang="en-US" dirty="0"/>
          </a:p>
        </p:txBody>
      </p:sp>
      <p:sp>
        <p:nvSpPr>
          <p:cNvPr id="5" name="Footer Placeholder 4">
            <a:extLst>
              <a:ext uri="{FF2B5EF4-FFF2-40B4-BE49-F238E27FC236}">
                <a16:creationId xmlns:a16="http://schemas.microsoft.com/office/drawing/2014/main" id="{6F65EFA1-7894-474C-8779-CC6A7C598C77}"/>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EF974A7-52C9-4CCF-A946-8D7C3870912E}"/>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102055618"/>
      </p:ext>
    </p:extLst>
  </p:cSld>
  <p:clrMap bg1="lt1" tx1="dk1" bg2="lt2" tx2="dk2" accent1="accent1" accent2="accent2" accent3="accent3" accent4="accent4" accent5="accent5" accent6="accent6" hlink="hlink" folHlink="folHlink"/>
  <p:sldLayoutIdLst>
    <p:sldLayoutId id="2147483959" r:id="rId1"/>
    <p:sldLayoutId id="2147483960"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 id="2147483969" r:id="rId11"/>
    <p:sldLayoutId id="2147483970" r:id="rId12"/>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s://account.box.com/login?"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hyperlink" Target="https://secureaccess.montefiore.org/logon/LogonPoint/index.html"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5.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62"/>
        <p:cNvGrpSpPr/>
        <p:nvPr/>
      </p:nvGrpSpPr>
      <p:grpSpPr>
        <a:xfrm>
          <a:off x="0" y="0"/>
          <a:ext cx="0" cy="0"/>
          <a:chOff x="0" y="0"/>
          <a:chExt cx="0" cy="0"/>
        </a:xfrm>
      </p:grpSpPr>
      <p:sp>
        <p:nvSpPr>
          <p:cNvPr id="63" name="Google Shape;63;p13"/>
          <p:cNvSpPr txBox="1">
            <a:spLocks noGrp="1"/>
          </p:cNvSpPr>
          <p:nvPr>
            <p:ph type="ctrTitle"/>
          </p:nvPr>
        </p:nvSpPr>
        <p:spPr>
          <a:xfrm>
            <a:off x="441588" y="1326096"/>
            <a:ext cx="7444553" cy="1549557"/>
          </a:xfrm>
        </p:spPr>
        <p:txBody>
          <a:bodyPr spcFirstLastPara="1" wrap="square" lIns="91425" tIns="91425" rIns="91425" bIns="91425" anchor="b" anchorCtr="0">
            <a:noAutofit/>
          </a:bodyPr>
          <a:lstStyle/>
          <a:p>
            <a:pPr lvl="0"/>
            <a:r>
              <a:rPr lang="en-US" dirty="0"/>
              <a:t>Social </a:t>
            </a:r>
            <a:r>
              <a:rPr lang="en-US" sz="4000" dirty="0"/>
              <a:t>Determinants</a:t>
            </a:r>
            <a:r>
              <a:rPr lang="en-US" dirty="0"/>
              <a:t> of Health </a:t>
            </a:r>
            <a:br>
              <a:rPr lang="en-US" dirty="0"/>
            </a:br>
            <a:r>
              <a:rPr lang="en-US" dirty="0"/>
              <a:t>Screening Project</a:t>
            </a:r>
          </a:p>
        </p:txBody>
      </p:sp>
      <p:sp>
        <p:nvSpPr>
          <p:cNvPr id="64" name="Google Shape;64;p13"/>
          <p:cNvSpPr txBox="1">
            <a:spLocks noGrp="1"/>
          </p:cNvSpPr>
          <p:nvPr>
            <p:ph type="subTitle" idx="1"/>
          </p:nvPr>
        </p:nvSpPr>
        <p:spPr>
          <a:xfrm>
            <a:off x="1028141" y="3092824"/>
            <a:ext cx="6717365" cy="1344705"/>
          </a:xfrm>
        </p:spPr>
        <p:txBody>
          <a:bodyPr spcFirstLastPara="1" wrap="square" lIns="91425" tIns="91425" rIns="91425" bIns="91425" anchor="t" anchorCtr="0">
            <a:noAutofit/>
          </a:bodyPr>
          <a:lstStyle/>
          <a:p>
            <a:pPr lvl="0"/>
            <a:r>
              <a:rPr lang="en-US" sz="2800" dirty="0"/>
              <a:t>Pre-Clinical Student</a:t>
            </a:r>
          </a:p>
          <a:p>
            <a:pPr lvl="0"/>
            <a:r>
              <a:rPr lang="en-US" sz="2800" dirty="0"/>
              <a:t>Volunteer Training</a:t>
            </a:r>
          </a:p>
        </p:txBody>
      </p:sp>
      <p:pic>
        <p:nvPicPr>
          <p:cNvPr id="6" name="Picture 4" descr="A picture containing text&#10;&#10;Description automatically generated">
            <a:extLst>
              <a:ext uri="{FF2B5EF4-FFF2-40B4-BE49-F238E27FC236}">
                <a16:creationId xmlns:a16="http://schemas.microsoft.com/office/drawing/2014/main" id="{B771B981-B278-4048-A39D-384CA8560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375" y="37803"/>
            <a:ext cx="1920240" cy="1288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Graphical user interface, text&#10;&#10;Description automatically generated">
            <a:extLst>
              <a:ext uri="{FF2B5EF4-FFF2-40B4-BE49-F238E27FC236}">
                <a16:creationId xmlns:a16="http://schemas.microsoft.com/office/drawing/2014/main" id="{F13CF3AC-8188-4FBF-80F8-C5B22E188B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13113" y="-370125"/>
            <a:ext cx="1097280" cy="647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We sincerely thank you for your interest in the Anatomical Donation Program  of the Albert Einstein College of Medicine. Your gen">
            <a:extLst>
              <a:ext uri="{FF2B5EF4-FFF2-40B4-BE49-F238E27FC236}">
                <a16:creationId xmlns:a16="http://schemas.microsoft.com/office/drawing/2014/main" id="{4764D834-7C5C-4496-8639-862BCDDE446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48814" y="4284903"/>
            <a:ext cx="3295186" cy="9411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3"/>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Introduction Script</a:t>
            </a:r>
            <a:endParaRPr dirty="0"/>
          </a:p>
        </p:txBody>
      </p:sp>
      <p:sp>
        <p:nvSpPr>
          <p:cNvPr id="129" name="Google Shape;129;p23"/>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i="1" dirty="0"/>
              <a:t>Good morning/afternoon/evening Ms/Mr ____ (patient’s name). My name is ________ and I’m a Medical Student from the Family Health Center at Montefiore calling on behalf of your Doctor, Dr_________. How are you doing today?</a:t>
            </a:r>
            <a:endParaRPr sz="1800" i="1" dirty="0"/>
          </a:p>
          <a:p>
            <a:pPr marL="0" lvl="0" indent="0" algn="l" rtl="0">
              <a:spcBef>
                <a:spcPts val="1600"/>
              </a:spcBef>
              <a:spcAft>
                <a:spcPts val="0"/>
              </a:spcAft>
              <a:buNone/>
            </a:pPr>
            <a:r>
              <a:rPr lang="en" sz="1800" i="1" dirty="0"/>
              <a:t>We are calling all of our patients to check in on how you are doing with basic needs like food and housing during the COVID-19 pandemic, as we know that many people are facing hardships at this time. At the FHC, we recognize that basic needs can influence your health, so we are screening our patients for any needs they may have and connecting them with resources that may help. May I have a few minutes of your time to ask you some questions about this and see if there is any way that we can be of assistance?</a:t>
            </a:r>
            <a:endParaRPr sz="1800" i="1" dirty="0"/>
          </a:p>
          <a:p>
            <a:pPr marL="0" lvl="0" indent="0" algn="l" rtl="0">
              <a:spcBef>
                <a:spcPts val="1600"/>
              </a:spcBef>
              <a:spcAft>
                <a:spcPts val="1600"/>
              </a:spcAft>
              <a:buNone/>
            </a:pPr>
            <a:endParaRPr dirty="0"/>
          </a:p>
        </p:txBody>
      </p:sp>
    </p:spTree>
    <p:extLst>
      <p:ext uri="{BB962C8B-B14F-4D97-AF65-F5344CB8AC3E}">
        <p14:creationId xmlns:p14="http://schemas.microsoft.com/office/powerpoint/2010/main" val="28124378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4"/>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If you get a voicemail...</a:t>
            </a:r>
            <a:endParaRPr dirty="0"/>
          </a:p>
        </p:txBody>
      </p:sp>
      <p:sp>
        <p:nvSpPr>
          <p:cNvPr id="135" name="Google Shape;135;p24"/>
          <p:cNvSpPr txBox="1">
            <a:spLocks noGrp="1"/>
          </p:cNvSpPr>
          <p:nvPr>
            <p:ph type="body" idx="1"/>
          </p:nvPr>
        </p:nvSpPr>
        <p:spPr>
          <a:prstGeom prst="rect">
            <a:avLst/>
          </a:prstGeom>
        </p:spPr>
        <p:txBody>
          <a:bodyPr spcFirstLastPara="1" wrap="square" lIns="91425" tIns="91425" rIns="91425" bIns="91425" anchor="t" anchorCtr="0">
            <a:noAutofit/>
          </a:bodyPr>
          <a:lstStyle/>
          <a:p>
            <a:pPr marL="114300" lvl="0" indent="0" algn="l" rtl="0">
              <a:spcBef>
                <a:spcPts val="0"/>
              </a:spcBef>
              <a:spcAft>
                <a:spcPts val="0"/>
              </a:spcAft>
              <a:buSzPts val="1800"/>
              <a:buNone/>
            </a:pPr>
            <a:r>
              <a:rPr lang="en" dirty="0"/>
              <a:t>Example script:</a:t>
            </a:r>
            <a:endParaRPr dirty="0"/>
          </a:p>
          <a:p>
            <a:pPr marL="0" lvl="0" indent="0" algn="l" rtl="0">
              <a:spcBef>
                <a:spcPts val="1600"/>
              </a:spcBef>
              <a:spcAft>
                <a:spcPts val="1600"/>
              </a:spcAft>
              <a:buNone/>
            </a:pPr>
            <a:r>
              <a:rPr lang="en" i="1" dirty="0"/>
              <a:t>Good morning/afternoon/evening; this message is for (PATIENT NAME). My name is ____; I am a medical student calling from your primary care doctor’s office, Dr. ___. We are calling all of our patients to ask how you are doing with basic needs like food and housing during the COVID-19 pandemic, as we recognize that many people are facing hardships. We are able to connect patients with community resources through the clinic. If you would like to call me back, please contact the clinic at 718-933-2400 and ask the receptionist to connect you to the medical students conducting screenings. Thank you and have a good day. </a:t>
            </a:r>
            <a:endParaRPr i="1" dirty="0"/>
          </a:p>
        </p:txBody>
      </p:sp>
    </p:spTree>
    <p:extLst>
      <p:ext uri="{BB962C8B-B14F-4D97-AF65-F5344CB8AC3E}">
        <p14:creationId xmlns:p14="http://schemas.microsoft.com/office/powerpoint/2010/main" val="38297448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8"/>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Part 3 continued-- Documenting the Call</a:t>
            </a:r>
            <a:endParaRPr dirty="0"/>
          </a:p>
        </p:txBody>
      </p:sp>
      <p:sp>
        <p:nvSpPr>
          <p:cNvPr id="159" name="Google Shape;159;p28"/>
          <p:cNvSpPr txBox="1">
            <a:spLocks noGrp="1"/>
          </p:cNvSpPr>
          <p:nvPr>
            <p:ph type="body" idx="1"/>
          </p:nvPr>
        </p:nvSpPr>
        <p:spPr>
          <a:xfrm>
            <a:off x="311700" y="1152475"/>
            <a:ext cx="8568600" cy="38013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sz="2000" dirty="0"/>
              <a:t>SDOH Screening Form:</a:t>
            </a:r>
            <a:endParaRPr sz="2000" dirty="0"/>
          </a:p>
          <a:p>
            <a:pPr marL="914400" lvl="1" indent="-317500" algn="l" rtl="0">
              <a:spcBef>
                <a:spcPts val="0"/>
              </a:spcBef>
              <a:spcAft>
                <a:spcPts val="0"/>
              </a:spcAft>
              <a:buSzPts val="1400"/>
              <a:buChar char="○"/>
            </a:pPr>
            <a:r>
              <a:rPr lang="en" sz="1600" dirty="0"/>
              <a:t>If pt does not wish to answer the questions, click </a:t>
            </a:r>
            <a:r>
              <a:rPr lang="en" sz="1600" i="1" dirty="0"/>
              <a:t>declined</a:t>
            </a:r>
            <a:r>
              <a:rPr lang="en" sz="1600" dirty="0"/>
              <a:t>”</a:t>
            </a:r>
            <a:endParaRPr sz="1600" dirty="0"/>
          </a:p>
          <a:p>
            <a:pPr marL="914400" lvl="1" indent="-317500" algn="l" rtl="0">
              <a:spcBef>
                <a:spcPts val="0"/>
              </a:spcBef>
              <a:spcAft>
                <a:spcPts val="0"/>
              </a:spcAft>
              <a:buSzPts val="1400"/>
              <a:buChar char="○"/>
            </a:pPr>
            <a:r>
              <a:rPr lang="en" sz="1600" dirty="0"/>
              <a:t>If pt agrees to screening, proceed with questions. Use comments for additional information (e.g.,  if patient states they have lost employment due to COVID, that landlord has threatened eviction, etc. - anything that may be relevant to staff connecting them to services)</a:t>
            </a:r>
            <a:endParaRPr sz="1600" dirty="0"/>
          </a:p>
          <a:p>
            <a:pPr marL="457200" lvl="0" indent="-342900" algn="l" rtl="0">
              <a:spcBef>
                <a:spcPts val="0"/>
              </a:spcBef>
              <a:spcAft>
                <a:spcPts val="0"/>
              </a:spcAft>
              <a:buSzPts val="1800"/>
              <a:buChar char="●"/>
            </a:pPr>
            <a:r>
              <a:rPr lang="en" sz="1600" dirty="0"/>
              <a:t>Enter screening data into note</a:t>
            </a:r>
            <a:endParaRPr sz="1600" dirty="0"/>
          </a:p>
          <a:p>
            <a:pPr marL="914400" lvl="1" indent="-317500" algn="l" rtl="0">
              <a:spcBef>
                <a:spcPts val="0"/>
              </a:spcBef>
              <a:spcAft>
                <a:spcPts val="0"/>
              </a:spcAft>
              <a:buSzPts val="1400"/>
              <a:buChar char="○"/>
            </a:pPr>
            <a:r>
              <a:rPr lang="en" sz="1600" dirty="0"/>
              <a:t>Return to </a:t>
            </a:r>
            <a:r>
              <a:rPr lang="en" sz="1600" i="1" dirty="0"/>
              <a:t>Documentation</a:t>
            </a:r>
            <a:r>
              <a:rPr lang="en" sz="1600" dirty="0"/>
              <a:t> tab under </a:t>
            </a:r>
            <a:r>
              <a:rPr lang="en" sz="1600" i="1" dirty="0"/>
              <a:t>Call Patient</a:t>
            </a:r>
            <a:endParaRPr sz="1600" dirty="0"/>
          </a:p>
          <a:p>
            <a:pPr marL="914400" lvl="1" indent="-317500" algn="l" rtl="0">
              <a:spcBef>
                <a:spcPts val="0"/>
              </a:spcBef>
              <a:spcAft>
                <a:spcPts val="0"/>
              </a:spcAft>
              <a:buSzPts val="1400"/>
              <a:buChar char="○"/>
            </a:pPr>
            <a:r>
              <a:rPr lang="en" sz="1600" dirty="0"/>
              <a:t>Within the dot phrase you’ve started, under “S</a:t>
            </a:r>
            <a:r>
              <a:rPr lang="en" sz="1600" i="1" dirty="0"/>
              <a:t>ocial Determinants of Health</a:t>
            </a:r>
            <a:r>
              <a:rPr lang="en" sz="1600" dirty="0"/>
              <a:t>” heading, enter </a:t>
            </a:r>
            <a:r>
              <a:rPr lang="en" sz="1600" i="1" dirty="0"/>
              <a:t>.sdoh </a:t>
            </a:r>
            <a:r>
              <a:rPr lang="en" sz="1600" dirty="0"/>
              <a:t>to have data from screening auto-transferred into your note. (</a:t>
            </a:r>
            <a:r>
              <a:rPr lang="en" sz="1600" i="1" dirty="0"/>
              <a:t>You can also copy &amp; paste)</a:t>
            </a:r>
            <a:endParaRPr sz="1600" i="1" dirty="0"/>
          </a:p>
          <a:p>
            <a:pPr marL="457200" lvl="0" indent="-342900" algn="l" rtl="0">
              <a:spcBef>
                <a:spcPts val="0"/>
              </a:spcBef>
              <a:spcAft>
                <a:spcPts val="0"/>
              </a:spcAft>
              <a:buSzPts val="1800"/>
              <a:buChar char="●"/>
            </a:pPr>
            <a:r>
              <a:rPr lang="en" sz="1600" dirty="0"/>
              <a:t>Follow-Up</a:t>
            </a:r>
            <a:endParaRPr sz="1600" dirty="0"/>
          </a:p>
          <a:p>
            <a:pPr marL="914400" lvl="1" indent="-317500" algn="l" rtl="0">
              <a:spcBef>
                <a:spcPts val="0"/>
              </a:spcBef>
              <a:spcAft>
                <a:spcPts val="0"/>
              </a:spcAft>
              <a:buSzPts val="1400"/>
              <a:buChar char="○"/>
            </a:pPr>
            <a:r>
              <a:rPr lang="en" sz="1600" dirty="0"/>
              <a:t>Based on patient’s responses to screening, identify appropriate referrals. (See .</a:t>
            </a:r>
            <a:r>
              <a:rPr lang="en" sz="1600" i="1" dirty="0"/>
              <a:t>sdohoutreachcalls</a:t>
            </a:r>
            <a:r>
              <a:rPr lang="en" sz="1600" dirty="0"/>
              <a:t> dot phrase instructions under </a:t>
            </a:r>
            <a:r>
              <a:rPr lang="en" sz="1600" i="1" dirty="0"/>
              <a:t>Follow Up</a:t>
            </a:r>
            <a:r>
              <a:rPr lang="en" sz="1600" dirty="0"/>
              <a:t>)</a:t>
            </a:r>
            <a:endParaRPr sz="1600" dirty="0"/>
          </a:p>
          <a:p>
            <a:pPr marL="914400" lvl="1" indent="-317500" algn="l" rtl="0">
              <a:spcBef>
                <a:spcPts val="0"/>
              </a:spcBef>
              <a:spcAft>
                <a:spcPts val="0"/>
              </a:spcAft>
              <a:buSzPts val="1400"/>
              <a:buChar char="○"/>
            </a:pPr>
            <a:r>
              <a:rPr lang="en" sz="1600" dirty="0"/>
              <a:t>Inform patient who you will refer them to and why, and state in your note which referrals you are making. </a:t>
            </a:r>
            <a:endParaRPr sz="1600" dirty="0"/>
          </a:p>
        </p:txBody>
      </p:sp>
    </p:spTree>
    <p:extLst>
      <p:ext uri="{BB962C8B-B14F-4D97-AF65-F5344CB8AC3E}">
        <p14:creationId xmlns:p14="http://schemas.microsoft.com/office/powerpoint/2010/main" val="3710834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pic>
        <p:nvPicPr>
          <p:cNvPr id="146" name="Google Shape;146;p26"/>
          <p:cNvPicPr preferRelativeResize="0"/>
          <p:nvPr/>
        </p:nvPicPr>
        <p:blipFill>
          <a:blip r:embed="rId3">
            <a:alphaModFix/>
          </a:blip>
          <a:stretch>
            <a:fillRect/>
          </a:stretch>
        </p:blipFill>
        <p:spPr>
          <a:xfrm>
            <a:off x="152400" y="152400"/>
            <a:ext cx="8602138" cy="4838702"/>
          </a:xfrm>
          <a:prstGeom prst="rect">
            <a:avLst/>
          </a:prstGeom>
          <a:noFill/>
          <a:ln>
            <a:noFill/>
          </a:ln>
        </p:spPr>
      </p:pic>
    </p:spTree>
    <p:extLst>
      <p:ext uri="{BB962C8B-B14F-4D97-AF65-F5344CB8AC3E}">
        <p14:creationId xmlns:p14="http://schemas.microsoft.com/office/powerpoint/2010/main" val="19446623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3"/>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p>
        </p:txBody>
      </p:sp>
      <p:sp>
        <p:nvSpPr>
          <p:cNvPr id="188" name="Google Shape;188;p33"/>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89" name="Google Shape;189;p33"/>
          <p:cNvPicPr preferRelativeResize="0"/>
          <p:nvPr/>
        </p:nvPicPr>
        <p:blipFill>
          <a:blip r:embed="rId3">
            <a:alphaModFix/>
          </a:blip>
          <a:stretch>
            <a:fillRect/>
          </a:stretch>
        </p:blipFill>
        <p:spPr>
          <a:xfrm>
            <a:off x="0" y="0"/>
            <a:ext cx="9144000" cy="5143500"/>
          </a:xfrm>
          <a:prstGeom prst="rect">
            <a:avLst/>
          </a:prstGeom>
          <a:noFill/>
          <a:ln>
            <a:noFill/>
          </a:ln>
        </p:spPr>
      </p:pic>
    </p:spTree>
    <p:extLst>
      <p:ext uri="{BB962C8B-B14F-4D97-AF65-F5344CB8AC3E}">
        <p14:creationId xmlns:p14="http://schemas.microsoft.com/office/powerpoint/2010/main" val="36772502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7"/>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p>
        </p:txBody>
      </p:sp>
      <p:sp>
        <p:nvSpPr>
          <p:cNvPr id="152" name="Google Shape;152;p27"/>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53" name="Google Shape;153;p27"/>
          <p:cNvPicPr preferRelativeResize="0"/>
          <p:nvPr/>
        </p:nvPicPr>
        <p:blipFill>
          <a:blip r:embed="rId3">
            <a:alphaModFix/>
          </a:blip>
          <a:stretch>
            <a:fillRect/>
          </a:stretch>
        </p:blipFill>
        <p:spPr>
          <a:xfrm>
            <a:off x="0" y="0"/>
            <a:ext cx="9144000" cy="5143500"/>
          </a:xfrm>
          <a:prstGeom prst="rect">
            <a:avLst/>
          </a:prstGeom>
          <a:noFill/>
          <a:ln>
            <a:noFill/>
          </a:ln>
        </p:spPr>
      </p:pic>
    </p:spTree>
    <p:extLst>
      <p:ext uri="{BB962C8B-B14F-4D97-AF65-F5344CB8AC3E}">
        <p14:creationId xmlns:p14="http://schemas.microsoft.com/office/powerpoint/2010/main" val="8525244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1"/>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Part 4: Routing Patient to Services</a:t>
            </a:r>
            <a:endParaRPr dirty="0"/>
          </a:p>
        </p:txBody>
      </p:sp>
      <p:sp>
        <p:nvSpPr>
          <p:cNvPr id="176" name="Google Shape;176;p31"/>
          <p:cNvSpPr txBox="1">
            <a:spLocks noGrp="1"/>
          </p:cNvSpPr>
          <p:nvPr>
            <p:ph type="body" idx="1"/>
          </p:nvPr>
        </p:nvSpPr>
        <p:spPr>
          <a:xfrm>
            <a:off x="311700" y="1152475"/>
            <a:ext cx="8520600" cy="3878700"/>
          </a:xfrm>
          <a:prstGeom prst="rect">
            <a:avLst/>
          </a:prstGeom>
        </p:spPr>
        <p:txBody>
          <a:bodyPr spcFirstLastPara="1" wrap="square" lIns="91425" tIns="91425" rIns="91425" bIns="91425" anchor="t" anchorCtr="0">
            <a:noAutofit/>
          </a:bodyPr>
          <a:lstStyle/>
          <a:p>
            <a:pPr lvl="0" algn="l" rtl="0">
              <a:spcBef>
                <a:spcPts val="600"/>
              </a:spcBef>
              <a:spcAft>
                <a:spcPts val="0"/>
              </a:spcAft>
              <a:buSzPts val="1800"/>
              <a:buFont typeface="Wingdings" panose="05000000000000000000" pitchFamily="2" charset="2"/>
              <a:buChar char="q"/>
            </a:pPr>
            <a:r>
              <a:rPr lang="en" dirty="0"/>
              <a:t>After your Documentation note is complete, choose “Accept”</a:t>
            </a:r>
            <a:endParaRPr dirty="0"/>
          </a:p>
          <a:p>
            <a:pPr lvl="0" algn="l" rtl="0">
              <a:spcBef>
                <a:spcPts val="600"/>
              </a:spcBef>
              <a:spcAft>
                <a:spcPts val="0"/>
              </a:spcAft>
              <a:buSzPts val="1800"/>
              <a:buFont typeface="Wingdings" panose="05000000000000000000" pitchFamily="2" charset="2"/>
              <a:buChar char="q"/>
            </a:pPr>
            <a:r>
              <a:rPr lang="en" dirty="0"/>
              <a:t>Use the Routing tab to connect patients to referrals and route message to the primary care provider:</a:t>
            </a:r>
            <a:endParaRPr lang="en" sz="1500" dirty="0"/>
          </a:p>
          <a:p>
            <a:pPr marL="560070" lvl="0" indent="-285750" rtl="0">
              <a:spcBef>
                <a:spcPts val="600"/>
              </a:spcBef>
              <a:spcAft>
                <a:spcPts val="0"/>
              </a:spcAft>
              <a:buSzPts val="1800"/>
              <a:buFont typeface="Wingdings" panose="05000000000000000000" pitchFamily="2" charset="2"/>
              <a:buChar char="v"/>
            </a:pPr>
            <a:r>
              <a:rPr lang="en" sz="1800" dirty="0"/>
              <a:t>Mark the note as “routine” or “high” priority and add community health worker or  social worker if the screening identified needs.</a:t>
            </a:r>
          </a:p>
          <a:p>
            <a:pPr marL="560070" lvl="0" indent="-285750" algn="l" rtl="0">
              <a:spcBef>
                <a:spcPts val="600"/>
              </a:spcBef>
              <a:spcAft>
                <a:spcPts val="0"/>
              </a:spcAft>
              <a:buSzPts val="1800"/>
              <a:buFont typeface="Wingdings" panose="05000000000000000000" pitchFamily="2" charset="2"/>
              <a:buChar char="v"/>
            </a:pPr>
            <a:r>
              <a:rPr lang="en" sz="1800" dirty="0"/>
              <a:t>	Mark the  note priority as “low” and write short message describing call and stating no follow up is needed:</a:t>
            </a:r>
          </a:p>
          <a:p>
            <a:pPr marL="274320" lvl="0" indent="0" algn="l" rtl="0">
              <a:spcBef>
                <a:spcPts val="600"/>
              </a:spcBef>
              <a:spcAft>
                <a:spcPts val="0"/>
              </a:spcAft>
              <a:buSzPts val="1800"/>
              <a:buNone/>
            </a:pPr>
            <a:r>
              <a:rPr lang="en" sz="1800" dirty="0"/>
              <a:t>		- if  no needs were identified.</a:t>
            </a:r>
          </a:p>
          <a:p>
            <a:pPr marL="274320" lvl="0" indent="0" algn="l" rtl="0">
              <a:spcBef>
                <a:spcPts val="600"/>
              </a:spcBef>
              <a:spcAft>
                <a:spcPts val="0"/>
              </a:spcAft>
              <a:buSzPts val="1800"/>
              <a:buNone/>
            </a:pPr>
            <a:r>
              <a:rPr lang="en" sz="1800" dirty="0"/>
              <a:t>		- if there was no answer and  you left voicemail</a:t>
            </a:r>
            <a:r>
              <a:rPr lang="en" sz="1800" b="1" dirty="0"/>
              <a:t>.</a:t>
            </a:r>
            <a:endParaRPr sz="1800" b="1" dirty="0"/>
          </a:p>
          <a:p>
            <a:pPr marL="596900" lvl="1" indent="0" algn="l" rtl="0">
              <a:spcBef>
                <a:spcPts val="0"/>
              </a:spcBef>
              <a:spcAft>
                <a:spcPts val="0"/>
              </a:spcAft>
              <a:buSzPts val="1400"/>
              <a:buNone/>
            </a:pPr>
            <a:r>
              <a:rPr lang="en" b="1" dirty="0"/>
              <a:t>	</a:t>
            </a:r>
            <a:endParaRPr dirty="0"/>
          </a:p>
        </p:txBody>
      </p:sp>
    </p:spTree>
    <p:extLst>
      <p:ext uri="{BB962C8B-B14F-4D97-AF65-F5344CB8AC3E}">
        <p14:creationId xmlns:p14="http://schemas.microsoft.com/office/powerpoint/2010/main" val="25780010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4"/>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p>
        </p:txBody>
      </p:sp>
      <p:sp>
        <p:nvSpPr>
          <p:cNvPr id="195" name="Google Shape;195;p34"/>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96" name="Google Shape;196;p34"/>
          <p:cNvPicPr preferRelativeResize="0"/>
          <p:nvPr/>
        </p:nvPicPr>
        <p:blipFill>
          <a:blip r:embed="rId3">
            <a:alphaModFix/>
          </a:blip>
          <a:stretch>
            <a:fillRect/>
          </a:stretch>
        </p:blipFill>
        <p:spPr>
          <a:xfrm>
            <a:off x="0" y="0"/>
            <a:ext cx="9144000" cy="5143500"/>
          </a:xfrm>
          <a:prstGeom prst="rect">
            <a:avLst/>
          </a:prstGeom>
          <a:noFill/>
          <a:ln>
            <a:noFill/>
          </a:ln>
        </p:spPr>
      </p:pic>
    </p:spTree>
    <p:extLst>
      <p:ext uri="{BB962C8B-B14F-4D97-AF65-F5344CB8AC3E}">
        <p14:creationId xmlns:p14="http://schemas.microsoft.com/office/powerpoint/2010/main" val="3498147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pic>
        <p:nvPicPr>
          <p:cNvPr id="164" name="Google Shape;164;p29"/>
          <p:cNvPicPr preferRelativeResize="0"/>
          <p:nvPr/>
        </p:nvPicPr>
        <p:blipFill rotWithShape="1">
          <a:blip r:embed="rId3">
            <a:alphaModFix/>
          </a:blip>
          <a:srcRect l="21400" r="18503"/>
          <a:stretch/>
        </p:blipFill>
        <p:spPr>
          <a:xfrm>
            <a:off x="3710924" y="152400"/>
            <a:ext cx="5169379" cy="4838702"/>
          </a:xfrm>
          <a:prstGeom prst="rect">
            <a:avLst/>
          </a:prstGeom>
          <a:noFill/>
          <a:ln>
            <a:noFill/>
          </a:ln>
        </p:spPr>
      </p:pic>
      <p:pic>
        <p:nvPicPr>
          <p:cNvPr id="165" name="Google Shape;165;p29"/>
          <p:cNvPicPr preferRelativeResize="0"/>
          <p:nvPr/>
        </p:nvPicPr>
        <p:blipFill>
          <a:blip r:embed="rId4">
            <a:alphaModFix/>
          </a:blip>
          <a:stretch>
            <a:fillRect/>
          </a:stretch>
        </p:blipFill>
        <p:spPr>
          <a:xfrm>
            <a:off x="152400" y="152400"/>
            <a:ext cx="3343052" cy="4838701"/>
          </a:xfrm>
          <a:prstGeom prst="rect">
            <a:avLst/>
          </a:prstGeom>
          <a:noFill/>
          <a:ln>
            <a:noFill/>
          </a:ln>
        </p:spPr>
      </p:pic>
    </p:spTree>
    <p:extLst>
      <p:ext uri="{BB962C8B-B14F-4D97-AF65-F5344CB8AC3E}">
        <p14:creationId xmlns:p14="http://schemas.microsoft.com/office/powerpoint/2010/main" val="33196490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2"/>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Part 4: Specifics for Routing Patient to Services</a:t>
            </a:r>
            <a:endParaRPr dirty="0"/>
          </a:p>
        </p:txBody>
      </p:sp>
      <p:sp>
        <p:nvSpPr>
          <p:cNvPr id="182" name="Google Shape;182;p32"/>
          <p:cNvSpPr txBox="1">
            <a:spLocks noGrp="1"/>
          </p:cNvSpPr>
          <p:nvPr>
            <p:ph type="body" idx="1"/>
          </p:nvPr>
        </p:nvSpPr>
        <p:spPr>
          <a:prstGeom prst="rect">
            <a:avLst/>
          </a:prstGeom>
        </p:spPr>
        <p:txBody>
          <a:bodyPr spcFirstLastPara="1" wrap="square" lIns="91425" tIns="91425" rIns="91425" bIns="91425" anchor="t" anchorCtr="0">
            <a:noAutofit/>
          </a:bodyPr>
          <a:lstStyle/>
          <a:p>
            <a:pPr lvl="0" algn="l" rtl="0">
              <a:spcBef>
                <a:spcPts val="600"/>
              </a:spcBef>
              <a:spcAft>
                <a:spcPts val="0"/>
              </a:spcAft>
              <a:buSzPts val="1800"/>
              <a:buFont typeface="Wingdings" panose="05000000000000000000" pitchFamily="2" charset="2"/>
              <a:buChar char="q"/>
            </a:pPr>
            <a:r>
              <a:rPr lang="en" sz="1800" dirty="0"/>
              <a:t>Chart note needs to describe the call and detail what you would like the community healthh worker or social worker to follow up on, for example</a:t>
            </a:r>
            <a:r>
              <a:rPr lang="en" sz="1600" dirty="0"/>
              <a:t>:</a:t>
            </a:r>
            <a:endParaRPr sz="1600" dirty="0"/>
          </a:p>
          <a:p>
            <a:pPr marL="596900" lvl="1" indent="0" algn="l" rtl="0">
              <a:spcBef>
                <a:spcPts val="600"/>
              </a:spcBef>
              <a:spcAft>
                <a:spcPts val="0"/>
              </a:spcAft>
              <a:buSzPts val="1400"/>
              <a:buNone/>
            </a:pPr>
            <a:r>
              <a:rPr lang="en" sz="1600" i="1" dirty="0"/>
              <a:t>Contacted patient to conduct SDOH screening. Patient endorsed housing and food insecurity due to job loss 2 months ago as well as legal support needs. Notified pt to expect call back from CHW. CHW team: Will you please f/u with patient regarding needs related to housing, food, and legal support? Thank you!</a:t>
            </a:r>
            <a:endParaRPr sz="1600" i="1" dirty="0"/>
          </a:p>
          <a:p>
            <a:pPr lvl="0" algn="l" rtl="0">
              <a:spcBef>
                <a:spcPts val="600"/>
              </a:spcBef>
              <a:spcAft>
                <a:spcPts val="0"/>
              </a:spcAft>
              <a:buSzPts val="1800"/>
              <a:buFont typeface="Wingdings" panose="05000000000000000000" pitchFamily="2" charset="2"/>
              <a:buChar char="q"/>
            </a:pPr>
            <a:r>
              <a:rPr lang="en" sz="1600" dirty="0"/>
              <a:t>Choose </a:t>
            </a:r>
            <a:r>
              <a:rPr lang="en" sz="1600" i="1" dirty="0"/>
              <a:t>Send and close workspace</a:t>
            </a:r>
            <a:r>
              <a:rPr lang="en" sz="1600" dirty="0"/>
              <a:t> - this sends your message and closes your note.</a:t>
            </a:r>
            <a:endParaRPr sz="1600" dirty="0"/>
          </a:p>
          <a:p>
            <a:pPr lvl="0" algn="l" rtl="0">
              <a:spcBef>
                <a:spcPts val="600"/>
              </a:spcBef>
              <a:spcAft>
                <a:spcPts val="0"/>
              </a:spcAft>
              <a:buSzPts val="1800"/>
              <a:buFont typeface="Wingdings" panose="05000000000000000000" pitchFamily="2" charset="2"/>
              <a:buChar char="q"/>
            </a:pPr>
            <a:r>
              <a:rPr lang="en" sz="1600" dirty="0"/>
              <a:t>To complete call, go to </a:t>
            </a:r>
            <a:r>
              <a:rPr lang="en" sz="1600" i="1" dirty="0"/>
              <a:t>My Open Encounters </a:t>
            </a:r>
            <a:r>
              <a:rPr lang="en" sz="1600" dirty="0"/>
              <a:t>at the very top of the window and re-enter note; choose </a:t>
            </a:r>
            <a:r>
              <a:rPr lang="en" sz="1600" i="1" dirty="0"/>
              <a:t>Sign Encounter.</a:t>
            </a:r>
          </a:p>
          <a:p>
            <a:pPr lvl="0" algn="l" rtl="0">
              <a:spcBef>
                <a:spcPts val="600"/>
              </a:spcBef>
              <a:spcAft>
                <a:spcPts val="0"/>
              </a:spcAft>
              <a:buSzPts val="1800"/>
              <a:buFont typeface="Wingdings" panose="05000000000000000000" pitchFamily="2" charset="2"/>
              <a:buChar char="q"/>
            </a:pPr>
            <a:r>
              <a:rPr lang="en" sz="1600" dirty="0"/>
              <a:t>In Box spreadsheet, fill in patient’s row with infomation from the call.</a:t>
            </a:r>
          </a:p>
          <a:p>
            <a:pPr lvl="0" algn="l" rtl="0">
              <a:spcBef>
                <a:spcPts val="600"/>
              </a:spcBef>
              <a:spcAft>
                <a:spcPts val="0"/>
              </a:spcAft>
              <a:buSzPts val="1800"/>
              <a:buFont typeface="Wingdings" panose="05000000000000000000" pitchFamily="2" charset="2"/>
              <a:buChar char="q"/>
            </a:pPr>
            <a:r>
              <a:rPr lang="en" sz="1600" dirty="0"/>
              <a:t>If screening has been completed, click to turn the row gray</a:t>
            </a:r>
            <a:r>
              <a:rPr lang="en" dirty="0"/>
              <a:t>. </a:t>
            </a:r>
            <a:endParaRPr dirty="0"/>
          </a:p>
        </p:txBody>
      </p:sp>
    </p:spTree>
    <p:extLst>
      <p:ext uri="{BB962C8B-B14F-4D97-AF65-F5344CB8AC3E}">
        <p14:creationId xmlns:p14="http://schemas.microsoft.com/office/powerpoint/2010/main" val="1609094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68"/>
        <p:cNvGrpSpPr/>
        <p:nvPr/>
      </p:nvGrpSpPr>
      <p:grpSpPr>
        <a:xfrm>
          <a:off x="0" y="0"/>
          <a:ext cx="0" cy="0"/>
          <a:chOff x="0" y="0"/>
          <a:chExt cx="0" cy="0"/>
        </a:xfrm>
      </p:grpSpPr>
      <p:sp>
        <p:nvSpPr>
          <p:cNvPr id="69" name="Google Shape;69;p14"/>
          <p:cNvSpPr txBox="1">
            <a:spLocks noGrp="1"/>
          </p:cNvSpPr>
          <p:nvPr>
            <p:ph type="title"/>
          </p:nvPr>
        </p:nvSpPr>
        <p:spPr>
          <a:xfrm>
            <a:off x="387900" y="458025"/>
            <a:ext cx="5303520" cy="686100"/>
          </a:xfrm>
          <a:prstGeom prst="rect">
            <a:avLst/>
          </a:prstGeom>
          <a:ln w="19050">
            <a:solidFill>
              <a:schemeClr val="accent6">
                <a:lumMod val="75000"/>
              </a:schemeClr>
            </a:solidFill>
          </a:ln>
        </p:spPr>
        <p:txBody>
          <a:bodyPr spcFirstLastPara="1" wrap="square" lIns="91425" tIns="91425" rIns="91425" bIns="91425" anchor="b" anchorCtr="0">
            <a:noAutofit/>
          </a:bodyPr>
          <a:lstStyle/>
          <a:p>
            <a:pPr marL="0" lvl="0" indent="0" algn="l" rtl="0">
              <a:spcBef>
                <a:spcPts val="0"/>
              </a:spcBef>
              <a:spcAft>
                <a:spcPts val="0"/>
              </a:spcAft>
              <a:buNone/>
            </a:pPr>
            <a:r>
              <a:rPr lang="en" dirty="0"/>
              <a:t>Context &amp; Basic Plan</a:t>
            </a:r>
            <a:endParaRPr dirty="0"/>
          </a:p>
        </p:txBody>
      </p:sp>
      <p:sp>
        <p:nvSpPr>
          <p:cNvPr id="70" name="Google Shape;70;p14"/>
          <p:cNvSpPr txBox="1">
            <a:spLocks noGrp="1"/>
          </p:cNvSpPr>
          <p:nvPr>
            <p:ph type="body" idx="1"/>
          </p:nvPr>
        </p:nvSpPr>
        <p:spPr>
          <a:xfrm>
            <a:off x="655158" y="1197990"/>
            <a:ext cx="8520600" cy="3574734"/>
          </a:xfrm>
          <a:prstGeom prst="rect">
            <a:avLst/>
          </a:prstGeom>
        </p:spPr>
        <p:txBody>
          <a:bodyPr spcFirstLastPara="1" wrap="square" lIns="91425" tIns="91425" rIns="91425" bIns="91425" anchor="t" anchorCtr="0">
            <a:noAutofit/>
          </a:bodyPr>
          <a:lstStyle/>
          <a:p>
            <a:pPr lvl="0" algn="l" rtl="0">
              <a:spcBef>
                <a:spcPts val="0"/>
              </a:spcBef>
              <a:spcAft>
                <a:spcPts val="0"/>
              </a:spcAft>
              <a:buSzPts val="1800"/>
              <a:buFont typeface="Wingdings" panose="05000000000000000000" pitchFamily="2" charset="2"/>
              <a:buChar char="q"/>
            </a:pPr>
            <a:r>
              <a:rPr lang="en" dirty="0"/>
              <a:t>Impact of COVID-19 on the Bronx</a:t>
            </a:r>
          </a:p>
          <a:p>
            <a:pPr lvl="0" algn="l" rtl="0">
              <a:spcBef>
                <a:spcPts val="600"/>
              </a:spcBef>
              <a:spcAft>
                <a:spcPts val="0"/>
              </a:spcAft>
              <a:buSzPts val="1800"/>
              <a:buFont typeface="Wingdings" panose="05000000000000000000" pitchFamily="2" charset="2"/>
              <a:buChar char="q"/>
            </a:pPr>
            <a:r>
              <a:rPr lang="en" dirty="0"/>
              <a:t>What volunteers do:</a:t>
            </a:r>
            <a:endParaRPr dirty="0"/>
          </a:p>
          <a:p>
            <a:pPr lvl="1" algn="l" rtl="0">
              <a:spcBef>
                <a:spcPts val="0"/>
              </a:spcBef>
              <a:spcAft>
                <a:spcPts val="0"/>
              </a:spcAft>
              <a:buSzPts val="1400"/>
              <a:buFont typeface="Wingdings" panose="05000000000000000000" pitchFamily="2" charset="2"/>
              <a:buChar char="v"/>
            </a:pPr>
            <a:r>
              <a:rPr lang="en" dirty="0"/>
              <a:t>Call patients to screen for social determinants of health (SDOH) needs.</a:t>
            </a:r>
            <a:endParaRPr dirty="0"/>
          </a:p>
          <a:p>
            <a:pPr lvl="1" algn="l" rtl="0">
              <a:spcBef>
                <a:spcPts val="0"/>
              </a:spcBef>
              <a:spcAft>
                <a:spcPts val="0"/>
              </a:spcAft>
              <a:buSzPts val="1400"/>
              <a:buFont typeface="Wingdings" panose="05000000000000000000" pitchFamily="2" charset="2"/>
              <a:buChar char="v"/>
            </a:pPr>
            <a:r>
              <a:rPr lang="en" dirty="0"/>
              <a:t>Document prevalence and types of needs in our community.</a:t>
            </a:r>
            <a:endParaRPr dirty="0"/>
          </a:p>
          <a:p>
            <a:pPr lvl="1" algn="l" rtl="0">
              <a:spcBef>
                <a:spcPts val="0"/>
              </a:spcBef>
              <a:spcAft>
                <a:spcPts val="0"/>
              </a:spcAft>
              <a:buSzPts val="1400"/>
              <a:buFont typeface="Wingdings" panose="05000000000000000000" pitchFamily="2" charset="2"/>
              <a:buChar char="v"/>
            </a:pPr>
            <a:r>
              <a:rPr lang="en" dirty="0"/>
              <a:t>Build student service-based teams to respond to future community needs. </a:t>
            </a:r>
            <a:endParaRPr dirty="0"/>
          </a:p>
          <a:p>
            <a:pPr lvl="0" algn="l" rtl="0">
              <a:spcBef>
                <a:spcPts val="600"/>
              </a:spcBef>
              <a:spcAft>
                <a:spcPts val="0"/>
              </a:spcAft>
              <a:buSzPts val="1800"/>
              <a:buFont typeface="Wingdings" panose="05000000000000000000" pitchFamily="2" charset="2"/>
              <a:buChar char="q"/>
            </a:pPr>
            <a:r>
              <a:rPr lang="en" dirty="0"/>
              <a:t>Future directions:</a:t>
            </a:r>
            <a:endParaRPr dirty="0"/>
          </a:p>
          <a:p>
            <a:pPr lvl="1" algn="l" rtl="0">
              <a:spcBef>
                <a:spcPts val="0"/>
              </a:spcBef>
              <a:spcAft>
                <a:spcPts val="0"/>
              </a:spcAft>
              <a:buSzPts val="1400"/>
              <a:buFont typeface="Wingdings" panose="05000000000000000000" pitchFamily="2" charset="2"/>
              <a:buChar char="v"/>
            </a:pPr>
            <a:r>
              <a:rPr lang="en" dirty="0"/>
              <a:t>Screen patients with food insecurity to determine eligibility for the student-run Grocery Delivery Program. </a:t>
            </a:r>
          </a:p>
          <a:p>
            <a:pPr lvl="1" algn="l" rtl="0">
              <a:spcBef>
                <a:spcPts val="0"/>
              </a:spcBef>
              <a:spcAft>
                <a:spcPts val="0"/>
              </a:spcAft>
              <a:buSzPts val="1400"/>
              <a:buFont typeface="Wingdings" panose="05000000000000000000" pitchFamily="2" charset="2"/>
              <a:buChar char="v"/>
            </a:pPr>
            <a:r>
              <a:rPr lang="en" dirty="0"/>
              <a:t>Deliver groceries to eligible patients. </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pic>
        <p:nvPicPr>
          <p:cNvPr id="170" name="Google Shape;170;p30"/>
          <p:cNvPicPr preferRelativeResize="0"/>
          <p:nvPr/>
        </p:nvPicPr>
        <p:blipFill>
          <a:blip r:embed="rId3">
            <a:alphaModFix/>
          </a:blip>
          <a:stretch>
            <a:fillRect/>
          </a:stretch>
        </p:blipFill>
        <p:spPr>
          <a:xfrm>
            <a:off x="152400" y="152400"/>
            <a:ext cx="8602138" cy="4838702"/>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3"/>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dirty="0"/>
          </a:p>
        </p:txBody>
      </p:sp>
      <p:sp>
        <p:nvSpPr>
          <p:cNvPr id="188" name="Google Shape;188;p33"/>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89" name="Google Shape;189;p33"/>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6"/>
          <p:cNvSpPr txBox="1">
            <a:spLocks noGrp="1"/>
          </p:cNvSpPr>
          <p:nvPr>
            <p:ph type="title"/>
          </p:nvPr>
        </p:nvSpPr>
        <p:spPr>
          <a:xfrm>
            <a:off x="651232" y="196261"/>
            <a:ext cx="8104868" cy="700297"/>
          </a:xfrm>
          <a:prstGeom prst="rect">
            <a:avLst/>
          </a:prstGeom>
          <a:ln w="19050">
            <a:solidFill>
              <a:srgbClr val="FF0000"/>
            </a:solidFill>
          </a:ln>
        </p:spPr>
        <p:txBody>
          <a:bodyPr spcFirstLastPara="1" wrap="square" lIns="91425" tIns="91425" rIns="91425" bIns="91425" anchor="b" anchorCtr="0">
            <a:noAutofit/>
          </a:bodyPr>
          <a:lstStyle/>
          <a:p>
            <a:pPr marL="0" lvl="0" indent="0" algn="ctr" rtl="0">
              <a:spcBef>
                <a:spcPts val="0"/>
              </a:spcBef>
              <a:spcAft>
                <a:spcPts val="0"/>
              </a:spcAft>
              <a:buNone/>
            </a:pPr>
            <a:r>
              <a:rPr lang="en" i="1" dirty="0"/>
              <a:t>Red Flags</a:t>
            </a:r>
            <a:r>
              <a:rPr lang="en" dirty="0"/>
              <a:t> and What to Do</a:t>
            </a:r>
            <a:endParaRPr dirty="0"/>
          </a:p>
        </p:txBody>
      </p:sp>
      <p:sp>
        <p:nvSpPr>
          <p:cNvPr id="82" name="Google Shape;82;p16"/>
          <p:cNvSpPr txBox="1">
            <a:spLocks noGrp="1"/>
          </p:cNvSpPr>
          <p:nvPr>
            <p:ph type="body" idx="1"/>
          </p:nvPr>
        </p:nvSpPr>
        <p:spPr>
          <a:xfrm>
            <a:off x="231945" y="1097280"/>
            <a:ext cx="8524155" cy="3925170"/>
          </a:xfrm>
          <a:prstGeom prst="rect">
            <a:avLst/>
          </a:prstGeom>
        </p:spPr>
        <p:txBody>
          <a:bodyPr spcFirstLastPara="1" wrap="square" lIns="91425" tIns="91425" rIns="91425" bIns="91425" anchor="t" anchorCtr="0">
            <a:noAutofit/>
          </a:bodyPr>
          <a:lstStyle/>
          <a:p>
            <a:pPr marL="127000" lvl="0" indent="0" algn="l" rtl="0">
              <a:spcBef>
                <a:spcPts val="0"/>
              </a:spcBef>
              <a:spcAft>
                <a:spcPts val="0"/>
              </a:spcAft>
              <a:buSzPts val="1600"/>
              <a:buNone/>
            </a:pPr>
            <a:r>
              <a:rPr lang="en" sz="1600" dirty="0"/>
              <a:t>If there is a clear medical emergency (crushing chest pain, eg.), instruct the patient to call 911 immediately. Some red flag examples:</a:t>
            </a:r>
          </a:p>
          <a:p>
            <a:pPr marL="127000" lvl="0" indent="0" algn="l" rtl="0">
              <a:spcBef>
                <a:spcPts val="0"/>
              </a:spcBef>
              <a:spcAft>
                <a:spcPts val="0"/>
              </a:spcAft>
              <a:buSzPts val="1600"/>
              <a:buNone/>
            </a:pPr>
            <a:endParaRPr sz="1600" dirty="0"/>
          </a:p>
          <a:p>
            <a:pPr marL="914400" lvl="1" indent="-304800" algn="l" rtl="0">
              <a:spcBef>
                <a:spcPts val="0"/>
              </a:spcBef>
              <a:spcAft>
                <a:spcPts val="0"/>
              </a:spcAft>
              <a:buSzPts val="1200"/>
              <a:buFont typeface="Wingdings" panose="05000000000000000000" pitchFamily="2" charset="2"/>
              <a:buChar char="q"/>
            </a:pPr>
            <a:r>
              <a:rPr lang="en-US" sz="1600" dirty="0"/>
              <a:t>Are you worried that the place you are living now is making you sick </a:t>
            </a:r>
            <a:r>
              <a:rPr lang="en-US" sz="1600" dirty="0" err="1"/>
              <a:t>eg.</a:t>
            </a:r>
            <a:r>
              <a:rPr lang="en-US" sz="1600" dirty="0"/>
              <a:t>  mold, bugs/rodents, water leaks, not enough heat? </a:t>
            </a:r>
            <a:r>
              <a:rPr lang="en-US" sz="1600" dirty="0">
                <a:solidFill>
                  <a:srgbClr val="FF0000"/>
                </a:solidFill>
              </a:rPr>
              <a:t>Positive response  or concern about  asthma attacks.</a:t>
            </a:r>
          </a:p>
          <a:p>
            <a:pPr marL="609600" lvl="1" indent="0" algn="l" rtl="0">
              <a:spcBef>
                <a:spcPts val="0"/>
              </a:spcBef>
              <a:spcAft>
                <a:spcPts val="0"/>
              </a:spcAft>
              <a:buSzPts val="1200"/>
              <a:buNone/>
            </a:pPr>
            <a:endParaRPr lang="en-US" sz="1600" dirty="0">
              <a:solidFill>
                <a:srgbClr val="FF0000"/>
              </a:solidFill>
            </a:endParaRPr>
          </a:p>
          <a:p>
            <a:pPr marL="914400" lvl="1" indent="-304800" algn="l" rtl="0">
              <a:spcBef>
                <a:spcPts val="0"/>
              </a:spcBef>
              <a:spcAft>
                <a:spcPts val="0"/>
              </a:spcAft>
              <a:buSzPts val="1200"/>
              <a:buFont typeface="Wingdings" panose="05000000000000000000" pitchFamily="2" charset="2"/>
              <a:buChar char="q"/>
            </a:pPr>
            <a:r>
              <a:rPr lang="en-US" sz="1600" dirty="0"/>
              <a:t>In the last 12 months, did you worry that your food could run out before you got money to buy more?  </a:t>
            </a:r>
            <a:r>
              <a:rPr lang="en-US" sz="1600" dirty="0">
                <a:solidFill>
                  <a:srgbClr val="FF0000"/>
                </a:solidFill>
              </a:rPr>
              <a:t>Any positive answer and patients with diabetes on insulin.</a:t>
            </a:r>
          </a:p>
          <a:p>
            <a:pPr marL="914400" lvl="1" indent="-304800" algn="l" rtl="0">
              <a:spcBef>
                <a:spcPts val="0"/>
              </a:spcBef>
              <a:spcAft>
                <a:spcPts val="0"/>
              </a:spcAft>
              <a:buSzPts val="1200"/>
              <a:buFont typeface="Wingdings" panose="05000000000000000000" pitchFamily="2" charset="2"/>
              <a:buChar char="q"/>
            </a:pPr>
            <a:endParaRPr lang="en-US" sz="1600" dirty="0">
              <a:solidFill>
                <a:srgbClr val="FF0000"/>
              </a:solidFill>
            </a:endParaRPr>
          </a:p>
          <a:p>
            <a:pPr marL="914400" lvl="1" indent="-304800" algn="l" rtl="0">
              <a:spcBef>
                <a:spcPts val="0"/>
              </a:spcBef>
              <a:spcAft>
                <a:spcPts val="0"/>
              </a:spcAft>
              <a:buSzPts val="1200"/>
              <a:buFont typeface="Wingdings" panose="05000000000000000000" pitchFamily="2" charset="2"/>
              <a:buChar char="q"/>
            </a:pPr>
            <a:r>
              <a:rPr lang="en-US" sz="1600" dirty="0"/>
              <a:t>Are you finding it so hard to get along with a partner, spouse, or family members that it is causing you stress? </a:t>
            </a:r>
            <a:r>
              <a:rPr lang="en-US" sz="1600" i="1" dirty="0"/>
              <a:t>AND/OR</a:t>
            </a:r>
            <a:r>
              <a:rPr lang="en-US" sz="1600" dirty="0"/>
              <a:t> Does anyone in your life hurt you, threaten you, frighten you or make you feel unsafe? </a:t>
            </a:r>
            <a:r>
              <a:rPr lang="en-US" sz="1600" dirty="0">
                <a:solidFill>
                  <a:srgbClr val="FF0000"/>
                </a:solidFill>
              </a:rPr>
              <a:t>Any indication of violence or of suicidal ideation.</a:t>
            </a:r>
          </a:p>
          <a:p>
            <a:pPr marL="1371600" lvl="2" indent="-304800" algn="l" rtl="0">
              <a:spcBef>
                <a:spcPts val="0"/>
              </a:spcBef>
              <a:spcAft>
                <a:spcPts val="0"/>
              </a:spcAft>
              <a:buClr>
                <a:srgbClr val="FF0000"/>
              </a:buClr>
              <a:buSzPts val="1200"/>
              <a:buChar char="■"/>
            </a:pPr>
            <a:endParaRPr lang="en-US" sz="1600" dirty="0">
              <a:solidFill>
                <a:srgbClr val="FF0000"/>
              </a:solidFill>
            </a:endParaRPr>
          </a:p>
          <a:p>
            <a:pPr marL="457200" lvl="0" indent="-330200" algn="l" rtl="0">
              <a:spcBef>
                <a:spcPts val="0"/>
              </a:spcBef>
              <a:spcAft>
                <a:spcPts val="0"/>
              </a:spcAft>
              <a:buClr>
                <a:srgbClr val="FFFFFF"/>
              </a:buClr>
              <a:buSzPts val="1600"/>
              <a:buChar char="●"/>
            </a:pPr>
            <a:r>
              <a:rPr lang="en" sz="1600" dirty="0"/>
              <a:t>Note- Phone</a:t>
            </a:r>
            <a:r>
              <a:rPr lang="en" sz="1600" dirty="0">
                <a:solidFill>
                  <a:srgbClr val="FFFFFF"/>
                </a:solidFill>
              </a:rPr>
              <a:t> </a:t>
            </a:r>
            <a:r>
              <a:rPr lang="en" sz="1600" dirty="0"/>
              <a:t>numbers for attendings and chronic care nurses will be in Box “Emergency Contact” doc </a:t>
            </a:r>
            <a:endParaRPr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7"/>
          <p:cNvSpPr txBox="1">
            <a:spLocks noGrp="1"/>
          </p:cNvSpPr>
          <p:nvPr>
            <p:ph type="title"/>
          </p:nvPr>
        </p:nvSpPr>
        <p:spPr>
          <a:prstGeom prst="rect">
            <a:avLst/>
          </a:prstGeom>
          <a:ln w="19050">
            <a:solidFill>
              <a:schemeClr val="accent6">
                <a:lumMod val="75000"/>
              </a:schemeClr>
            </a:solidFill>
          </a:ln>
        </p:spPr>
        <p:txBody>
          <a:bodyPr spcFirstLastPara="1" wrap="square" lIns="91425" tIns="91425" rIns="91425" bIns="91425" anchor="b" anchorCtr="0">
            <a:noAutofit/>
          </a:bodyPr>
          <a:lstStyle/>
          <a:p>
            <a:pPr marL="0" lvl="0" indent="0" algn="l" rtl="0">
              <a:spcBef>
                <a:spcPts val="0"/>
              </a:spcBef>
              <a:spcAft>
                <a:spcPts val="0"/>
              </a:spcAft>
              <a:buNone/>
            </a:pPr>
            <a:r>
              <a:rPr lang="en" dirty="0"/>
              <a:t>Before you start making calls:</a:t>
            </a:r>
            <a:endParaRPr dirty="0"/>
          </a:p>
        </p:txBody>
      </p:sp>
      <p:sp>
        <p:nvSpPr>
          <p:cNvPr id="88" name="Google Shape;88;p17"/>
          <p:cNvSpPr txBox="1">
            <a:spLocks noGrp="1"/>
          </p:cNvSpPr>
          <p:nvPr>
            <p:ph type="body" idx="1"/>
          </p:nvPr>
        </p:nvSpPr>
        <p:spPr>
          <a:prstGeom prst="rect">
            <a:avLst/>
          </a:prstGeom>
        </p:spPr>
        <p:txBody>
          <a:bodyPr spcFirstLastPara="1" wrap="square" lIns="91425" tIns="91425" rIns="91425" bIns="91425" anchor="t" anchorCtr="0">
            <a:noAutofit/>
          </a:bodyPr>
          <a:lstStyle/>
          <a:p>
            <a:pPr lvl="0" algn="l" rtl="0">
              <a:lnSpc>
                <a:spcPct val="150000"/>
              </a:lnSpc>
              <a:spcBef>
                <a:spcPts val="0"/>
              </a:spcBef>
              <a:spcAft>
                <a:spcPts val="0"/>
              </a:spcAft>
              <a:buSzPts val="1800"/>
              <a:buFont typeface="Wingdings" panose="05000000000000000000" pitchFamily="2" charset="2"/>
              <a:buChar char="q"/>
            </a:pPr>
            <a:r>
              <a:rPr lang="en" sz="2400" dirty="0"/>
              <a:t>Open patient list in Box</a:t>
            </a:r>
            <a:r>
              <a:rPr lang="en-US" sz="2400" dirty="0"/>
              <a:t> (</a:t>
            </a:r>
            <a:r>
              <a:rPr lang="en" sz="2400" i="1" dirty="0"/>
              <a:t>Find where last volunteer left off)</a:t>
            </a:r>
            <a:endParaRPr sz="2400" i="1" dirty="0"/>
          </a:p>
          <a:p>
            <a:pPr lvl="0" algn="l" rtl="0">
              <a:lnSpc>
                <a:spcPct val="150000"/>
              </a:lnSpc>
              <a:spcBef>
                <a:spcPts val="0"/>
              </a:spcBef>
              <a:spcAft>
                <a:spcPts val="0"/>
              </a:spcAft>
              <a:buSzPts val="1800"/>
              <a:buFont typeface="Wingdings" panose="05000000000000000000" pitchFamily="2" charset="2"/>
              <a:buChar char="q"/>
            </a:pPr>
            <a:r>
              <a:rPr lang="en" sz="2400" dirty="0"/>
              <a:t>Open Social Determinants of Health Volunteer Google doc</a:t>
            </a:r>
            <a:endParaRPr sz="2400" dirty="0"/>
          </a:p>
          <a:p>
            <a:pPr lvl="0" algn="l" rtl="0">
              <a:lnSpc>
                <a:spcPct val="150000"/>
              </a:lnSpc>
              <a:spcBef>
                <a:spcPts val="0"/>
              </a:spcBef>
              <a:spcAft>
                <a:spcPts val="0"/>
              </a:spcAft>
              <a:buSzPts val="1800"/>
              <a:buFont typeface="Wingdings" panose="05000000000000000000" pitchFamily="2" charset="2"/>
              <a:buChar char="q"/>
            </a:pPr>
            <a:r>
              <a:rPr lang="en" sz="2400" dirty="0"/>
              <a:t>Open EPIC  (</a:t>
            </a:r>
            <a:r>
              <a:rPr lang="en" sz="2400" i="1" dirty="0"/>
              <a:t>Check for any follow-up messages)</a:t>
            </a:r>
            <a:endParaRPr sz="2400" i="1" dirty="0"/>
          </a:p>
          <a:p>
            <a:pPr lvl="0" algn="l" rtl="0">
              <a:lnSpc>
                <a:spcPct val="150000"/>
              </a:lnSpc>
              <a:spcBef>
                <a:spcPts val="0"/>
              </a:spcBef>
              <a:spcAft>
                <a:spcPts val="0"/>
              </a:spcAft>
              <a:buSzPts val="1800"/>
              <a:buFont typeface="Wingdings" panose="05000000000000000000" pitchFamily="2" charset="2"/>
              <a:buChar char="q"/>
            </a:pPr>
            <a:r>
              <a:rPr lang="en" sz="2400" dirty="0"/>
              <a:t>Open Doximity </a:t>
            </a:r>
            <a:endParaRPr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8"/>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Overview of Screening Procedures</a:t>
            </a:r>
            <a:endParaRPr dirty="0"/>
          </a:p>
        </p:txBody>
      </p:sp>
      <p:sp>
        <p:nvSpPr>
          <p:cNvPr id="94" name="Google Shape;94;p18"/>
          <p:cNvSpPr txBox="1">
            <a:spLocks noGrp="1"/>
          </p:cNvSpPr>
          <p:nvPr>
            <p:ph type="body" idx="1"/>
          </p:nvPr>
        </p:nvSpPr>
        <p:spPr>
          <a:xfrm>
            <a:off x="311700" y="1152475"/>
            <a:ext cx="8520600" cy="3689100"/>
          </a:xfrm>
          <a:prstGeom prst="rect">
            <a:avLst/>
          </a:prstGeom>
        </p:spPr>
        <p:txBody>
          <a:bodyPr spcFirstLastPara="1" wrap="square" lIns="91425" tIns="91425" rIns="91425" bIns="91425" anchor="t" anchorCtr="0">
            <a:noAutofit/>
          </a:bodyPr>
          <a:lstStyle/>
          <a:p>
            <a:pPr lvl="0" algn="l" rtl="0">
              <a:spcBef>
                <a:spcPts val="0"/>
              </a:spcBef>
              <a:spcAft>
                <a:spcPts val="0"/>
              </a:spcAft>
              <a:buSzPts val="1800"/>
              <a:buFont typeface="Wingdings" panose="05000000000000000000" pitchFamily="2" charset="2"/>
              <a:buChar char="q"/>
            </a:pPr>
            <a:r>
              <a:rPr lang="en" dirty="0"/>
              <a:t>Open and review patient chart in EPIC</a:t>
            </a:r>
            <a:endParaRPr dirty="0"/>
          </a:p>
          <a:p>
            <a:pPr marL="596900" lvl="1" indent="0" algn="l" rtl="0">
              <a:spcBef>
                <a:spcPts val="0"/>
              </a:spcBef>
              <a:spcAft>
                <a:spcPts val="0"/>
              </a:spcAft>
              <a:buSzPts val="1400"/>
              <a:buNone/>
            </a:pPr>
            <a:r>
              <a:rPr lang="en" i="1" dirty="0"/>
              <a:t>Note- wait 2 weeks to call,  if patient had contact with clinic in the past 4 weeks</a:t>
            </a:r>
            <a:r>
              <a:rPr lang="en" dirty="0"/>
              <a:t>.</a:t>
            </a:r>
            <a:endParaRPr dirty="0"/>
          </a:p>
          <a:p>
            <a:pPr lvl="0" algn="l" rtl="0">
              <a:spcBef>
                <a:spcPts val="600"/>
              </a:spcBef>
              <a:spcAft>
                <a:spcPts val="0"/>
              </a:spcAft>
              <a:buSzPts val="1800"/>
              <a:buFont typeface="Wingdings" panose="05000000000000000000" pitchFamily="2" charset="2"/>
              <a:buChar char="q"/>
            </a:pPr>
            <a:r>
              <a:rPr lang="en" dirty="0"/>
              <a:t> Place call Doximity</a:t>
            </a:r>
          </a:p>
          <a:p>
            <a:pPr marL="596900" lvl="1" indent="0">
              <a:spcBef>
                <a:spcPts val="0"/>
              </a:spcBef>
              <a:buSzPts val="1800"/>
              <a:buNone/>
            </a:pPr>
            <a:r>
              <a:rPr lang="en" dirty="0"/>
              <a:t>- Use Interpreter line, if patient is designated as </a:t>
            </a:r>
            <a:r>
              <a:rPr lang="en" i="1" dirty="0"/>
              <a:t>needing interpreter</a:t>
            </a:r>
            <a:r>
              <a:rPr lang="en" dirty="0"/>
              <a:t> or </a:t>
            </a:r>
            <a:r>
              <a:rPr lang="en-US" dirty="0"/>
              <a:t>if you are not fluent in the </a:t>
            </a:r>
            <a:r>
              <a:rPr lang="en" i="1" dirty="0"/>
              <a:t>preferred language</a:t>
            </a:r>
            <a:r>
              <a:rPr lang="en" dirty="0"/>
              <a:t>.</a:t>
            </a:r>
            <a:endParaRPr dirty="0"/>
          </a:p>
          <a:p>
            <a:pPr marL="596900" lvl="1" indent="0" algn="l" rtl="0">
              <a:spcBef>
                <a:spcPts val="0"/>
              </a:spcBef>
              <a:spcAft>
                <a:spcPts val="0"/>
              </a:spcAft>
              <a:buSzPts val="1400"/>
              <a:buNone/>
            </a:pPr>
            <a:r>
              <a:rPr lang="en" dirty="0"/>
              <a:t>- Leave message if no reply</a:t>
            </a:r>
            <a:endParaRPr dirty="0"/>
          </a:p>
          <a:p>
            <a:pPr lvl="0" algn="l" rtl="0">
              <a:spcBef>
                <a:spcPts val="600"/>
              </a:spcBef>
              <a:spcAft>
                <a:spcPts val="0"/>
              </a:spcAft>
              <a:buSzPts val="1800"/>
              <a:buFont typeface="Wingdings" panose="05000000000000000000" pitchFamily="2" charset="2"/>
              <a:buChar char="q"/>
            </a:pPr>
            <a:r>
              <a:rPr lang="en" dirty="0"/>
              <a:t> Document call in EPIC</a:t>
            </a:r>
            <a:endParaRPr dirty="0"/>
          </a:p>
          <a:p>
            <a:pPr marL="596900" lvl="1" indent="0" algn="l" rtl="0">
              <a:spcBef>
                <a:spcPts val="0"/>
              </a:spcBef>
              <a:spcAft>
                <a:spcPts val="0"/>
              </a:spcAft>
              <a:buSzPts val="1400"/>
              <a:buNone/>
            </a:pPr>
            <a:r>
              <a:rPr lang="en" dirty="0"/>
              <a:t>- Use .</a:t>
            </a:r>
            <a:r>
              <a:rPr lang="en" i="1" dirty="0"/>
              <a:t>sdohoutreachcalls</a:t>
            </a:r>
            <a:r>
              <a:rPr lang="en" dirty="0"/>
              <a:t> dot phrase </a:t>
            </a:r>
            <a:endParaRPr dirty="0"/>
          </a:p>
          <a:p>
            <a:pPr marL="596900" lvl="1" indent="0" algn="l" rtl="0">
              <a:spcBef>
                <a:spcPts val="0"/>
              </a:spcBef>
              <a:spcAft>
                <a:spcPts val="0"/>
              </a:spcAft>
              <a:buSzPts val="1400"/>
              <a:buNone/>
            </a:pPr>
            <a:r>
              <a:rPr lang="en" dirty="0"/>
              <a:t>- Complete </a:t>
            </a:r>
            <a:r>
              <a:rPr lang="en" i="1" dirty="0"/>
              <a:t>Social Determinants of Health</a:t>
            </a:r>
            <a:r>
              <a:rPr lang="en" dirty="0"/>
              <a:t> under Screenings (Adult)</a:t>
            </a:r>
            <a:endParaRPr dirty="0"/>
          </a:p>
          <a:p>
            <a:pPr marL="596900" lvl="1" indent="0" algn="l" rtl="0">
              <a:spcBef>
                <a:spcPts val="0"/>
              </a:spcBef>
              <a:spcAft>
                <a:spcPts val="0"/>
              </a:spcAft>
              <a:buSzPts val="1400"/>
              <a:buNone/>
            </a:pPr>
            <a:r>
              <a:rPr lang="en" dirty="0"/>
              <a:t>- Route call to appropriate staff</a:t>
            </a:r>
            <a:endParaRPr dirty="0"/>
          </a:p>
          <a:p>
            <a:pPr marL="596900" lvl="1" indent="0" algn="l" rtl="0">
              <a:spcBef>
                <a:spcPts val="0"/>
              </a:spcBef>
              <a:spcAft>
                <a:spcPts val="0"/>
              </a:spcAft>
              <a:buSzPts val="1400"/>
              <a:buNone/>
            </a:pPr>
            <a:r>
              <a:rPr lang="en" dirty="0"/>
              <a:t>- Sign encounter</a:t>
            </a:r>
            <a:endParaRPr dirty="0"/>
          </a:p>
          <a:p>
            <a:pPr lvl="0" algn="l" rtl="0">
              <a:spcBef>
                <a:spcPts val="600"/>
              </a:spcBef>
              <a:spcAft>
                <a:spcPts val="0"/>
              </a:spcAft>
              <a:buSzPts val="1800"/>
              <a:buFont typeface="Wingdings" panose="05000000000000000000" pitchFamily="2" charset="2"/>
              <a:buChar char="q"/>
            </a:pPr>
            <a:r>
              <a:rPr lang="en" dirty="0"/>
              <a:t>Enter notes from call into Box spreadsheet</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9"/>
          <p:cNvSpPr txBox="1">
            <a:spLocks noGrp="1"/>
          </p:cNvSpPr>
          <p:nvPr>
            <p:ph type="title"/>
          </p:nvPr>
        </p:nvSpPr>
        <p:spPr>
          <a:xfrm>
            <a:off x="387900" y="350622"/>
            <a:ext cx="8368200" cy="686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Part 1: Open patient list in Box</a:t>
            </a:r>
            <a:endParaRPr dirty="0"/>
          </a:p>
        </p:txBody>
      </p:sp>
      <p:sp>
        <p:nvSpPr>
          <p:cNvPr id="100" name="Google Shape;100;p19"/>
          <p:cNvSpPr txBox="1">
            <a:spLocks noGrp="1"/>
          </p:cNvSpPr>
          <p:nvPr>
            <p:ph type="body" idx="1"/>
          </p:nvPr>
        </p:nvSpPr>
        <p:spPr>
          <a:xfrm>
            <a:off x="421104" y="1159728"/>
            <a:ext cx="8511095" cy="1048216"/>
          </a:xfrm>
          <a:prstGeom prst="rect">
            <a:avLst/>
          </a:prstGeom>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800"/>
              <a:buFont typeface="Wingdings" panose="05000000000000000000" pitchFamily="2" charset="2"/>
              <a:buChar char="q"/>
            </a:pPr>
            <a:r>
              <a:rPr lang="en-US" dirty="0"/>
              <a:t>Go to </a:t>
            </a:r>
            <a:r>
              <a:rPr lang="en-US" sz="1600" u="sng" dirty="0">
                <a:solidFill>
                  <a:schemeClr val="hlink"/>
                </a:solidFill>
                <a:hlinkClick r:id="rId3"/>
              </a:rPr>
              <a:t>https://account.box.com/login</a:t>
            </a:r>
            <a:r>
              <a:rPr lang="en-US" sz="2300" dirty="0"/>
              <a:t> </a:t>
            </a:r>
            <a:r>
              <a:rPr lang="en-US" dirty="0"/>
              <a:t>and enter your </a:t>
            </a:r>
            <a:r>
              <a:rPr lang="en-US" b="1" i="1" dirty="0"/>
              <a:t>einsteinmed.org email to </a:t>
            </a:r>
            <a:r>
              <a:rPr lang="en-US" dirty="0"/>
              <a:t>sign in (</a:t>
            </a:r>
            <a:r>
              <a:rPr lang="en-US" i="1" dirty="0"/>
              <a:t>clear cookies/browsing history to log in).</a:t>
            </a:r>
          </a:p>
          <a:p>
            <a:pPr marL="457200" lvl="0" indent="-342900" algn="l" rtl="0">
              <a:lnSpc>
                <a:spcPct val="115000"/>
              </a:lnSpc>
              <a:spcBef>
                <a:spcPts val="600"/>
              </a:spcBef>
              <a:spcAft>
                <a:spcPts val="0"/>
              </a:spcAft>
              <a:buClr>
                <a:schemeClr val="dk1"/>
              </a:buClr>
              <a:buSzPts val="1800"/>
              <a:buFont typeface="Wingdings" panose="05000000000000000000" pitchFamily="2" charset="2"/>
              <a:buChar char="q"/>
            </a:pPr>
            <a:r>
              <a:rPr lang="en-US" sz="2000" dirty="0">
                <a:solidFill>
                  <a:schemeClr val="dk1"/>
                </a:solidFill>
                <a:latin typeface="Roboto"/>
                <a:ea typeface="Roboto"/>
                <a:cs typeface="Roboto"/>
                <a:sym typeface="Roboto"/>
              </a:rPr>
              <a:t> Open </a:t>
            </a:r>
            <a:r>
              <a:rPr lang="en-US" sz="2000" i="1" dirty="0">
                <a:solidFill>
                  <a:schemeClr val="dk1"/>
                </a:solidFill>
                <a:latin typeface="Roboto"/>
                <a:ea typeface="Roboto"/>
                <a:cs typeface="Roboto"/>
                <a:sym typeface="Roboto"/>
              </a:rPr>
              <a:t>FHC SDOH Screening Program </a:t>
            </a:r>
          </a:p>
          <a:p>
            <a:pPr marL="565150" lvl="1" indent="-285750" algn="l" rtl="0">
              <a:lnSpc>
                <a:spcPct val="115000"/>
              </a:lnSpc>
              <a:spcBef>
                <a:spcPts val="0"/>
              </a:spcBef>
              <a:spcAft>
                <a:spcPts val="0"/>
              </a:spcAft>
              <a:buClr>
                <a:schemeClr val="dk1"/>
              </a:buClr>
              <a:buSzPts val="1400"/>
              <a:buFont typeface="Wingdings" panose="05000000000000000000" pitchFamily="2" charset="2"/>
              <a:buChar char="v"/>
            </a:pPr>
            <a:r>
              <a:rPr lang="en-US" i="1" dirty="0">
                <a:solidFill>
                  <a:schemeClr val="dk1"/>
                </a:solidFill>
                <a:latin typeface="Roboto"/>
                <a:ea typeface="Roboto"/>
                <a:cs typeface="Roboto"/>
                <a:sym typeface="Roboto"/>
              </a:rPr>
              <a:t> Open the </a:t>
            </a:r>
            <a:r>
              <a:rPr lang="en-US" b="1" i="1" dirty="0" err="1">
                <a:solidFill>
                  <a:schemeClr val="dk1"/>
                </a:solidFill>
                <a:latin typeface="Roboto"/>
                <a:ea typeface="Roboto"/>
                <a:cs typeface="Roboto"/>
                <a:sym typeface="Roboto"/>
              </a:rPr>
              <a:t>SHDmedstudent</a:t>
            </a:r>
            <a:r>
              <a:rPr lang="en-US" i="1" dirty="0">
                <a:solidFill>
                  <a:schemeClr val="dk1"/>
                </a:solidFill>
                <a:latin typeface="Roboto"/>
                <a:ea typeface="Roboto"/>
                <a:cs typeface="Roboto"/>
                <a:sym typeface="Roboto"/>
              </a:rPr>
              <a:t> patient spreadsheet; in the upper right</a:t>
            </a:r>
          </a:p>
          <a:p>
            <a:pPr marL="565150" lvl="1" indent="-285750" algn="l" rtl="0">
              <a:lnSpc>
                <a:spcPct val="115000"/>
              </a:lnSpc>
              <a:spcBef>
                <a:spcPts val="0"/>
              </a:spcBef>
              <a:spcAft>
                <a:spcPts val="0"/>
              </a:spcAft>
              <a:buClr>
                <a:schemeClr val="dk1"/>
              </a:buClr>
              <a:buSzPts val="1400"/>
              <a:buFont typeface="Wingdings" panose="05000000000000000000" pitchFamily="2" charset="2"/>
              <a:buChar char="v"/>
            </a:pPr>
            <a:r>
              <a:rPr lang="en-US" i="1" dirty="0">
                <a:solidFill>
                  <a:schemeClr val="dk1"/>
                </a:solidFill>
                <a:latin typeface="Roboto"/>
                <a:ea typeface="Roboto"/>
                <a:cs typeface="Roboto"/>
                <a:sym typeface="Roboto"/>
              </a:rPr>
              <a:t>Select the drop-down for Open</a:t>
            </a:r>
          </a:p>
          <a:p>
            <a:pPr marL="565150" lvl="1" indent="-285750" algn="l" rtl="0">
              <a:lnSpc>
                <a:spcPct val="115000"/>
              </a:lnSpc>
              <a:spcBef>
                <a:spcPts val="0"/>
              </a:spcBef>
              <a:spcAft>
                <a:spcPts val="0"/>
              </a:spcAft>
              <a:buClr>
                <a:schemeClr val="dk1"/>
              </a:buClr>
              <a:buSzPts val="1400"/>
              <a:buFont typeface="Wingdings" panose="05000000000000000000" pitchFamily="2" charset="2"/>
              <a:buChar char="v"/>
            </a:pPr>
            <a:r>
              <a:rPr lang="en-US" i="1" dirty="0">
                <a:solidFill>
                  <a:schemeClr val="dk1"/>
                </a:solidFill>
                <a:latin typeface="Roboto"/>
                <a:ea typeface="Roboto"/>
                <a:cs typeface="Roboto"/>
                <a:sym typeface="Roboto"/>
              </a:rPr>
              <a:t>Choose </a:t>
            </a:r>
            <a:r>
              <a:rPr lang="en-US" b="1" i="1" dirty="0">
                <a:solidFill>
                  <a:schemeClr val="dk1"/>
                </a:solidFill>
                <a:latin typeface="Roboto"/>
                <a:ea typeface="Roboto"/>
                <a:cs typeface="Roboto"/>
                <a:sym typeface="Roboto"/>
              </a:rPr>
              <a:t>Microsoft Excel Online </a:t>
            </a:r>
            <a:r>
              <a:rPr lang="en-US" i="1" dirty="0">
                <a:solidFill>
                  <a:schemeClr val="dk1"/>
                </a:solidFill>
                <a:latin typeface="Roboto"/>
                <a:ea typeface="Roboto"/>
                <a:cs typeface="Roboto"/>
                <a:sym typeface="Roboto"/>
              </a:rPr>
              <a:t>to allow multiple volunteers to edit at the same time.</a:t>
            </a:r>
          </a:p>
          <a:p>
            <a:pPr marL="457200" lvl="0" indent="-342900" algn="l" rtl="0">
              <a:lnSpc>
                <a:spcPct val="115000"/>
              </a:lnSpc>
              <a:spcBef>
                <a:spcPts val="0"/>
              </a:spcBef>
              <a:spcAft>
                <a:spcPts val="0"/>
              </a:spcAft>
              <a:buClr>
                <a:schemeClr val="dk1"/>
              </a:buClr>
              <a:buSzPts val="1800"/>
              <a:buFont typeface="Wingdings" panose="05000000000000000000" pitchFamily="2" charset="2"/>
              <a:buChar char="q"/>
            </a:pPr>
            <a:r>
              <a:rPr lang="en-US" sz="2000" dirty="0">
                <a:solidFill>
                  <a:schemeClr val="dk1"/>
                </a:solidFill>
                <a:latin typeface="Roboto"/>
                <a:ea typeface="Roboto"/>
                <a:cs typeface="Roboto"/>
                <a:sym typeface="Roboto"/>
              </a:rPr>
              <a:t>Locate the next patients to be called</a:t>
            </a:r>
          </a:p>
          <a:p>
            <a:pPr marL="279400" lvl="1" indent="0" algn="l" rtl="0">
              <a:lnSpc>
                <a:spcPct val="115000"/>
              </a:lnSpc>
              <a:spcBef>
                <a:spcPts val="0"/>
              </a:spcBef>
              <a:spcAft>
                <a:spcPts val="0"/>
              </a:spcAft>
              <a:buClr>
                <a:schemeClr val="dk1"/>
              </a:buClr>
              <a:buSzPts val="1400"/>
              <a:buNone/>
            </a:pPr>
            <a:r>
              <a:rPr lang="en-US" i="1" dirty="0">
                <a:solidFill>
                  <a:schemeClr val="dk1"/>
                </a:solidFill>
                <a:latin typeface="Roboto"/>
                <a:ea typeface="Roboto"/>
                <a:cs typeface="Roboto"/>
                <a:sym typeface="Roboto"/>
              </a:rPr>
              <a:t>Note -Rows in white have not been screened; rows in gray are complete.</a:t>
            </a:r>
          </a:p>
          <a:p>
            <a:pPr indent="0">
              <a:spcBef>
                <a:spcPts val="1600"/>
              </a:spcBef>
              <a:spcAft>
                <a:spcPts val="1600"/>
              </a:spcAft>
              <a:buNone/>
            </a:pPr>
            <a:endParaRPr lang="en-US" i="1" dirty="0"/>
          </a:p>
          <a:p>
            <a:pPr indent="0">
              <a:spcBef>
                <a:spcPts val="1600"/>
              </a:spcBef>
              <a:spcAft>
                <a:spcPts val="1600"/>
              </a:spcAft>
              <a:buNone/>
            </a:pPr>
            <a:endParaRPr lang="en-US" i="1" dirty="0"/>
          </a:p>
          <a:p>
            <a:pPr indent="0">
              <a:spcBef>
                <a:spcPts val="1600"/>
              </a:spcBef>
              <a:spcAft>
                <a:spcPts val="1600"/>
              </a:spcAft>
              <a:buNone/>
            </a:pPr>
            <a:endParaRPr lang="en-US" i="1" dirty="0"/>
          </a:p>
          <a:p>
            <a:pPr indent="0">
              <a:spcBef>
                <a:spcPts val="1600"/>
              </a:spcBef>
              <a:spcAft>
                <a:spcPts val="1600"/>
              </a:spcAft>
              <a:buNone/>
            </a:pPr>
            <a:endParaRPr lang="en-US" i="1" dirty="0"/>
          </a:p>
          <a:p>
            <a:pPr marL="457200" lvl="0" indent="0" algn="l" rtl="0">
              <a:spcBef>
                <a:spcPts val="1600"/>
              </a:spcBef>
              <a:spcAft>
                <a:spcPts val="1600"/>
              </a:spcAft>
              <a:buNone/>
            </a:pPr>
            <a:endParaRPr dirty="0"/>
          </a:p>
        </p:txBody>
      </p:sp>
      <p:pic>
        <p:nvPicPr>
          <p:cNvPr id="101" name="Google Shape;101;p19"/>
          <p:cNvPicPr preferRelativeResize="0"/>
          <p:nvPr/>
        </p:nvPicPr>
        <p:blipFill rotWithShape="1">
          <a:blip r:embed="rId4">
            <a:alphaModFix/>
          </a:blip>
          <a:srcRect l="51544" t="6479" r="14164" b="69163"/>
          <a:stretch/>
        </p:blipFill>
        <p:spPr>
          <a:xfrm>
            <a:off x="5758588" y="35684"/>
            <a:ext cx="2758787" cy="1048215"/>
          </a:xfrm>
          <a:prstGeom prst="rect">
            <a:avLst/>
          </a:prstGeom>
          <a:noFill/>
          <a:ln>
            <a:noFill/>
          </a:ln>
        </p:spPr>
      </p:pic>
      <p:sp>
        <p:nvSpPr>
          <p:cNvPr id="102" name="Google Shape;102;p19"/>
          <p:cNvSpPr txBox="1"/>
          <p:nvPr/>
        </p:nvSpPr>
        <p:spPr>
          <a:xfrm>
            <a:off x="6403475" y="4548025"/>
            <a:ext cx="1294500" cy="13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0"/>
          <p:cNvSpPr txBox="1">
            <a:spLocks noGrp="1"/>
          </p:cNvSpPr>
          <p:nvPr>
            <p:ph type="title"/>
          </p:nvPr>
        </p:nvSpPr>
        <p:spPr>
          <a:xfrm>
            <a:off x="441588" y="312235"/>
            <a:ext cx="8314512" cy="705566"/>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Part 2: Place a Call</a:t>
            </a:r>
            <a:endParaRPr dirty="0"/>
          </a:p>
        </p:txBody>
      </p:sp>
      <p:sp>
        <p:nvSpPr>
          <p:cNvPr id="109" name="Google Shape;109;p20"/>
          <p:cNvSpPr txBox="1">
            <a:spLocks noGrp="1"/>
          </p:cNvSpPr>
          <p:nvPr>
            <p:ph type="body" idx="1"/>
          </p:nvPr>
        </p:nvSpPr>
        <p:spPr>
          <a:xfrm>
            <a:off x="169498" y="887322"/>
            <a:ext cx="7406640" cy="1085332"/>
          </a:xfrm>
          <a:prstGeom prst="rect">
            <a:avLst/>
          </a:prstGeom>
        </p:spPr>
        <p:txBody>
          <a:bodyPr spcFirstLastPara="1" wrap="square" lIns="91425" tIns="91425" rIns="91425" bIns="91425" anchor="t" anchorCtr="0">
            <a:noAutofit/>
          </a:bodyPr>
          <a:lstStyle/>
          <a:p>
            <a:pPr marL="139700" lvl="0" indent="0" algn="l" rtl="0">
              <a:spcBef>
                <a:spcPts val="0"/>
              </a:spcBef>
              <a:spcAft>
                <a:spcPts val="0"/>
              </a:spcAft>
              <a:buSzPts val="1400"/>
              <a:buNone/>
            </a:pPr>
            <a:r>
              <a:rPr lang="en" sz="1600" dirty="0"/>
              <a:t>Locate patient in EPIC: </a:t>
            </a:r>
            <a:r>
              <a:rPr lang="en" sz="1600" u="sng" dirty="0">
                <a:solidFill>
                  <a:schemeClr val="hlink"/>
                </a:solidFill>
                <a:latin typeface="Arial"/>
                <a:ea typeface="Arial"/>
                <a:cs typeface="Arial"/>
                <a:sym typeface="Arial"/>
                <a:hlinkClick r:id="rId3"/>
              </a:rPr>
              <a:t>https://secureaccess.montefiore.org/logon/LogonPoint/index.html</a:t>
            </a:r>
            <a:r>
              <a:rPr lang="en" sz="1600" dirty="0"/>
              <a:t> and log in with; open EPIC production (Dept: FAMILY HEALTH CENTER MG FAMILY MEDICINE [10371005]) using  </a:t>
            </a:r>
            <a:r>
              <a:rPr lang="en" sz="1600" i="1" dirty="0"/>
              <a:t>Patient Lookup</a:t>
            </a:r>
            <a:r>
              <a:rPr lang="en" sz="1600" dirty="0"/>
              <a:t> in the upper left to open their chart</a:t>
            </a:r>
            <a:endParaRPr sz="1600" dirty="0"/>
          </a:p>
        </p:txBody>
      </p:sp>
      <p:pic>
        <p:nvPicPr>
          <p:cNvPr id="110" name="Google Shape;110;p20"/>
          <p:cNvPicPr preferRelativeResize="0"/>
          <p:nvPr/>
        </p:nvPicPr>
        <p:blipFill rotWithShape="1">
          <a:blip r:embed="rId4">
            <a:alphaModFix/>
          </a:blip>
          <a:srcRect l="14913" r="11944" b="11190"/>
          <a:stretch/>
        </p:blipFill>
        <p:spPr>
          <a:xfrm>
            <a:off x="5091487" y="2874791"/>
            <a:ext cx="3076202" cy="2163901"/>
          </a:xfrm>
          <a:prstGeom prst="rect">
            <a:avLst/>
          </a:prstGeom>
          <a:noFill/>
          <a:ln>
            <a:noFill/>
          </a:ln>
        </p:spPr>
      </p:pic>
      <p:sp>
        <p:nvSpPr>
          <p:cNvPr id="111" name="Google Shape;111;p20"/>
          <p:cNvSpPr txBox="1"/>
          <p:nvPr/>
        </p:nvSpPr>
        <p:spPr>
          <a:xfrm>
            <a:off x="311700" y="2071100"/>
            <a:ext cx="5444400" cy="2924400"/>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Clr>
                <a:schemeClr val="dk1"/>
              </a:buClr>
              <a:buSzPts val="1400"/>
              <a:buFont typeface="Wingdings" panose="05000000000000000000" pitchFamily="2" charset="2"/>
              <a:buChar char="q"/>
            </a:pPr>
            <a:r>
              <a:rPr lang="en" dirty="0">
                <a:solidFill>
                  <a:schemeClr val="dk1"/>
                </a:solidFill>
                <a:latin typeface="Roboto"/>
                <a:ea typeface="Roboto"/>
                <a:cs typeface="Roboto"/>
                <a:sym typeface="Roboto"/>
              </a:rPr>
              <a:t>Review chart briefly for overview of health and social </a:t>
            </a:r>
            <a:r>
              <a:rPr lang="en">
                <a:solidFill>
                  <a:schemeClr val="dk1"/>
                </a:solidFill>
                <a:latin typeface="Roboto"/>
                <a:ea typeface="Roboto"/>
                <a:cs typeface="Roboto"/>
                <a:sym typeface="Roboto"/>
              </a:rPr>
              <a:t>needs history.</a:t>
            </a:r>
            <a:endParaRPr sz="1100" dirty="0">
              <a:solidFill>
                <a:schemeClr val="dk1"/>
              </a:solidFill>
              <a:latin typeface="Roboto"/>
              <a:ea typeface="Roboto"/>
              <a:cs typeface="Roboto"/>
              <a:sym typeface="Roboto"/>
            </a:endParaRPr>
          </a:p>
          <a:p>
            <a:pPr marL="457200" lvl="0" indent="-317500" algn="l" rtl="0">
              <a:lnSpc>
                <a:spcPct val="115000"/>
              </a:lnSpc>
              <a:spcBef>
                <a:spcPts val="0"/>
              </a:spcBef>
              <a:spcAft>
                <a:spcPts val="0"/>
              </a:spcAft>
              <a:buClr>
                <a:schemeClr val="dk1"/>
              </a:buClr>
              <a:buSzPts val="1400"/>
              <a:buFont typeface="Wingdings" panose="05000000000000000000" pitchFamily="2" charset="2"/>
              <a:buChar char="q"/>
            </a:pPr>
            <a:r>
              <a:rPr lang="en" dirty="0">
                <a:solidFill>
                  <a:schemeClr val="dk1"/>
                </a:solidFill>
                <a:latin typeface="Roboto"/>
                <a:ea typeface="Roboto"/>
                <a:cs typeface="Roboto"/>
                <a:sym typeface="Roboto"/>
              </a:rPr>
              <a:t>Choose c</a:t>
            </a:r>
            <a:r>
              <a:rPr lang="en" i="1" dirty="0">
                <a:solidFill>
                  <a:schemeClr val="dk1"/>
                </a:solidFill>
                <a:latin typeface="Roboto"/>
                <a:ea typeface="Roboto"/>
                <a:cs typeface="Roboto"/>
                <a:sym typeface="Roboto"/>
              </a:rPr>
              <a:t>all patient</a:t>
            </a:r>
            <a:r>
              <a:rPr lang="en" dirty="0">
                <a:solidFill>
                  <a:schemeClr val="dk1"/>
                </a:solidFill>
                <a:latin typeface="Roboto"/>
                <a:ea typeface="Roboto"/>
                <a:cs typeface="Roboto"/>
                <a:sym typeface="Roboto"/>
              </a:rPr>
              <a:t> in taskbar and select </a:t>
            </a:r>
            <a:r>
              <a:rPr lang="en" i="1" dirty="0">
                <a:solidFill>
                  <a:schemeClr val="dk1"/>
                </a:solidFill>
                <a:latin typeface="Roboto"/>
                <a:ea typeface="Roboto"/>
                <a:cs typeface="Roboto"/>
                <a:sym typeface="Roboto"/>
              </a:rPr>
              <a:t>outgoing call.</a:t>
            </a:r>
            <a:endParaRPr dirty="0">
              <a:solidFill>
                <a:schemeClr val="dk1"/>
              </a:solidFill>
              <a:latin typeface="Roboto"/>
              <a:ea typeface="Roboto"/>
              <a:cs typeface="Roboto"/>
              <a:sym typeface="Roboto"/>
            </a:endParaRPr>
          </a:p>
          <a:p>
            <a:pPr marL="457200" lvl="0" indent="-317500" algn="l" rtl="0">
              <a:lnSpc>
                <a:spcPct val="115000"/>
              </a:lnSpc>
              <a:spcBef>
                <a:spcPts val="0"/>
              </a:spcBef>
              <a:spcAft>
                <a:spcPts val="0"/>
              </a:spcAft>
              <a:buClr>
                <a:schemeClr val="dk1"/>
              </a:buClr>
              <a:buSzPts val="1400"/>
              <a:buFont typeface="Wingdings" panose="05000000000000000000" pitchFamily="2" charset="2"/>
              <a:buChar char="q"/>
            </a:pPr>
            <a:r>
              <a:rPr lang="en" dirty="0">
                <a:solidFill>
                  <a:schemeClr val="dk1"/>
                </a:solidFill>
                <a:latin typeface="Roboto"/>
                <a:ea typeface="Roboto"/>
                <a:cs typeface="Roboto"/>
                <a:sym typeface="Roboto"/>
              </a:rPr>
              <a:t>Use Doximity to dial patient number.</a:t>
            </a:r>
            <a:endParaRPr sz="1200" dirty="0">
              <a:solidFill>
                <a:schemeClr val="dk1"/>
              </a:solidFill>
              <a:latin typeface="Roboto"/>
              <a:ea typeface="Roboto"/>
              <a:cs typeface="Roboto"/>
              <a:sym typeface="Roboto"/>
            </a:endParaRPr>
          </a:p>
          <a:p>
            <a:pPr marL="457200" lvl="0" indent="-317500" algn="l" rtl="0">
              <a:lnSpc>
                <a:spcPct val="115000"/>
              </a:lnSpc>
              <a:spcBef>
                <a:spcPts val="0"/>
              </a:spcBef>
              <a:spcAft>
                <a:spcPts val="0"/>
              </a:spcAft>
              <a:buClr>
                <a:schemeClr val="dk1"/>
              </a:buClr>
              <a:buSzPts val="1400"/>
              <a:buFont typeface="Wingdings" panose="05000000000000000000" pitchFamily="2" charset="2"/>
              <a:buChar char="q"/>
            </a:pPr>
            <a:r>
              <a:rPr lang="en" dirty="0">
                <a:solidFill>
                  <a:schemeClr val="dk1"/>
                </a:solidFill>
                <a:latin typeface="Roboto"/>
                <a:ea typeface="Roboto"/>
                <a:cs typeface="Roboto"/>
                <a:sym typeface="Roboto"/>
              </a:rPr>
              <a:t>Use call script to introduce yourself and purpose of call. </a:t>
            </a:r>
            <a:endParaRPr dirty="0">
              <a:solidFill>
                <a:schemeClr val="dk1"/>
              </a:solidFill>
              <a:latin typeface="Roboto"/>
              <a:ea typeface="Roboto"/>
              <a:cs typeface="Roboto"/>
              <a:sym typeface="Roboto"/>
            </a:endParaRPr>
          </a:p>
          <a:p>
            <a:pPr marL="0" lvl="0" indent="0" algn="l" rtl="0">
              <a:spcBef>
                <a:spcPts val="1600"/>
              </a:spcBef>
              <a:spcAft>
                <a:spcPts val="0"/>
              </a:spcAft>
              <a:buNone/>
            </a:pPr>
            <a:endParaRPr dirty="0">
              <a:latin typeface="Roboto"/>
              <a:ea typeface="Roboto"/>
              <a:cs typeface="Roboto"/>
              <a:sym typeface="Roboto"/>
            </a:endParaRPr>
          </a:p>
        </p:txBody>
      </p:sp>
    </p:spTree>
    <p:extLst>
      <p:ext uri="{BB962C8B-B14F-4D97-AF65-F5344CB8AC3E}">
        <p14:creationId xmlns:p14="http://schemas.microsoft.com/office/powerpoint/2010/main" val="2132137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1"/>
          <p:cNvSpPr txBox="1">
            <a:spLocks noGrp="1"/>
          </p:cNvSpPr>
          <p:nvPr>
            <p:ph type="title"/>
          </p:nvPr>
        </p:nvSpPr>
        <p:spPr>
          <a:xfrm>
            <a:off x="387900" y="303313"/>
            <a:ext cx="8368200" cy="54864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How to Use Doximity</a:t>
            </a:r>
            <a:endParaRPr dirty="0"/>
          </a:p>
        </p:txBody>
      </p:sp>
      <p:sp>
        <p:nvSpPr>
          <p:cNvPr id="117" name="Google Shape;117;p21"/>
          <p:cNvSpPr txBox="1">
            <a:spLocks noGrp="1"/>
          </p:cNvSpPr>
          <p:nvPr>
            <p:ph type="body" idx="1"/>
          </p:nvPr>
        </p:nvSpPr>
        <p:spPr>
          <a:xfrm>
            <a:off x="387900" y="974626"/>
            <a:ext cx="8368200" cy="3792400"/>
          </a:xfrm>
          <a:prstGeom prst="rect">
            <a:avLst/>
          </a:prstGeom>
        </p:spPr>
        <p:txBody>
          <a:bodyPr spcFirstLastPara="1" wrap="square" lIns="91425" tIns="91425" rIns="91425" bIns="91425" anchor="t" anchorCtr="0">
            <a:noAutofit/>
          </a:bodyPr>
          <a:lstStyle/>
          <a:p>
            <a:pPr lvl="0" algn="l" rtl="0">
              <a:spcBef>
                <a:spcPts val="0"/>
              </a:spcBef>
              <a:spcAft>
                <a:spcPts val="0"/>
              </a:spcAft>
              <a:buSzPts val="1800"/>
              <a:buFont typeface="Wingdings" panose="05000000000000000000" pitchFamily="2" charset="2"/>
              <a:buChar char="q"/>
            </a:pPr>
            <a:r>
              <a:rPr lang="en" sz="2000" dirty="0"/>
              <a:t>Download Doximity app to your phone</a:t>
            </a:r>
            <a:endParaRPr sz="2000" dirty="0"/>
          </a:p>
          <a:p>
            <a:pPr marL="482600" lvl="0" algn="l" rtl="0">
              <a:spcBef>
                <a:spcPts val="600"/>
              </a:spcBef>
              <a:spcAft>
                <a:spcPts val="0"/>
              </a:spcAft>
              <a:buSzPts val="1400"/>
              <a:buFont typeface="Wingdings" panose="05000000000000000000" pitchFamily="2" charset="2"/>
              <a:buChar char="q"/>
            </a:pPr>
            <a:r>
              <a:rPr lang="en" sz="2000" dirty="0"/>
              <a:t>Register for account and enter your </a:t>
            </a:r>
            <a:r>
              <a:rPr lang="en" sz="2000" i="1" dirty="0"/>
              <a:t>einsteinmed.edu </a:t>
            </a:r>
            <a:r>
              <a:rPr lang="en" sz="2000" dirty="0"/>
              <a:t>email address and follow prompts to verify identity as a medical student</a:t>
            </a:r>
            <a:endParaRPr sz="2000" dirty="0"/>
          </a:p>
          <a:p>
            <a:pPr lvl="1" algn="l" rtl="0">
              <a:spcBef>
                <a:spcPts val="300"/>
              </a:spcBef>
              <a:spcAft>
                <a:spcPts val="0"/>
              </a:spcAft>
              <a:buSzPts val="1400"/>
              <a:buFont typeface="Wingdings" panose="05000000000000000000" pitchFamily="2" charset="2"/>
              <a:buChar char="v"/>
            </a:pPr>
            <a:r>
              <a:rPr lang="en" dirty="0"/>
              <a:t>Once registered, under </a:t>
            </a:r>
            <a:r>
              <a:rPr lang="en" i="1" dirty="0"/>
              <a:t>dialer</a:t>
            </a:r>
            <a:r>
              <a:rPr lang="en" dirty="0"/>
              <a:t> select link my phone - call automated set up line or link phone manually </a:t>
            </a:r>
            <a:endParaRPr lang="en-US" dirty="0"/>
          </a:p>
          <a:p>
            <a:pPr lvl="1" algn="l" rtl="0">
              <a:spcBef>
                <a:spcPts val="300"/>
              </a:spcBef>
              <a:spcAft>
                <a:spcPts val="0"/>
              </a:spcAft>
              <a:buSzPts val="1400"/>
              <a:buFont typeface="Wingdings" panose="05000000000000000000" pitchFamily="2" charset="2"/>
              <a:buChar char="v"/>
            </a:pPr>
            <a:r>
              <a:rPr lang="en-US" dirty="0"/>
              <a:t>When “</a:t>
            </a:r>
            <a:r>
              <a:rPr lang="en-US" i="1" dirty="0"/>
              <a:t>choose the phone number </a:t>
            </a:r>
            <a:r>
              <a:rPr lang="en-US" dirty="0"/>
              <a:t>appears  enter 7</a:t>
            </a:r>
            <a:r>
              <a:rPr lang="en-US" i="1" dirty="0"/>
              <a:t>18-933-2400</a:t>
            </a:r>
          </a:p>
          <a:p>
            <a:pPr lvl="1" algn="l" rtl="0">
              <a:spcBef>
                <a:spcPts val="300"/>
              </a:spcBef>
              <a:spcAft>
                <a:spcPts val="0"/>
              </a:spcAft>
              <a:buSzPts val="1400"/>
              <a:buFont typeface="Wingdings" panose="05000000000000000000" pitchFamily="2" charset="2"/>
              <a:buChar char="v"/>
            </a:pPr>
            <a:r>
              <a:rPr lang="en" dirty="0"/>
              <a:t>Edit Caller ID and replace O</a:t>
            </a:r>
            <a:r>
              <a:rPr lang="en" i="1" dirty="0"/>
              <a:t>ffice</a:t>
            </a:r>
            <a:r>
              <a:rPr lang="en" dirty="0"/>
              <a:t> with </a:t>
            </a:r>
            <a:r>
              <a:rPr lang="en" i="1" dirty="0"/>
              <a:t>Montefiore Family Health</a:t>
            </a:r>
            <a:r>
              <a:rPr lang="en" dirty="0"/>
              <a:t> and save.</a:t>
            </a:r>
            <a:endParaRPr dirty="0"/>
          </a:p>
          <a:p>
            <a:pPr lvl="1" algn="l" rtl="0">
              <a:spcBef>
                <a:spcPts val="300"/>
              </a:spcBef>
              <a:spcAft>
                <a:spcPts val="0"/>
              </a:spcAft>
              <a:buSzPts val="1400"/>
              <a:buFont typeface="Wingdings" panose="05000000000000000000" pitchFamily="2" charset="2"/>
              <a:buChar char="v"/>
            </a:pPr>
            <a:r>
              <a:rPr lang="en" dirty="0"/>
              <a:t>Verify your account: choose </a:t>
            </a:r>
            <a:r>
              <a:rPr lang="en" i="1" dirty="0"/>
              <a:t>Upload license/ID </a:t>
            </a:r>
            <a:r>
              <a:rPr lang="en" dirty="0"/>
              <a:t>- upload a photo of your medical school ID and choose </a:t>
            </a:r>
            <a:r>
              <a:rPr lang="en" i="1" dirty="0"/>
              <a:t>submit license.</a:t>
            </a:r>
            <a:endParaRPr dirty="0"/>
          </a:p>
          <a:p>
            <a:pPr lvl="1" algn="l" rtl="0">
              <a:spcBef>
                <a:spcPts val="300"/>
              </a:spcBef>
              <a:spcAft>
                <a:spcPts val="0"/>
              </a:spcAft>
              <a:buSzPts val="1400"/>
              <a:buFont typeface="Wingdings" panose="05000000000000000000" pitchFamily="2" charset="2"/>
              <a:buChar char="v"/>
            </a:pPr>
            <a:r>
              <a:rPr lang="en" dirty="0"/>
              <a:t>Doximity verification team will review your info (within a few hours)</a:t>
            </a:r>
            <a:endParaRPr dirty="0"/>
          </a:p>
          <a:p>
            <a:pPr marL="482600" lvl="0" algn="l" rtl="0">
              <a:spcBef>
                <a:spcPts val="600"/>
              </a:spcBef>
              <a:spcAft>
                <a:spcPts val="0"/>
              </a:spcAft>
              <a:buSzPts val="1400"/>
              <a:buFont typeface="Wingdings" panose="05000000000000000000" pitchFamily="2" charset="2"/>
              <a:buChar char="q"/>
            </a:pPr>
            <a:r>
              <a:rPr lang="en" sz="2000" dirty="0"/>
              <a:t>Once verified, choose </a:t>
            </a:r>
            <a:r>
              <a:rPr lang="en" sz="2000" i="1" dirty="0"/>
              <a:t>dialer</a:t>
            </a:r>
            <a:r>
              <a:rPr lang="en" sz="2000" dirty="0"/>
              <a:t> and enter patient phone number or Interpreter line number (800-264-1552, access code 830341#) as needed.</a:t>
            </a:r>
            <a:endParaRPr sz="2000" dirty="0"/>
          </a:p>
          <a:p>
            <a:pPr marL="457200" lvl="0" indent="0" algn="l" rtl="0">
              <a:spcBef>
                <a:spcPts val="1600"/>
              </a:spcBef>
              <a:spcAft>
                <a:spcPts val="1600"/>
              </a:spcAft>
              <a:buNone/>
            </a:pPr>
            <a:endParaRPr sz="1400" dirty="0"/>
          </a:p>
        </p:txBody>
      </p:sp>
    </p:spTree>
    <p:extLst>
      <p:ext uri="{BB962C8B-B14F-4D97-AF65-F5344CB8AC3E}">
        <p14:creationId xmlns:p14="http://schemas.microsoft.com/office/powerpoint/2010/main" val="3859615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2"/>
          <p:cNvSpPr txBox="1">
            <a:spLocks noGrp="1"/>
          </p:cNvSpPr>
          <p:nvPr>
            <p:ph type="title"/>
          </p:nvPr>
        </p:nvSpPr>
        <p:spPr>
          <a:xfrm>
            <a:off x="526338" y="35684"/>
            <a:ext cx="8265445" cy="70921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How to Use Interpreters</a:t>
            </a:r>
            <a:endParaRPr dirty="0"/>
          </a:p>
        </p:txBody>
      </p:sp>
      <p:sp>
        <p:nvSpPr>
          <p:cNvPr id="123" name="Google Shape;123;p22"/>
          <p:cNvSpPr txBox="1">
            <a:spLocks noGrp="1"/>
          </p:cNvSpPr>
          <p:nvPr>
            <p:ph type="body" idx="1"/>
          </p:nvPr>
        </p:nvSpPr>
        <p:spPr>
          <a:xfrm>
            <a:off x="111512" y="789506"/>
            <a:ext cx="8720788" cy="4241669"/>
          </a:xfrm>
          <a:prstGeom prst="rect">
            <a:avLst/>
          </a:prstGeom>
        </p:spPr>
        <p:txBody>
          <a:bodyPr spcFirstLastPara="1" wrap="square" lIns="91425" tIns="91425" rIns="91425" bIns="91425" anchor="t" anchorCtr="0">
            <a:noAutofit/>
          </a:bodyPr>
          <a:lstStyle/>
          <a:p>
            <a:pPr marL="920750" lvl="1" indent="-342900">
              <a:spcBef>
                <a:spcPts val="0"/>
              </a:spcBef>
              <a:buSzPts val="1700"/>
              <a:buFont typeface="Wingdings" panose="05000000000000000000" pitchFamily="2" charset="2"/>
              <a:buChar char="q"/>
            </a:pPr>
            <a:r>
              <a:rPr lang="en" sz="2000" dirty="0"/>
              <a:t>Dial 800-264-1552 and enter code 830341#; follow instructions to select language.</a:t>
            </a:r>
          </a:p>
          <a:p>
            <a:pPr marL="920750" lvl="1" indent="-342900">
              <a:spcBef>
                <a:spcPts val="600"/>
              </a:spcBef>
              <a:buSzPts val="1700"/>
              <a:buFont typeface="Wingdings" panose="05000000000000000000" pitchFamily="2" charset="2"/>
              <a:buChar char="q"/>
            </a:pPr>
            <a:r>
              <a:rPr lang="en" sz="2000" dirty="0"/>
              <a:t>Interpreter will ask for the patient’s name and for phone and medical record numbers. </a:t>
            </a:r>
          </a:p>
          <a:p>
            <a:pPr marL="920750" lvl="1" indent="-342900">
              <a:spcBef>
                <a:spcPts val="600"/>
              </a:spcBef>
              <a:buSzPts val="1700"/>
              <a:buFont typeface="Wingdings" panose="05000000000000000000" pitchFamily="2" charset="2"/>
              <a:buChar char="q"/>
            </a:pPr>
            <a:r>
              <a:rPr lang="en" sz="2000" dirty="0"/>
              <a:t>Listen to interpreter’s introduction; introduce yourself and state that you are a medical student calling from the Department of Family Medicine.</a:t>
            </a:r>
            <a:endParaRPr sz="2000" dirty="0"/>
          </a:p>
          <a:p>
            <a:pPr lvl="1" indent="-342900">
              <a:lnSpc>
                <a:spcPct val="100000"/>
              </a:lnSpc>
              <a:spcBef>
                <a:spcPts val="600"/>
              </a:spcBef>
              <a:buSzPts val="1800"/>
              <a:buFont typeface="Wingdings" panose="05000000000000000000" pitchFamily="2" charset="2"/>
              <a:buChar char="q"/>
            </a:pPr>
            <a:r>
              <a:rPr lang="en-US" sz="2000" dirty="0"/>
              <a:t>If patient is reached, ask the interpreter to introduce you.</a:t>
            </a:r>
          </a:p>
          <a:p>
            <a:pPr marL="920750" lvl="1" indent="-342900">
              <a:spcBef>
                <a:spcPts val="600"/>
              </a:spcBef>
              <a:buSzPts val="1700"/>
              <a:buFont typeface="Wingdings" panose="05000000000000000000" pitchFamily="2" charset="2"/>
              <a:buChar char="q"/>
            </a:pPr>
            <a:r>
              <a:rPr lang="en-US" sz="2000" dirty="0"/>
              <a:t>Working with interpreters --S</a:t>
            </a:r>
            <a:r>
              <a:rPr lang="en-US" sz="2000" i="1" dirty="0"/>
              <a:t>peak directly to the patient using “you,” articulate clearly and in short sentences; ask 1 question at a time; thank the interpreter and patient at the end.</a:t>
            </a:r>
          </a:p>
          <a:p>
            <a:pPr marL="920750" lvl="1" indent="-342900">
              <a:spcBef>
                <a:spcPts val="600"/>
              </a:spcBef>
              <a:buSzPts val="1700"/>
              <a:buFont typeface="Wingdings" panose="05000000000000000000" pitchFamily="2" charset="2"/>
              <a:buChar char="q"/>
            </a:pPr>
            <a:r>
              <a:rPr lang="en" sz="2000" dirty="0"/>
              <a:t>In case of voicemail, provide script for interpreter– the script content  will be discussed later. </a:t>
            </a:r>
          </a:p>
        </p:txBody>
      </p:sp>
    </p:spTree>
    <p:extLst>
      <p:ext uri="{BB962C8B-B14F-4D97-AF65-F5344CB8AC3E}">
        <p14:creationId xmlns:p14="http://schemas.microsoft.com/office/powerpoint/2010/main" val="15856977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5325</TotalTime>
  <Words>1573</Words>
  <Application>Microsoft Office PowerPoint</Application>
  <PresentationFormat>On-screen Show (16:9)</PresentationFormat>
  <Paragraphs>103</Paragraphs>
  <Slides>21</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Roboto</vt:lpstr>
      <vt:lpstr>Arial</vt:lpstr>
      <vt:lpstr>Calibri</vt:lpstr>
      <vt:lpstr>Calibri Light</vt:lpstr>
      <vt:lpstr>Wingdings</vt:lpstr>
      <vt:lpstr>Office Theme</vt:lpstr>
      <vt:lpstr>Social Determinants of Health  Screening Project</vt:lpstr>
      <vt:lpstr>Context &amp; Basic Plan</vt:lpstr>
      <vt:lpstr>Red Flags and What to Do</vt:lpstr>
      <vt:lpstr>Before you start making calls:</vt:lpstr>
      <vt:lpstr>Overview of Screening Procedures</vt:lpstr>
      <vt:lpstr>Part 1: Open patient list in Box</vt:lpstr>
      <vt:lpstr>Part 2: Place a Call</vt:lpstr>
      <vt:lpstr>How to Use Doximity</vt:lpstr>
      <vt:lpstr>How to Use Interpreters</vt:lpstr>
      <vt:lpstr>Introduction Script</vt:lpstr>
      <vt:lpstr>If you get a voicemail...</vt:lpstr>
      <vt:lpstr>Part 3 continued-- Documenting the Call</vt:lpstr>
      <vt:lpstr>PowerPoint Presentation</vt:lpstr>
      <vt:lpstr>PowerPoint Presentation</vt:lpstr>
      <vt:lpstr>PowerPoint Presentation</vt:lpstr>
      <vt:lpstr>Part 4: Routing Patient to Services</vt:lpstr>
      <vt:lpstr>PowerPoint Presentation</vt:lpstr>
      <vt:lpstr>PowerPoint Presentation</vt:lpstr>
      <vt:lpstr>Part 4: Specifics for Routing Patient to Services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SDOH Screening Project</dc:title>
  <dc:creator>Herrera, Tara E.</dc:creator>
  <cp:lastModifiedBy>Judith Wylie-Rosett</cp:lastModifiedBy>
  <cp:revision>6</cp:revision>
  <dcterms:modified xsi:type="dcterms:W3CDTF">2021-12-15T15:58:03Z</dcterms:modified>
</cp:coreProperties>
</file>