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8" r:id="rId2"/>
  </p:sldIdLst>
  <p:sldSz cx="5303838" cy="6858000"/>
  <p:notesSz cx="7010400" cy="9296400"/>
  <p:defaultTextStyle>
    <a:defPPr>
      <a:defRPr lang="en-US"/>
    </a:defPPr>
    <a:lvl1pPr marL="0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1pPr>
    <a:lvl2pPr marL="260580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2pPr>
    <a:lvl3pPr marL="521159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3pPr>
    <a:lvl4pPr marL="781739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4pPr>
    <a:lvl5pPr marL="1042319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5pPr>
    <a:lvl6pPr marL="1302898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6pPr>
    <a:lvl7pPr marL="1563478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7pPr>
    <a:lvl8pPr marL="1824057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8pPr>
    <a:lvl9pPr marL="2084637" algn="l" defTabSz="521159" rtl="0" eaLnBrk="1" latinLnBrk="0" hangingPunct="1">
      <a:defRPr sz="102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0" autoAdjust="0"/>
    <p:restoredTop sz="94660"/>
  </p:normalViewPr>
  <p:slideViewPr>
    <p:cSldViewPr snapToGrid="0">
      <p:cViewPr varScale="1">
        <p:scale>
          <a:sx n="82" d="100"/>
          <a:sy n="82" d="100"/>
        </p:scale>
        <p:origin x="24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7788" y="1122363"/>
            <a:ext cx="4508262" cy="2387600"/>
          </a:xfrm>
        </p:spPr>
        <p:txBody>
          <a:bodyPr anchor="b"/>
          <a:lstStyle>
            <a:lvl1pPr algn="ctr">
              <a:defRPr sz="3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2980" y="3602038"/>
            <a:ext cx="3977879" cy="1655762"/>
          </a:xfrm>
        </p:spPr>
        <p:txBody>
          <a:bodyPr/>
          <a:lstStyle>
            <a:lvl1pPr marL="0" indent="0" algn="ctr">
              <a:buNone/>
              <a:defRPr sz="1392"/>
            </a:lvl1pPr>
            <a:lvl2pPr marL="265176" indent="0" algn="ctr">
              <a:buNone/>
              <a:defRPr sz="1160"/>
            </a:lvl2pPr>
            <a:lvl3pPr marL="530352" indent="0" algn="ctr">
              <a:buNone/>
              <a:defRPr sz="1044"/>
            </a:lvl3pPr>
            <a:lvl4pPr marL="795528" indent="0" algn="ctr">
              <a:buNone/>
              <a:defRPr sz="928"/>
            </a:lvl4pPr>
            <a:lvl5pPr marL="1060704" indent="0" algn="ctr">
              <a:buNone/>
              <a:defRPr sz="928"/>
            </a:lvl5pPr>
            <a:lvl6pPr marL="1325880" indent="0" algn="ctr">
              <a:buNone/>
              <a:defRPr sz="928"/>
            </a:lvl6pPr>
            <a:lvl7pPr marL="1591056" indent="0" algn="ctr">
              <a:buNone/>
              <a:defRPr sz="928"/>
            </a:lvl7pPr>
            <a:lvl8pPr marL="1856232" indent="0" algn="ctr">
              <a:buNone/>
              <a:defRPr sz="928"/>
            </a:lvl8pPr>
            <a:lvl9pPr marL="2121408" indent="0" algn="ctr">
              <a:buNone/>
              <a:defRPr sz="928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9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1742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95559" y="365125"/>
            <a:ext cx="114364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4639" y="365125"/>
            <a:ext cx="3364622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284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458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877" y="1709740"/>
            <a:ext cx="4574560" cy="2852737"/>
          </a:xfrm>
        </p:spPr>
        <p:txBody>
          <a:bodyPr anchor="b"/>
          <a:lstStyle>
            <a:lvl1pPr>
              <a:defRPr sz="34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877" y="4589465"/>
            <a:ext cx="4574560" cy="1500187"/>
          </a:xfrm>
        </p:spPr>
        <p:txBody>
          <a:bodyPr/>
          <a:lstStyle>
            <a:lvl1pPr marL="0" indent="0">
              <a:buNone/>
              <a:defRPr sz="1392">
                <a:solidFill>
                  <a:schemeClr val="tx1"/>
                </a:solidFill>
              </a:defRPr>
            </a:lvl1pPr>
            <a:lvl2pPr marL="265176" indent="0">
              <a:buNone/>
              <a:defRPr sz="1160">
                <a:solidFill>
                  <a:schemeClr val="tx1">
                    <a:tint val="75000"/>
                  </a:schemeClr>
                </a:solidFill>
              </a:defRPr>
            </a:lvl2pPr>
            <a:lvl3pPr marL="530352" indent="0">
              <a:buNone/>
              <a:defRPr sz="1044">
                <a:solidFill>
                  <a:schemeClr val="tx1">
                    <a:tint val="75000"/>
                  </a:schemeClr>
                </a:solidFill>
              </a:defRPr>
            </a:lvl3pPr>
            <a:lvl4pPr marL="795528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4pPr>
            <a:lvl5pPr marL="1060704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5pPr>
            <a:lvl6pPr marL="1325880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6pPr>
            <a:lvl7pPr marL="1591056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7pPr>
            <a:lvl8pPr marL="1856232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8pPr>
            <a:lvl9pPr marL="2121408" indent="0">
              <a:buNone/>
              <a:defRPr sz="92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24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4639" y="1825625"/>
            <a:ext cx="225413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85068" y="1825625"/>
            <a:ext cx="225413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079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365127"/>
            <a:ext cx="457456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330" y="1681163"/>
            <a:ext cx="2243772" cy="823912"/>
          </a:xfrm>
        </p:spPr>
        <p:txBody>
          <a:bodyPr anchor="b"/>
          <a:lstStyle>
            <a:lvl1pPr marL="0" indent="0">
              <a:buNone/>
              <a:defRPr sz="1392" b="1"/>
            </a:lvl1pPr>
            <a:lvl2pPr marL="265176" indent="0">
              <a:buNone/>
              <a:defRPr sz="1160" b="1"/>
            </a:lvl2pPr>
            <a:lvl3pPr marL="530352" indent="0">
              <a:buNone/>
              <a:defRPr sz="1044" b="1"/>
            </a:lvl3pPr>
            <a:lvl4pPr marL="795528" indent="0">
              <a:buNone/>
              <a:defRPr sz="928" b="1"/>
            </a:lvl4pPr>
            <a:lvl5pPr marL="1060704" indent="0">
              <a:buNone/>
              <a:defRPr sz="928" b="1"/>
            </a:lvl5pPr>
            <a:lvl6pPr marL="1325880" indent="0">
              <a:buNone/>
              <a:defRPr sz="928" b="1"/>
            </a:lvl6pPr>
            <a:lvl7pPr marL="1591056" indent="0">
              <a:buNone/>
              <a:defRPr sz="928" b="1"/>
            </a:lvl7pPr>
            <a:lvl8pPr marL="1856232" indent="0">
              <a:buNone/>
              <a:defRPr sz="928" b="1"/>
            </a:lvl8pPr>
            <a:lvl9pPr marL="2121408" indent="0">
              <a:buNone/>
              <a:defRPr sz="9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330" y="2505075"/>
            <a:ext cx="224377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85068" y="1681163"/>
            <a:ext cx="2254822" cy="823912"/>
          </a:xfrm>
        </p:spPr>
        <p:txBody>
          <a:bodyPr anchor="b"/>
          <a:lstStyle>
            <a:lvl1pPr marL="0" indent="0">
              <a:buNone/>
              <a:defRPr sz="1392" b="1"/>
            </a:lvl1pPr>
            <a:lvl2pPr marL="265176" indent="0">
              <a:buNone/>
              <a:defRPr sz="1160" b="1"/>
            </a:lvl2pPr>
            <a:lvl3pPr marL="530352" indent="0">
              <a:buNone/>
              <a:defRPr sz="1044" b="1"/>
            </a:lvl3pPr>
            <a:lvl4pPr marL="795528" indent="0">
              <a:buNone/>
              <a:defRPr sz="928" b="1"/>
            </a:lvl4pPr>
            <a:lvl5pPr marL="1060704" indent="0">
              <a:buNone/>
              <a:defRPr sz="928" b="1"/>
            </a:lvl5pPr>
            <a:lvl6pPr marL="1325880" indent="0">
              <a:buNone/>
              <a:defRPr sz="928" b="1"/>
            </a:lvl6pPr>
            <a:lvl7pPr marL="1591056" indent="0">
              <a:buNone/>
              <a:defRPr sz="928" b="1"/>
            </a:lvl7pPr>
            <a:lvl8pPr marL="1856232" indent="0">
              <a:buNone/>
              <a:defRPr sz="928" b="1"/>
            </a:lvl8pPr>
            <a:lvl9pPr marL="2121408" indent="0">
              <a:buNone/>
              <a:defRPr sz="92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85068" y="2505075"/>
            <a:ext cx="225482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99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597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84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457200"/>
            <a:ext cx="1710626" cy="1600200"/>
          </a:xfrm>
        </p:spPr>
        <p:txBody>
          <a:bodyPr anchor="b"/>
          <a:lstStyle>
            <a:lvl1pPr>
              <a:defRPr sz="1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54822" y="987427"/>
            <a:ext cx="2685068" cy="4873625"/>
          </a:xfrm>
        </p:spPr>
        <p:txBody>
          <a:bodyPr/>
          <a:lstStyle>
            <a:lvl1pPr>
              <a:defRPr sz="1856"/>
            </a:lvl1pPr>
            <a:lvl2pPr>
              <a:defRPr sz="1624"/>
            </a:lvl2pPr>
            <a:lvl3pPr>
              <a:defRPr sz="1392"/>
            </a:lvl3pPr>
            <a:lvl4pPr>
              <a:defRPr sz="1160"/>
            </a:lvl4pPr>
            <a:lvl5pPr>
              <a:defRPr sz="1160"/>
            </a:lvl5pPr>
            <a:lvl6pPr>
              <a:defRPr sz="1160"/>
            </a:lvl6pPr>
            <a:lvl7pPr>
              <a:defRPr sz="1160"/>
            </a:lvl7pPr>
            <a:lvl8pPr>
              <a:defRPr sz="1160"/>
            </a:lvl8pPr>
            <a:lvl9pPr>
              <a:defRPr sz="11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330" y="2057400"/>
            <a:ext cx="1710626" cy="3811588"/>
          </a:xfrm>
        </p:spPr>
        <p:txBody>
          <a:bodyPr/>
          <a:lstStyle>
            <a:lvl1pPr marL="0" indent="0">
              <a:buNone/>
              <a:defRPr sz="928"/>
            </a:lvl1pPr>
            <a:lvl2pPr marL="265176" indent="0">
              <a:buNone/>
              <a:defRPr sz="812"/>
            </a:lvl2pPr>
            <a:lvl3pPr marL="530352" indent="0">
              <a:buNone/>
              <a:defRPr sz="696"/>
            </a:lvl3pPr>
            <a:lvl4pPr marL="795528" indent="0">
              <a:buNone/>
              <a:defRPr sz="580"/>
            </a:lvl4pPr>
            <a:lvl5pPr marL="1060704" indent="0">
              <a:buNone/>
              <a:defRPr sz="580"/>
            </a:lvl5pPr>
            <a:lvl6pPr marL="1325880" indent="0">
              <a:buNone/>
              <a:defRPr sz="580"/>
            </a:lvl6pPr>
            <a:lvl7pPr marL="1591056" indent="0">
              <a:buNone/>
              <a:defRPr sz="580"/>
            </a:lvl7pPr>
            <a:lvl8pPr marL="1856232" indent="0">
              <a:buNone/>
              <a:defRPr sz="580"/>
            </a:lvl8pPr>
            <a:lvl9pPr marL="2121408" indent="0">
              <a:buNone/>
              <a:defRPr sz="5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8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330" y="457200"/>
            <a:ext cx="1710626" cy="1600200"/>
          </a:xfrm>
        </p:spPr>
        <p:txBody>
          <a:bodyPr anchor="b"/>
          <a:lstStyle>
            <a:lvl1pPr>
              <a:defRPr sz="1856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54822" y="987427"/>
            <a:ext cx="2685068" cy="4873625"/>
          </a:xfrm>
        </p:spPr>
        <p:txBody>
          <a:bodyPr anchor="t"/>
          <a:lstStyle>
            <a:lvl1pPr marL="0" indent="0">
              <a:buNone/>
              <a:defRPr sz="1856"/>
            </a:lvl1pPr>
            <a:lvl2pPr marL="265176" indent="0">
              <a:buNone/>
              <a:defRPr sz="1624"/>
            </a:lvl2pPr>
            <a:lvl3pPr marL="530352" indent="0">
              <a:buNone/>
              <a:defRPr sz="1392"/>
            </a:lvl3pPr>
            <a:lvl4pPr marL="795528" indent="0">
              <a:buNone/>
              <a:defRPr sz="1160"/>
            </a:lvl4pPr>
            <a:lvl5pPr marL="1060704" indent="0">
              <a:buNone/>
              <a:defRPr sz="1160"/>
            </a:lvl5pPr>
            <a:lvl6pPr marL="1325880" indent="0">
              <a:buNone/>
              <a:defRPr sz="1160"/>
            </a:lvl6pPr>
            <a:lvl7pPr marL="1591056" indent="0">
              <a:buNone/>
              <a:defRPr sz="1160"/>
            </a:lvl7pPr>
            <a:lvl8pPr marL="1856232" indent="0">
              <a:buNone/>
              <a:defRPr sz="1160"/>
            </a:lvl8pPr>
            <a:lvl9pPr marL="2121408" indent="0">
              <a:buNone/>
              <a:defRPr sz="116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330" y="2057400"/>
            <a:ext cx="1710626" cy="3811588"/>
          </a:xfrm>
        </p:spPr>
        <p:txBody>
          <a:bodyPr/>
          <a:lstStyle>
            <a:lvl1pPr marL="0" indent="0">
              <a:buNone/>
              <a:defRPr sz="928"/>
            </a:lvl1pPr>
            <a:lvl2pPr marL="265176" indent="0">
              <a:buNone/>
              <a:defRPr sz="812"/>
            </a:lvl2pPr>
            <a:lvl3pPr marL="530352" indent="0">
              <a:buNone/>
              <a:defRPr sz="696"/>
            </a:lvl3pPr>
            <a:lvl4pPr marL="795528" indent="0">
              <a:buNone/>
              <a:defRPr sz="580"/>
            </a:lvl4pPr>
            <a:lvl5pPr marL="1060704" indent="0">
              <a:buNone/>
              <a:defRPr sz="580"/>
            </a:lvl5pPr>
            <a:lvl6pPr marL="1325880" indent="0">
              <a:buNone/>
              <a:defRPr sz="580"/>
            </a:lvl6pPr>
            <a:lvl7pPr marL="1591056" indent="0">
              <a:buNone/>
              <a:defRPr sz="580"/>
            </a:lvl7pPr>
            <a:lvl8pPr marL="1856232" indent="0">
              <a:buNone/>
              <a:defRPr sz="580"/>
            </a:lvl8pPr>
            <a:lvl9pPr marL="2121408" indent="0">
              <a:buNone/>
              <a:defRPr sz="58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126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4639" y="365127"/>
            <a:ext cx="457456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4639" y="1825625"/>
            <a:ext cx="457456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4639" y="6356352"/>
            <a:ext cx="119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C1390-B117-48AB-AF4F-70321B6EAC63}" type="datetimeFigureOut">
              <a:rPr lang="en-US" smtClean="0"/>
              <a:t>8/1/2019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56897" y="6356352"/>
            <a:ext cx="17900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45835" y="6356352"/>
            <a:ext cx="11933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9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ED3A2-139F-4CC1-B58C-1F24A0DAEA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0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530352" rtl="0" eaLnBrk="1" latinLnBrk="0" hangingPunct="1">
        <a:lnSpc>
          <a:spcPct val="90000"/>
        </a:lnSpc>
        <a:spcBef>
          <a:spcPct val="0"/>
        </a:spcBef>
        <a:buNone/>
        <a:defRPr sz="25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2588" indent="-132588" algn="l" defTabSz="530352" rtl="0" eaLnBrk="1" latinLnBrk="0" hangingPunct="1">
        <a:lnSpc>
          <a:spcPct val="90000"/>
        </a:lnSpc>
        <a:spcBef>
          <a:spcPts val="580"/>
        </a:spcBef>
        <a:buFont typeface="Arial" panose="020B0604020202020204" pitchFamily="34" charset="0"/>
        <a:buChar char="•"/>
        <a:defRPr sz="1624" kern="1200">
          <a:solidFill>
            <a:schemeClr val="tx1"/>
          </a:solidFill>
          <a:latin typeface="+mn-lt"/>
          <a:ea typeface="+mn-ea"/>
          <a:cs typeface="+mn-cs"/>
        </a:defRPr>
      </a:lvl1pPr>
      <a:lvl2pPr marL="397764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392" kern="1200">
          <a:solidFill>
            <a:schemeClr val="tx1"/>
          </a:solidFill>
          <a:latin typeface="+mn-lt"/>
          <a:ea typeface="+mn-ea"/>
          <a:cs typeface="+mn-cs"/>
        </a:defRPr>
      </a:lvl2pPr>
      <a:lvl3pPr marL="662940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160" kern="1200">
          <a:solidFill>
            <a:schemeClr val="tx1"/>
          </a:solidFill>
          <a:latin typeface="+mn-lt"/>
          <a:ea typeface="+mn-ea"/>
          <a:cs typeface="+mn-cs"/>
        </a:defRPr>
      </a:lvl3pPr>
      <a:lvl4pPr marL="928116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4pPr>
      <a:lvl5pPr marL="1193292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5pPr>
      <a:lvl6pPr marL="1458468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6pPr>
      <a:lvl7pPr marL="1723644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7pPr>
      <a:lvl8pPr marL="1988820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8pPr>
      <a:lvl9pPr marL="2253996" indent="-132588" algn="l" defTabSz="530352" rtl="0" eaLnBrk="1" latinLnBrk="0" hangingPunct="1">
        <a:lnSpc>
          <a:spcPct val="90000"/>
        </a:lnSpc>
        <a:spcBef>
          <a:spcPts val="290"/>
        </a:spcBef>
        <a:buFont typeface="Arial" panose="020B0604020202020204" pitchFamily="34" charset="0"/>
        <a:buChar char="•"/>
        <a:defRPr sz="10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2pPr>
      <a:lvl3pPr marL="530352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3pPr>
      <a:lvl4pPr marL="795528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4pPr>
      <a:lvl5pPr marL="1060704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5pPr>
      <a:lvl6pPr marL="1325880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6pPr>
      <a:lvl7pPr marL="1591056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7pPr>
      <a:lvl8pPr marL="1856232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8pPr>
      <a:lvl9pPr marL="2121408" algn="l" defTabSz="530352" rtl="0" eaLnBrk="1" latinLnBrk="0" hangingPunct="1">
        <a:defRPr sz="10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A98C0DA1-D58E-4664-8FA8-7BB91200AE7B}"/>
              </a:ext>
            </a:extLst>
          </p:cNvPr>
          <p:cNvGrpSpPr/>
          <p:nvPr/>
        </p:nvGrpSpPr>
        <p:grpSpPr>
          <a:xfrm>
            <a:off x="-60336" y="268066"/>
            <a:ext cx="5545314" cy="6526373"/>
            <a:chOff x="-60336" y="268066"/>
            <a:chExt cx="5545314" cy="6526373"/>
          </a:xfrm>
        </p:grpSpPr>
        <p:grpSp>
          <p:nvGrpSpPr>
            <p:cNvPr id="160" name="Group 159"/>
            <p:cNvGrpSpPr/>
            <p:nvPr/>
          </p:nvGrpSpPr>
          <p:grpSpPr>
            <a:xfrm>
              <a:off x="22161" y="1379745"/>
              <a:ext cx="5462817" cy="1346994"/>
              <a:chOff x="1089337" y="15914252"/>
              <a:chExt cx="9906568" cy="2548922"/>
            </a:xfrm>
          </p:grpSpPr>
          <p:grpSp>
            <p:nvGrpSpPr>
              <p:cNvPr id="162" name="Group 161"/>
              <p:cNvGrpSpPr/>
              <p:nvPr/>
            </p:nvGrpSpPr>
            <p:grpSpPr>
              <a:xfrm>
                <a:off x="1089337" y="15914252"/>
                <a:ext cx="9906568" cy="1477970"/>
                <a:chOff x="1060454" y="15526936"/>
                <a:chExt cx="9906568" cy="1477970"/>
              </a:xfrm>
            </p:grpSpPr>
            <p:pic>
              <p:nvPicPr>
                <p:cNvPr id="169" name="Picture 168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060454" y="16073710"/>
                  <a:ext cx="599999" cy="561905"/>
                </a:xfrm>
                <a:prstGeom prst="rect">
                  <a:avLst/>
                </a:prstGeom>
              </p:spPr>
            </p:pic>
            <p:grpSp>
              <p:nvGrpSpPr>
                <p:cNvPr id="170" name="Group 169"/>
                <p:cNvGrpSpPr/>
                <p:nvPr/>
              </p:nvGrpSpPr>
              <p:grpSpPr>
                <a:xfrm>
                  <a:off x="1421450" y="15932824"/>
                  <a:ext cx="8674464" cy="162207"/>
                  <a:chOff x="1420835" y="15730064"/>
                  <a:chExt cx="8674464" cy="162207"/>
                </a:xfrm>
              </p:grpSpPr>
              <p:cxnSp>
                <p:nvCxnSpPr>
                  <p:cNvPr id="181" name="Straight Connector 180"/>
                  <p:cNvCxnSpPr/>
                  <p:nvPr/>
                </p:nvCxnSpPr>
                <p:spPr bwMode="auto">
                  <a:xfrm flipV="1">
                    <a:off x="1420835" y="15730064"/>
                    <a:ext cx="8674464" cy="41224"/>
                  </a:xfrm>
                  <a:prstGeom prst="line">
                    <a:avLst/>
                  </a:prstGeom>
                  <a:solidFill>
                    <a:schemeClr val="accent1"/>
                  </a:solidFill>
                  <a:ln w="38100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</p:cxnSp>
              <p:cxnSp>
                <p:nvCxnSpPr>
                  <p:cNvPr id="182" name="Straight Connector 181"/>
                  <p:cNvCxnSpPr/>
                  <p:nvPr/>
                </p:nvCxnSpPr>
                <p:spPr bwMode="auto">
                  <a:xfrm>
                    <a:off x="1420835" y="15754131"/>
                    <a:ext cx="2697" cy="13814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prstDash val="sysDash"/>
                    <a:headEnd type="none" w="med" len="med"/>
                    <a:tailEnd type="none" w="med" len="med"/>
                  </a:ln>
                </p:spPr>
                <p:style>
                  <a:lnRef idx="3">
                    <a:schemeClr val="accent4"/>
                  </a:lnRef>
                  <a:fillRef idx="0">
                    <a:schemeClr val="accent4"/>
                  </a:fillRef>
                  <a:effectRef idx="2">
                    <a:schemeClr val="accent4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171" name="Picture 170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 rot="5400000">
                  <a:off x="3269974" y="15978790"/>
                  <a:ext cx="580685" cy="750423"/>
                </a:xfrm>
                <a:prstGeom prst="rect">
                  <a:avLst/>
                </a:prstGeom>
              </p:spPr>
            </p:pic>
            <p:pic>
              <p:nvPicPr>
                <p:cNvPr id="172" name="Picture 171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 rot="5226388">
                  <a:off x="5098143" y="15776335"/>
                  <a:ext cx="857143" cy="1600000"/>
                </a:xfrm>
                <a:prstGeom prst="rect">
                  <a:avLst/>
                </a:prstGeom>
              </p:spPr>
            </p:pic>
            <p:pic>
              <p:nvPicPr>
                <p:cNvPr id="173" name="Picture 172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7664780" y="16136091"/>
                  <a:ext cx="854897" cy="746807"/>
                </a:xfrm>
                <a:prstGeom prst="rect">
                  <a:avLst/>
                </a:prstGeom>
              </p:spPr>
            </p:pic>
            <p:pic>
              <p:nvPicPr>
                <p:cNvPr id="174" name="Picture 17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9566318" y="16100254"/>
                  <a:ext cx="854897" cy="746805"/>
                </a:xfrm>
                <a:prstGeom prst="rect">
                  <a:avLst/>
                </a:prstGeom>
              </p:spPr>
            </p:pic>
            <p:grpSp>
              <p:nvGrpSpPr>
                <p:cNvPr id="175" name="Group 174"/>
                <p:cNvGrpSpPr/>
                <p:nvPr/>
              </p:nvGrpSpPr>
              <p:grpSpPr>
                <a:xfrm>
                  <a:off x="1298702" y="15526936"/>
                  <a:ext cx="9668320" cy="603636"/>
                  <a:chOff x="1298702" y="15526936"/>
                  <a:chExt cx="9668320" cy="603636"/>
                </a:xfrm>
              </p:grpSpPr>
              <p:sp>
                <p:nvSpPr>
                  <p:cNvPr id="176" name="TextBox 175"/>
                  <p:cNvSpPr txBox="1"/>
                  <p:nvPr/>
                </p:nvSpPr>
                <p:spPr>
                  <a:xfrm>
                    <a:off x="1298702" y="15531047"/>
                    <a:ext cx="1263198" cy="34879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69" dirty="0"/>
                      <a:t>0 </a:t>
                    </a:r>
                    <a:r>
                      <a:rPr lang="en-US" sz="969" dirty="0" err="1"/>
                      <a:t>hr</a:t>
                    </a:r>
                    <a:endParaRPr lang="en-US" sz="969" dirty="0"/>
                  </a:p>
                </p:txBody>
              </p:sp>
              <p:sp>
                <p:nvSpPr>
                  <p:cNvPr id="177" name="TextBox 176"/>
                  <p:cNvSpPr txBox="1"/>
                  <p:nvPr/>
                </p:nvSpPr>
                <p:spPr>
                  <a:xfrm>
                    <a:off x="3101623" y="15566343"/>
                    <a:ext cx="1263198" cy="5642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69" dirty="0"/>
                      <a:t>18 hr</a:t>
                    </a:r>
                  </a:p>
                  <a:p>
                    <a:r>
                      <a:rPr lang="en-US" sz="969" dirty="0"/>
                      <a:t>    </a:t>
                    </a:r>
                  </a:p>
                </p:txBody>
              </p:sp>
              <p:sp>
                <p:nvSpPr>
                  <p:cNvPr id="178" name="TextBox 177"/>
                  <p:cNvSpPr txBox="1"/>
                  <p:nvPr/>
                </p:nvSpPr>
                <p:spPr>
                  <a:xfrm>
                    <a:off x="4904545" y="15526936"/>
                    <a:ext cx="1263198" cy="56422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69" dirty="0"/>
                      <a:t>42 hr</a:t>
                    </a:r>
                  </a:p>
                  <a:p>
                    <a:r>
                      <a:rPr lang="en-US" sz="969" dirty="0"/>
                      <a:t>    </a:t>
                    </a:r>
                  </a:p>
                </p:txBody>
              </p:sp>
              <p:sp>
                <p:nvSpPr>
                  <p:cNvPr id="179" name="TextBox 178"/>
                  <p:cNvSpPr txBox="1"/>
                  <p:nvPr/>
                </p:nvSpPr>
                <p:spPr>
                  <a:xfrm>
                    <a:off x="9703824" y="15541940"/>
                    <a:ext cx="1263198" cy="5642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69" dirty="0"/>
                      <a:t>90 hr</a:t>
                    </a:r>
                  </a:p>
                  <a:p>
                    <a:r>
                      <a:rPr lang="en-US" sz="969" dirty="0"/>
                      <a:t>    </a:t>
                    </a:r>
                  </a:p>
                </p:txBody>
              </p:sp>
              <p:sp>
                <p:nvSpPr>
                  <p:cNvPr id="180" name="TextBox 179"/>
                  <p:cNvSpPr txBox="1"/>
                  <p:nvPr/>
                </p:nvSpPr>
                <p:spPr>
                  <a:xfrm>
                    <a:off x="7602767" y="15544449"/>
                    <a:ext cx="1263198" cy="56422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969" dirty="0"/>
                      <a:t>66 hr</a:t>
                    </a:r>
                  </a:p>
                  <a:p>
                    <a:r>
                      <a:rPr lang="en-US" sz="969" dirty="0"/>
                      <a:t>    </a:t>
                    </a:r>
                  </a:p>
                </p:txBody>
              </p:sp>
            </p:grpSp>
          </p:grpSp>
          <p:grpSp>
            <p:nvGrpSpPr>
              <p:cNvPr id="163" name="Group 162"/>
              <p:cNvGrpSpPr/>
              <p:nvPr/>
            </p:nvGrpSpPr>
            <p:grpSpPr>
              <a:xfrm>
                <a:off x="2053219" y="16916322"/>
                <a:ext cx="3586314" cy="1546852"/>
                <a:chOff x="2053219" y="16916322"/>
                <a:chExt cx="3586314" cy="1546852"/>
              </a:xfrm>
            </p:grpSpPr>
            <p:cxnSp>
              <p:nvCxnSpPr>
                <p:cNvPr id="164" name="Straight Connector 163"/>
                <p:cNvCxnSpPr>
                  <a:cxnSpLocks/>
                </p:cNvCxnSpPr>
                <p:nvPr/>
              </p:nvCxnSpPr>
              <p:spPr bwMode="auto">
                <a:xfrm flipH="1">
                  <a:off x="3315077" y="17312767"/>
                  <a:ext cx="14665" cy="28106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sysDash"/>
                  <a:headEnd type="none" w="med" len="med"/>
                  <a:tailEnd type="none" w="med" len="med"/>
                </a:ln>
              </p:spPr>
              <p:style>
                <a:lnRef idx="3">
                  <a:schemeClr val="accent4"/>
                </a:lnRef>
                <a:fillRef idx="0">
                  <a:schemeClr val="accent4"/>
                </a:fillRef>
                <a:effectRef idx="2">
                  <a:schemeClr val="accent4"/>
                </a:effectRef>
                <a:fontRef idx="minor">
                  <a:schemeClr val="tx1"/>
                </a:fontRef>
              </p:style>
            </p:cxnSp>
            <p:sp>
              <p:nvSpPr>
                <p:cNvPr id="165" name="TextBox 164"/>
                <p:cNvSpPr txBox="1"/>
                <p:nvPr/>
              </p:nvSpPr>
              <p:spPr>
                <a:xfrm>
                  <a:off x="2687656" y="16916322"/>
                  <a:ext cx="1768453" cy="3487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69" dirty="0"/>
                    <a:t>Transfection</a:t>
                  </a:r>
                </a:p>
              </p:txBody>
            </p:sp>
            <p:sp>
              <p:nvSpPr>
                <p:cNvPr id="166" name="TextBox 165"/>
                <p:cNvSpPr txBox="1"/>
                <p:nvPr/>
              </p:nvSpPr>
              <p:spPr>
                <a:xfrm>
                  <a:off x="2304274" y="17518385"/>
                  <a:ext cx="2629155" cy="3487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69" dirty="0"/>
                    <a:t>Scramble siRNA</a:t>
                  </a:r>
                </a:p>
              </p:txBody>
            </p:sp>
            <p:sp>
              <p:nvSpPr>
                <p:cNvPr id="167" name="TextBox 166"/>
                <p:cNvSpPr txBox="1"/>
                <p:nvPr/>
              </p:nvSpPr>
              <p:spPr>
                <a:xfrm>
                  <a:off x="2053219" y="17898946"/>
                  <a:ext cx="3586314" cy="5642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969" i="1" dirty="0"/>
                    <a:t>     Raptor </a:t>
                  </a:r>
                  <a:r>
                    <a:rPr lang="en-US" sz="969" dirty="0"/>
                    <a:t>siRNA</a:t>
                  </a:r>
                </a:p>
                <a:p>
                  <a:r>
                    <a:rPr lang="en-US" sz="969" dirty="0"/>
                    <a:t>(Inhibition of mTORC1)</a:t>
                  </a:r>
                </a:p>
              </p:txBody>
            </p:sp>
          </p:grpSp>
        </p:grpSp>
        <p:sp>
          <p:nvSpPr>
            <p:cNvPr id="183" name="TextBox 182"/>
            <p:cNvSpPr txBox="1"/>
            <p:nvPr/>
          </p:nvSpPr>
          <p:spPr>
            <a:xfrm>
              <a:off x="553678" y="2715679"/>
              <a:ext cx="2482834" cy="390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i="1" dirty="0"/>
                <a:t>     Rictor </a:t>
              </a:r>
              <a:r>
                <a:rPr lang="en-US" sz="969" dirty="0"/>
                <a:t>siRNA</a:t>
              </a:r>
            </a:p>
            <a:p>
              <a:r>
                <a:rPr lang="en-US" sz="969" dirty="0"/>
                <a:t>(Inhibition of mTORC2) </a:t>
              </a:r>
            </a:p>
          </p:txBody>
        </p:sp>
        <p:cxnSp>
          <p:nvCxnSpPr>
            <p:cNvPr id="189" name="Straight Connector 188"/>
            <p:cNvCxnSpPr/>
            <p:nvPr/>
          </p:nvCxnSpPr>
          <p:spPr bwMode="auto">
            <a:xfrm>
              <a:off x="5003133" y="1594617"/>
              <a:ext cx="1487" cy="730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 bwMode="auto">
            <a:xfrm>
              <a:off x="3831760" y="1609003"/>
              <a:ext cx="1487" cy="730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1" name="Straight Connector 190"/>
            <p:cNvCxnSpPr/>
            <p:nvPr/>
          </p:nvCxnSpPr>
          <p:spPr bwMode="auto">
            <a:xfrm>
              <a:off x="1341943" y="1606956"/>
              <a:ext cx="1487" cy="730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94" name="Straight Connector 193"/>
            <p:cNvCxnSpPr/>
            <p:nvPr/>
          </p:nvCxnSpPr>
          <p:spPr bwMode="auto">
            <a:xfrm>
              <a:off x="2403424" y="1606956"/>
              <a:ext cx="1487" cy="73001"/>
            </a:xfrm>
            <a:prstGeom prst="line">
              <a:avLst/>
            </a:prstGeom>
            <a:ln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353021" y="509542"/>
              <a:ext cx="0" cy="31588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-40375" y="268066"/>
              <a:ext cx="1188106" cy="241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dirty="0"/>
                <a:t>Term placenta</a:t>
              </a:r>
            </a:p>
          </p:txBody>
        </p:sp>
        <p:sp>
          <p:nvSpPr>
            <p:cNvPr id="206" name="TextBox 205"/>
            <p:cNvSpPr txBox="1"/>
            <p:nvPr/>
          </p:nvSpPr>
          <p:spPr>
            <a:xfrm>
              <a:off x="-4389" y="788484"/>
              <a:ext cx="1883102" cy="390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dirty="0"/>
                <a:t>Isolation of Primary Human     Trophoblast  cells</a:t>
              </a:r>
            </a:p>
          </p:txBody>
        </p:sp>
        <p:cxnSp>
          <p:nvCxnSpPr>
            <p:cNvPr id="207" name="Straight Arrow Connector 206"/>
            <p:cNvCxnSpPr/>
            <p:nvPr/>
          </p:nvCxnSpPr>
          <p:spPr>
            <a:xfrm>
              <a:off x="352081" y="1179104"/>
              <a:ext cx="0" cy="2045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TextBox 208"/>
            <p:cNvSpPr txBox="1"/>
            <p:nvPr/>
          </p:nvSpPr>
          <p:spPr>
            <a:xfrm>
              <a:off x="367000" y="1134566"/>
              <a:ext cx="1188106" cy="241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dirty="0"/>
                <a:t>Culture</a:t>
              </a:r>
            </a:p>
          </p:txBody>
        </p:sp>
        <p:cxnSp>
          <p:nvCxnSpPr>
            <p:cNvPr id="210" name="Straight Arrow Connector 209"/>
            <p:cNvCxnSpPr>
              <a:cxnSpLocks/>
              <a:endCxn id="200" idx="0"/>
            </p:cNvCxnSpPr>
            <p:nvPr/>
          </p:nvCxnSpPr>
          <p:spPr>
            <a:xfrm flipH="1">
              <a:off x="4135429" y="2100980"/>
              <a:ext cx="652979" cy="148264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0" name="TextBox 199"/>
            <p:cNvSpPr txBox="1"/>
            <p:nvPr/>
          </p:nvSpPr>
          <p:spPr>
            <a:xfrm>
              <a:off x="2894012" y="3583625"/>
              <a:ext cx="2482834" cy="17803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Measurement of system A and L activity.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Isolation of microvillus and basal plasma membrane.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Protein expression of System A (SNAT2) and System L (LAT1) transporter isoform by Western Blot. 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Assay of F-actin and G-actin.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Immunoprecipitation of F-actin with SNAT2/LAT1.</a:t>
              </a:r>
            </a:p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en-US" sz="1000" dirty="0"/>
                <a:t>Proximity ligation assay to study interaction of F-actin with SNAT2.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-60336" y="6544242"/>
              <a:ext cx="2667000" cy="2501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Arial" panose="020B0604020202020204" pitchFamily="34" charset="0"/>
                  <a:cs typeface="Arial" panose="020B0604020202020204" pitchFamily="34" charset="0"/>
                </a:rPr>
                <a:t>Supplementary Figure 1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B90B891-DAFE-4D24-BD08-D8C601709195}"/>
                </a:ext>
              </a:extLst>
            </p:cNvPr>
            <p:cNvSpPr txBox="1"/>
            <p:nvPr/>
          </p:nvSpPr>
          <p:spPr>
            <a:xfrm>
              <a:off x="515430" y="3445078"/>
              <a:ext cx="2482834" cy="2414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i="1" dirty="0"/>
                <a:t>Cdc42 or Rac1 </a:t>
              </a:r>
              <a:r>
                <a:rPr lang="en-US" sz="969" dirty="0"/>
                <a:t>siRNA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40F9B60-B926-4223-B22E-3D5CB555A247}"/>
                </a:ext>
              </a:extLst>
            </p:cNvPr>
            <p:cNvSpPr txBox="1"/>
            <p:nvPr/>
          </p:nvSpPr>
          <p:spPr>
            <a:xfrm>
              <a:off x="284126" y="3071713"/>
              <a:ext cx="2872422" cy="3906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69" i="1" dirty="0"/>
                <a:t>     Raptor + DEPTOR </a:t>
              </a:r>
              <a:r>
                <a:rPr lang="en-US" sz="969" dirty="0"/>
                <a:t>siRNA</a:t>
              </a:r>
            </a:p>
            <a:p>
              <a:r>
                <a:rPr lang="en-US" sz="969" dirty="0"/>
                <a:t>(Inhibition of mTORC1 and activation of mTORC2)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243226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4807</TotalTime>
  <Words>124</Words>
  <Application>Microsoft Office PowerPoint</Application>
  <PresentationFormat>Custom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Colorado Denver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Joseph, Fredrick</dc:creator>
  <cp:lastModifiedBy>Fredrick Rosario</cp:lastModifiedBy>
  <cp:revision>78</cp:revision>
  <cp:lastPrinted>2016-08-12T17:17:22Z</cp:lastPrinted>
  <dcterms:created xsi:type="dcterms:W3CDTF">2016-08-09T18:00:11Z</dcterms:created>
  <dcterms:modified xsi:type="dcterms:W3CDTF">2019-08-01T15:55:37Z</dcterms:modified>
</cp:coreProperties>
</file>