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</p:sldIdLst>
  <p:sldSz cx="6264275" cy="84232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>
      <p:cViewPr varScale="1">
        <p:scale>
          <a:sx n="93" d="100"/>
          <a:sy n="93" d="100"/>
        </p:scale>
        <p:origin x="28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821" y="1378532"/>
            <a:ext cx="5324634" cy="2932548"/>
          </a:xfrm>
        </p:spPr>
        <p:txBody>
          <a:bodyPr anchor="b"/>
          <a:lstStyle>
            <a:lvl1pPr algn="ctr">
              <a:defRPr sz="411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3035" y="4424170"/>
            <a:ext cx="4698206" cy="2033674"/>
          </a:xfrm>
        </p:spPr>
        <p:txBody>
          <a:bodyPr/>
          <a:lstStyle>
            <a:lvl1pPr marL="0" indent="0" algn="ctr">
              <a:buNone/>
              <a:defRPr sz="1644"/>
            </a:lvl1pPr>
            <a:lvl2pPr marL="313228" indent="0" algn="ctr">
              <a:buNone/>
              <a:defRPr sz="1370"/>
            </a:lvl2pPr>
            <a:lvl3pPr marL="626455" indent="0" algn="ctr">
              <a:buNone/>
              <a:defRPr sz="1233"/>
            </a:lvl3pPr>
            <a:lvl4pPr marL="939683" indent="0" algn="ctr">
              <a:buNone/>
              <a:defRPr sz="1096"/>
            </a:lvl4pPr>
            <a:lvl5pPr marL="1252911" indent="0" algn="ctr">
              <a:buNone/>
              <a:defRPr sz="1096"/>
            </a:lvl5pPr>
            <a:lvl6pPr marL="1566139" indent="0" algn="ctr">
              <a:buNone/>
              <a:defRPr sz="1096"/>
            </a:lvl6pPr>
            <a:lvl7pPr marL="1879366" indent="0" algn="ctr">
              <a:buNone/>
              <a:defRPr sz="1096"/>
            </a:lvl7pPr>
            <a:lvl8pPr marL="2192594" indent="0" algn="ctr">
              <a:buNone/>
              <a:defRPr sz="1096"/>
            </a:lvl8pPr>
            <a:lvl9pPr marL="2505822" indent="0" algn="ctr">
              <a:buNone/>
              <a:defRPr sz="109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617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67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872" y="448462"/>
            <a:ext cx="1350734" cy="713833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0669" y="448462"/>
            <a:ext cx="3973899" cy="713833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01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490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407" y="2099972"/>
            <a:ext cx="5402937" cy="3503848"/>
          </a:xfrm>
        </p:spPr>
        <p:txBody>
          <a:bodyPr anchor="b"/>
          <a:lstStyle>
            <a:lvl1pPr>
              <a:defRPr sz="411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407" y="5636967"/>
            <a:ext cx="5402937" cy="1842591"/>
          </a:xfrm>
        </p:spPr>
        <p:txBody>
          <a:bodyPr/>
          <a:lstStyle>
            <a:lvl1pPr marL="0" indent="0">
              <a:buNone/>
              <a:defRPr sz="1644">
                <a:solidFill>
                  <a:schemeClr val="tx1"/>
                </a:solidFill>
              </a:defRPr>
            </a:lvl1pPr>
            <a:lvl2pPr marL="313228" indent="0">
              <a:buNone/>
              <a:defRPr sz="1370">
                <a:solidFill>
                  <a:schemeClr val="tx1">
                    <a:tint val="75000"/>
                  </a:schemeClr>
                </a:solidFill>
              </a:defRPr>
            </a:lvl2pPr>
            <a:lvl3pPr marL="626455" indent="0">
              <a:buNone/>
              <a:defRPr sz="1233">
                <a:solidFill>
                  <a:schemeClr val="tx1">
                    <a:tint val="75000"/>
                  </a:schemeClr>
                </a:solidFill>
              </a:defRPr>
            </a:lvl3pPr>
            <a:lvl4pPr marL="939683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4pPr>
            <a:lvl5pPr marL="1252911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5pPr>
            <a:lvl6pPr marL="1566139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6pPr>
            <a:lvl7pPr marL="1879366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7pPr>
            <a:lvl8pPr marL="2192594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8pPr>
            <a:lvl9pPr marL="2505822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59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0669" y="2242307"/>
            <a:ext cx="2662317" cy="534449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1289" y="2242307"/>
            <a:ext cx="2662317" cy="534449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89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448463"/>
            <a:ext cx="5402937" cy="162811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485" y="2064873"/>
            <a:ext cx="2650082" cy="1011962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485" y="3076835"/>
            <a:ext cx="2650082" cy="452556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1289" y="2064873"/>
            <a:ext cx="2663133" cy="1011962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71289" y="3076835"/>
            <a:ext cx="2663133" cy="452556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231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782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574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561552"/>
            <a:ext cx="2020392" cy="1965431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133" y="1212797"/>
            <a:ext cx="3171289" cy="5985985"/>
          </a:xfrm>
        </p:spPr>
        <p:txBody>
          <a:bodyPr/>
          <a:lstStyle>
            <a:lvl1pPr>
              <a:defRPr sz="2192"/>
            </a:lvl1pPr>
            <a:lvl2pPr>
              <a:defRPr sz="1918"/>
            </a:lvl2pPr>
            <a:lvl3pPr>
              <a:defRPr sz="1644"/>
            </a:lvl3pPr>
            <a:lvl4pPr>
              <a:defRPr sz="1370"/>
            </a:lvl4pPr>
            <a:lvl5pPr>
              <a:defRPr sz="1370"/>
            </a:lvl5pPr>
            <a:lvl6pPr>
              <a:defRPr sz="1370"/>
            </a:lvl6pPr>
            <a:lvl7pPr>
              <a:defRPr sz="1370"/>
            </a:lvl7pPr>
            <a:lvl8pPr>
              <a:defRPr sz="1370"/>
            </a:lvl8pPr>
            <a:lvl9pPr>
              <a:defRPr sz="137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2526982"/>
            <a:ext cx="2020392" cy="4681548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726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561552"/>
            <a:ext cx="2020392" cy="1965431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63133" y="1212797"/>
            <a:ext cx="3171289" cy="5985985"/>
          </a:xfrm>
        </p:spPr>
        <p:txBody>
          <a:bodyPr anchor="t"/>
          <a:lstStyle>
            <a:lvl1pPr marL="0" indent="0">
              <a:buNone/>
              <a:defRPr sz="2192"/>
            </a:lvl1pPr>
            <a:lvl2pPr marL="313228" indent="0">
              <a:buNone/>
              <a:defRPr sz="1918"/>
            </a:lvl2pPr>
            <a:lvl3pPr marL="626455" indent="0">
              <a:buNone/>
              <a:defRPr sz="1644"/>
            </a:lvl3pPr>
            <a:lvl4pPr marL="939683" indent="0">
              <a:buNone/>
              <a:defRPr sz="1370"/>
            </a:lvl4pPr>
            <a:lvl5pPr marL="1252911" indent="0">
              <a:buNone/>
              <a:defRPr sz="1370"/>
            </a:lvl5pPr>
            <a:lvl6pPr marL="1566139" indent="0">
              <a:buNone/>
              <a:defRPr sz="1370"/>
            </a:lvl6pPr>
            <a:lvl7pPr marL="1879366" indent="0">
              <a:buNone/>
              <a:defRPr sz="1370"/>
            </a:lvl7pPr>
            <a:lvl8pPr marL="2192594" indent="0">
              <a:buNone/>
              <a:defRPr sz="1370"/>
            </a:lvl8pPr>
            <a:lvl9pPr marL="2505822" indent="0">
              <a:buNone/>
              <a:defRPr sz="137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2526982"/>
            <a:ext cx="2020392" cy="4681548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592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0669" y="448463"/>
            <a:ext cx="5402937" cy="16281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0669" y="2242307"/>
            <a:ext cx="5402937" cy="5344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0669" y="7807130"/>
            <a:ext cx="1409462" cy="44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6946D-A49D-45B7-8845-198A13580939}" type="datetimeFigureOut">
              <a:rPr kumimoji="1" lang="ja-JP" altLang="en-US" smtClean="0"/>
              <a:t>2021/3/10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75041" y="7807130"/>
            <a:ext cx="2114193" cy="44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4144" y="7807130"/>
            <a:ext cx="1409462" cy="44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EDA09-8E26-4400-A867-F493A3BA3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65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26455" rtl="0" eaLnBrk="1" latinLnBrk="0" hangingPunct="1">
        <a:lnSpc>
          <a:spcPct val="90000"/>
        </a:lnSpc>
        <a:spcBef>
          <a:spcPct val="0"/>
        </a:spcBef>
        <a:buNone/>
        <a:defRPr kumimoji="1" sz="30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4" indent="-156614" algn="l" defTabSz="626455" rtl="0" eaLnBrk="1" latinLnBrk="0" hangingPunct="1">
        <a:lnSpc>
          <a:spcPct val="90000"/>
        </a:lnSpc>
        <a:spcBef>
          <a:spcPts val="685"/>
        </a:spcBef>
        <a:buFont typeface="Arial" panose="020B0604020202020204" pitchFamily="34" charset="0"/>
        <a:buChar char="•"/>
        <a:defRPr kumimoji="1" sz="1918" kern="1200">
          <a:solidFill>
            <a:schemeClr val="tx1"/>
          </a:solidFill>
          <a:latin typeface="+mn-lt"/>
          <a:ea typeface="+mn-ea"/>
          <a:cs typeface="+mn-cs"/>
        </a:defRPr>
      </a:lvl1pPr>
      <a:lvl2pPr marL="46984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644" kern="1200">
          <a:solidFill>
            <a:schemeClr val="tx1"/>
          </a:solidFill>
          <a:latin typeface="+mn-lt"/>
          <a:ea typeface="+mn-ea"/>
          <a:cs typeface="+mn-cs"/>
        </a:defRPr>
      </a:lvl2pPr>
      <a:lvl3pPr marL="783069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370" kern="1200">
          <a:solidFill>
            <a:schemeClr val="tx1"/>
          </a:solidFill>
          <a:latin typeface="+mn-lt"/>
          <a:ea typeface="+mn-ea"/>
          <a:cs typeface="+mn-cs"/>
        </a:defRPr>
      </a:lvl3pPr>
      <a:lvl4pPr marL="1096297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409525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72275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2035980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349208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662436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1pPr>
      <a:lvl2pPr marL="313228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2pPr>
      <a:lvl3pPr marL="626455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3pPr>
      <a:lvl4pPr marL="939683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252911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566139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1879366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192594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505822" algn="l" defTabSz="626455" rtl="0" eaLnBrk="1" latinLnBrk="0" hangingPunct="1">
        <a:defRPr kumimoji="1" sz="12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0CC9E37-A906-4E04-BC1C-2EDC0B979FB2}"/>
              </a:ext>
            </a:extLst>
          </p:cNvPr>
          <p:cNvSpPr txBox="1"/>
          <p:nvPr/>
        </p:nvSpPr>
        <p:spPr>
          <a:xfrm>
            <a:off x="0" y="0"/>
            <a:ext cx="3330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Supplementary Table 1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70CEF7F-D786-4CC6-BC32-41F7CD6F5399}"/>
              </a:ext>
            </a:extLst>
          </p:cNvPr>
          <p:cNvSpPr txBox="1"/>
          <p:nvPr/>
        </p:nvSpPr>
        <p:spPr>
          <a:xfrm>
            <a:off x="179809" y="542095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Oligo DNAs used in this study. The number 1-4 for amplification of mutated regions, the number 5-12 for RT-PCR, and the number 13-24 for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-PCR were used.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3D293616-C54C-4CB0-BB71-FCC240976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815061"/>
              </p:ext>
            </p:extLst>
          </p:nvPr>
        </p:nvGraphicFramePr>
        <p:xfrm>
          <a:off x="467841" y="1081285"/>
          <a:ext cx="5400599" cy="716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3719097766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84487218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912714607"/>
                    </a:ext>
                  </a:extLst>
                </a:gridCol>
                <a:gridCol w="648071">
                  <a:extLst>
                    <a:ext uri="{9D8B030D-6E8A-4147-A177-3AD203B41FA5}">
                      <a16:colId xmlns:a16="http://schemas.microsoft.com/office/drawing/2014/main" val="1225823674"/>
                    </a:ext>
                  </a:extLst>
                </a:gridCol>
              </a:tblGrid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Sequence of Oligo DNAs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Sense/</a:t>
                      </a:r>
                    </a:p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Antisense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 gene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9201147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5’-AGAAAGTAACCAGTAGAACTGTTTCTCATA-3’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GMD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8812039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5’-TACTGAATATCACTCTAATAATCAAACCAA-3’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367469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5’-AACTTCACCCAAGCCATGTGACAATTGAAG-3’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GFT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7497851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5’-GGCAGAGGTTATTGAAACTTATCATGCCAA-3’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6130234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480084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5’-ATGGAATTGTACGGCGATCC-3’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GMD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1743354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5’-CTTCAATATGAGCCTGTGGATTCTT-3’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937611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5’-TGAGGAGGCAGATGAGGACA-3’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GFT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0121310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5’-GACCCAGTAGAGAGAGACGACCA-3’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7610944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5’-ACCGTGAAAAGATGACCCAGA-3’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ACTB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68431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5’-AGGCATACAGGGACAGCACA-3’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216930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5’-CAGATGGAGCAGGTGAGTGG-3’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FUT8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7423926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5’-ACCAGCTTTCTGGCTTTGCT-3’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9678923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100" dirty="0">
                        <a:effectLst/>
                        <a:latin typeface="Arial" panose="020B0604020202020204" pitchFamily="34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283030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5’-AAGGACGAGGTGGTGGTGAA-3’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FUC1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311976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5’-TTGGTAAGCTGTGCGGTGTG-3’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2821812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5’-GTGAAGGGAAGCCACTGACC-3’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FUC2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4809194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5’-GCAAGAGTCCATCCCCATTT-3’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3067761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5’-TGGCTTCCTCTACCCCAGAA-3’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FUT4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4050851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5’-CTCATCCCAGTGGCTCACAA-3’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939427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5’-CAGATGGAGCAGGTGAGTGG-3’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FUT8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9997322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5’-ACCAGCTTTCTGGCTTTGCT-3’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745549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5’-TTGGGCAGACCTTTGACCTT-3’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FUT9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8921983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5’-GACCGCATGGGATTTGTTGT-3’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3634535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5’-CACATTGGAACAACGGAGGA-3’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FPGT</a:t>
                      </a:r>
                      <a:endParaRPr kumimoji="1" lang="ja-JP" altLang="en-US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3920272"/>
                  </a:ext>
                </a:extLst>
              </a:tr>
              <a:tr h="2337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5’-CATGGGAGTCTTCAGGCACA-3’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64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4484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813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4EF0401-4B69-4A7F-BEFB-8D455C320216}"/>
              </a:ext>
            </a:extLst>
          </p:cNvPr>
          <p:cNvSpPr txBox="1"/>
          <p:nvPr/>
        </p:nvSpPr>
        <p:spPr>
          <a:xfrm>
            <a:off x="352607" y="2288907"/>
            <a:ext cx="482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3375A023-24B3-48AE-AEA1-A53720A76E7D}"/>
              </a:ext>
            </a:extLst>
          </p:cNvPr>
          <p:cNvCxnSpPr/>
          <p:nvPr/>
        </p:nvCxnSpPr>
        <p:spPr>
          <a:xfrm>
            <a:off x="791897" y="3028371"/>
            <a:ext cx="1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1F744A0-ED47-4A6C-9C98-622DF79873BD}"/>
              </a:ext>
            </a:extLst>
          </p:cNvPr>
          <p:cNvCxnSpPr/>
          <p:nvPr/>
        </p:nvCxnSpPr>
        <p:spPr>
          <a:xfrm>
            <a:off x="791897" y="3740414"/>
            <a:ext cx="1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FE12BA0-2E27-42D5-ACD0-3EC9D4C29258}"/>
              </a:ext>
            </a:extLst>
          </p:cNvPr>
          <p:cNvSpPr txBox="1"/>
          <p:nvPr/>
        </p:nvSpPr>
        <p:spPr>
          <a:xfrm>
            <a:off x="203527" y="2874482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1,000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CB8CFB4-52F2-4EF2-A364-0F20C257ABFC}"/>
              </a:ext>
            </a:extLst>
          </p:cNvPr>
          <p:cNvSpPr txBox="1"/>
          <p:nvPr/>
        </p:nvSpPr>
        <p:spPr>
          <a:xfrm>
            <a:off x="352607" y="3586525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3FE5586-E9B0-4E41-8867-91E06383BCBB}"/>
              </a:ext>
            </a:extLst>
          </p:cNvPr>
          <p:cNvSpPr txBox="1"/>
          <p:nvPr/>
        </p:nvSpPr>
        <p:spPr>
          <a:xfrm rot="18900000">
            <a:off x="1470319" y="1957090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26FEE3C-8A47-4B25-AA29-B4214A2719AE}"/>
              </a:ext>
            </a:extLst>
          </p:cNvPr>
          <p:cNvSpPr txBox="1"/>
          <p:nvPr/>
        </p:nvSpPr>
        <p:spPr>
          <a:xfrm rot="18900000">
            <a:off x="1937423" y="2029066"/>
            <a:ext cx="542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Fut8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0CC9E37-A906-4E04-BC1C-2EDC0B979FB2}"/>
              </a:ext>
            </a:extLst>
          </p:cNvPr>
          <p:cNvSpPr txBox="1"/>
          <p:nvPr/>
        </p:nvSpPr>
        <p:spPr>
          <a:xfrm>
            <a:off x="0" y="0"/>
            <a:ext cx="3472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C92FD9-3B1A-4320-A43A-053541690AC8}"/>
              </a:ext>
            </a:extLst>
          </p:cNvPr>
          <p:cNvSpPr txBox="1"/>
          <p:nvPr/>
        </p:nvSpPr>
        <p:spPr>
          <a:xfrm>
            <a:off x="194343" y="7133867"/>
            <a:ext cx="587558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Establishment of suspension-cultured Chinese hamster ovary cells with double knockout of GDP-mannose-4,6-dehydratase and GDP-fucose transporter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Cytotechnology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Ryo Misaki, Masashi Iwasaki, Hiroki </a:t>
            </a:r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Takechi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, Noriko </a:t>
            </a:r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Yamano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-Adachi, Takao Ohashi, Hiroyuki </a:t>
            </a:r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Kajiura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Kazuhito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Fujiyama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International Center for Biotechnology, Osaka university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misaki@icb.osaka-u.ac.jp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70CEF7F-D786-4CC6-BC32-41F7CD6F5399}"/>
              </a:ext>
            </a:extLst>
          </p:cNvPr>
          <p:cNvSpPr txBox="1"/>
          <p:nvPr/>
        </p:nvSpPr>
        <p:spPr>
          <a:xfrm>
            <a:off x="227852" y="5365506"/>
            <a:ext cx="5755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Examination of transcripts of GMD and GFT genes in IgG-producing CHO-K1 wild-type and </a:t>
            </a:r>
            <a:r>
              <a:rPr lang="el-GR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GMD</a:t>
            </a:r>
            <a:r>
              <a:rPr lang="el-GR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GFT cells by RT-PCR. 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 descr="写真, 座る, テーブル, ヴィンテージ が含まれている画像&#10;&#10;自動的に生成された説明">
            <a:extLst>
              <a:ext uri="{FF2B5EF4-FFF2-40B4-BE49-F238E27FC236}">
                <a16:creationId xmlns:a16="http://schemas.microsoft.com/office/drawing/2014/main" id="{092C1A7F-26DE-4ABD-8404-30859EBBE8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28" t="23233" r="32823" b="36181"/>
          <a:stretch/>
        </p:blipFill>
        <p:spPr>
          <a:xfrm>
            <a:off x="1047208" y="2505369"/>
            <a:ext cx="4315596" cy="2210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104E7F7-AD1A-4ADA-B327-0B156DDCEB49}"/>
              </a:ext>
            </a:extLst>
          </p:cNvPr>
          <p:cNvSpPr txBox="1"/>
          <p:nvPr/>
        </p:nvSpPr>
        <p:spPr>
          <a:xfrm>
            <a:off x="3924225" y="1455588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Wild-type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BD02372-696F-4229-B56B-869CE943C33D}"/>
              </a:ext>
            </a:extLst>
          </p:cNvPr>
          <p:cNvSpPr txBox="1"/>
          <p:nvPr/>
        </p:nvSpPr>
        <p:spPr>
          <a:xfrm>
            <a:off x="1754460" y="1455588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GMD</a:t>
            </a:r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GFT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9A7005-D09B-4CE2-99AD-55BCA859B02B}"/>
              </a:ext>
            </a:extLst>
          </p:cNvPr>
          <p:cNvSpPr txBox="1"/>
          <p:nvPr/>
        </p:nvSpPr>
        <p:spPr>
          <a:xfrm rot="18900000">
            <a:off x="2370787" y="2007530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GMD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A46D5C6-1710-417E-A19D-90CA31D90276}"/>
              </a:ext>
            </a:extLst>
          </p:cNvPr>
          <p:cNvSpPr txBox="1"/>
          <p:nvPr/>
        </p:nvSpPr>
        <p:spPr>
          <a:xfrm rot="18900000">
            <a:off x="2776603" y="2029066"/>
            <a:ext cx="542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GFT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4596B14-B7C8-4801-A171-085F33BA1DDB}"/>
              </a:ext>
            </a:extLst>
          </p:cNvPr>
          <p:cNvSpPr txBox="1"/>
          <p:nvPr/>
        </p:nvSpPr>
        <p:spPr>
          <a:xfrm rot="18900000">
            <a:off x="3520451" y="1957090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895E9FA-A3D5-4303-B059-5670B2B01710}"/>
              </a:ext>
            </a:extLst>
          </p:cNvPr>
          <p:cNvSpPr txBox="1"/>
          <p:nvPr/>
        </p:nvSpPr>
        <p:spPr>
          <a:xfrm rot="18900000">
            <a:off x="3987555" y="2029066"/>
            <a:ext cx="542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Fut8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82F73F5-ABE0-4689-9107-32FB5323CD02}"/>
              </a:ext>
            </a:extLst>
          </p:cNvPr>
          <p:cNvSpPr txBox="1"/>
          <p:nvPr/>
        </p:nvSpPr>
        <p:spPr>
          <a:xfrm rot="18900000">
            <a:off x="4420919" y="2007530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GMD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3431F5A-682F-4665-9B9D-6DC1C414F898}"/>
              </a:ext>
            </a:extLst>
          </p:cNvPr>
          <p:cNvSpPr txBox="1"/>
          <p:nvPr/>
        </p:nvSpPr>
        <p:spPr>
          <a:xfrm rot="18900000">
            <a:off x="4826735" y="2029066"/>
            <a:ext cx="542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GFT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2AFB2AC-8CF4-4BE9-BC82-6872B0C6B521}"/>
              </a:ext>
            </a:extLst>
          </p:cNvPr>
          <p:cNvCxnSpPr/>
          <p:nvPr/>
        </p:nvCxnSpPr>
        <p:spPr>
          <a:xfrm>
            <a:off x="1547961" y="1767186"/>
            <a:ext cx="158417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06E43544-2D82-4459-94AA-FDCF44572BAB}"/>
              </a:ext>
            </a:extLst>
          </p:cNvPr>
          <p:cNvCxnSpPr/>
          <p:nvPr/>
        </p:nvCxnSpPr>
        <p:spPr>
          <a:xfrm>
            <a:off x="3608330" y="1767186"/>
            <a:ext cx="158417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627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4EF0401-4B69-4A7F-BEFB-8D455C320216}"/>
              </a:ext>
            </a:extLst>
          </p:cNvPr>
          <p:cNvSpPr txBox="1"/>
          <p:nvPr/>
        </p:nvSpPr>
        <p:spPr>
          <a:xfrm>
            <a:off x="188972" y="1754687"/>
            <a:ext cx="706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2CDD63D1-6E1E-4FA4-BAF8-8866EF1EBA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5" t="25883" r="21230" b="38569"/>
          <a:stretch/>
        </p:blipFill>
        <p:spPr>
          <a:xfrm>
            <a:off x="895110" y="1931316"/>
            <a:ext cx="1760293" cy="245316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DCECCB53-6875-40C3-9942-4583D4E5BD31}"/>
              </a:ext>
            </a:extLst>
          </p:cNvPr>
          <p:cNvCxnSpPr/>
          <p:nvPr/>
        </p:nvCxnSpPr>
        <p:spPr>
          <a:xfrm>
            <a:off x="647492" y="2439511"/>
            <a:ext cx="1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0AA4E1A5-02FC-4917-A6E6-10C38FCE99E4}"/>
              </a:ext>
            </a:extLst>
          </p:cNvPr>
          <p:cNvCxnSpPr/>
          <p:nvPr/>
        </p:nvCxnSpPr>
        <p:spPr>
          <a:xfrm>
            <a:off x="647492" y="2828654"/>
            <a:ext cx="1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3375A023-24B3-48AE-AEA1-A53720A76E7D}"/>
              </a:ext>
            </a:extLst>
          </p:cNvPr>
          <p:cNvCxnSpPr/>
          <p:nvPr/>
        </p:nvCxnSpPr>
        <p:spPr>
          <a:xfrm>
            <a:off x="647492" y="3438311"/>
            <a:ext cx="1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1F744A0-ED47-4A6C-9C98-622DF79873BD}"/>
              </a:ext>
            </a:extLst>
          </p:cNvPr>
          <p:cNvCxnSpPr/>
          <p:nvPr/>
        </p:nvCxnSpPr>
        <p:spPr>
          <a:xfrm>
            <a:off x="647492" y="4047968"/>
            <a:ext cx="1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92911549-776B-4752-ABB0-C0EA0625B3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3" t="16050" r="29344" b="48899"/>
          <a:stretch/>
        </p:blipFill>
        <p:spPr>
          <a:xfrm>
            <a:off x="3787571" y="1933352"/>
            <a:ext cx="1884752" cy="245177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D61E31B2-B500-4FBE-BA79-2FCF673FAC1E}"/>
              </a:ext>
            </a:extLst>
          </p:cNvPr>
          <p:cNvCxnSpPr/>
          <p:nvPr/>
        </p:nvCxnSpPr>
        <p:spPr>
          <a:xfrm>
            <a:off x="3546278" y="2647960"/>
            <a:ext cx="1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FE248E68-31DD-4A39-93CB-2276D3352907}"/>
              </a:ext>
            </a:extLst>
          </p:cNvPr>
          <p:cNvCxnSpPr/>
          <p:nvPr/>
        </p:nvCxnSpPr>
        <p:spPr>
          <a:xfrm>
            <a:off x="3546278" y="3142110"/>
            <a:ext cx="1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023F5A4-7F68-44EE-BEAA-E89A30E8F1C6}"/>
              </a:ext>
            </a:extLst>
          </p:cNvPr>
          <p:cNvCxnSpPr/>
          <p:nvPr/>
        </p:nvCxnSpPr>
        <p:spPr>
          <a:xfrm>
            <a:off x="3546278" y="3678932"/>
            <a:ext cx="1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0D731AD2-1115-4324-97B3-3101F576F3DF}"/>
              </a:ext>
            </a:extLst>
          </p:cNvPr>
          <p:cNvCxnSpPr/>
          <p:nvPr/>
        </p:nvCxnSpPr>
        <p:spPr>
          <a:xfrm>
            <a:off x="3546278" y="4308047"/>
            <a:ext cx="1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F55153E-1EE0-4BA2-9720-0D1FCB015C57}"/>
              </a:ext>
            </a:extLst>
          </p:cNvPr>
          <p:cNvSpPr txBox="1"/>
          <p:nvPr/>
        </p:nvSpPr>
        <p:spPr>
          <a:xfrm>
            <a:off x="3074987" y="1758169"/>
            <a:ext cx="706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6D40DCE-D0C6-4CD6-9A22-0FDEBF651310}"/>
              </a:ext>
            </a:extLst>
          </p:cNvPr>
          <p:cNvSpPr txBox="1"/>
          <p:nvPr/>
        </p:nvSpPr>
        <p:spPr>
          <a:xfrm>
            <a:off x="210317" y="228562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02F7138-9226-4040-9C38-47EB0B9B3C92}"/>
              </a:ext>
            </a:extLst>
          </p:cNvPr>
          <p:cNvSpPr txBox="1"/>
          <p:nvPr/>
        </p:nvSpPr>
        <p:spPr>
          <a:xfrm>
            <a:off x="309703" y="2674765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FE12BA0-2E27-42D5-ACD0-3EC9D4C29258}"/>
              </a:ext>
            </a:extLst>
          </p:cNvPr>
          <p:cNvSpPr txBox="1"/>
          <p:nvPr/>
        </p:nvSpPr>
        <p:spPr>
          <a:xfrm>
            <a:off x="309703" y="328442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CB8CFB4-52F2-4EF2-A364-0F20C257ABFC}"/>
              </a:ext>
            </a:extLst>
          </p:cNvPr>
          <p:cNvSpPr txBox="1"/>
          <p:nvPr/>
        </p:nvSpPr>
        <p:spPr>
          <a:xfrm>
            <a:off x="309703" y="389407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AB03257-7986-4332-A7A7-DE0971BF6089}"/>
              </a:ext>
            </a:extLst>
          </p:cNvPr>
          <p:cNvSpPr txBox="1"/>
          <p:nvPr/>
        </p:nvSpPr>
        <p:spPr>
          <a:xfrm>
            <a:off x="3105621" y="2496821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49384D1-E596-43D6-96BB-8EA8F30468FB}"/>
              </a:ext>
            </a:extLst>
          </p:cNvPr>
          <p:cNvSpPr txBox="1"/>
          <p:nvPr/>
        </p:nvSpPr>
        <p:spPr>
          <a:xfrm>
            <a:off x="3205007" y="297168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88395EA-8003-4C31-A5C7-D2BA4D8C95DD}"/>
              </a:ext>
            </a:extLst>
          </p:cNvPr>
          <p:cNvSpPr txBox="1"/>
          <p:nvPr/>
        </p:nvSpPr>
        <p:spPr>
          <a:xfrm>
            <a:off x="3205007" y="353372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E35201A-718D-42C3-9136-79D9CB9F86C7}"/>
              </a:ext>
            </a:extLst>
          </p:cNvPr>
          <p:cNvSpPr txBox="1"/>
          <p:nvPr/>
        </p:nvSpPr>
        <p:spPr>
          <a:xfrm>
            <a:off x="3205007" y="416242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4416E3CD-AE2E-490C-9B7B-600E8F64CFE8}"/>
              </a:ext>
            </a:extLst>
          </p:cNvPr>
          <p:cNvSpPr txBox="1"/>
          <p:nvPr/>
        </p:nvSpPr>
        <p:spPr>
          <a:xfrm rot="18900000">
            <a:off x="1559194" y="145078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GMD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3FE5586-E9B0-4E41-8867-91E06383BCBB}"/>
              </a:ext>
            </a:extLst>
          </p:cNvPr>
          <p:cNvSpPr txBox="1"/>
          <p:nvPr/>
        </p:nvSpPr>
        <p:spPr>
          <a:xfrm rot="18900000">
            <a:off x="920399" y="1377103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Wild-type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26FEE3C-8A47-4B25-AA29-B4214A2719AE}"/>
              </a:ext>
            </a:extLst>
          </p:cNvPr>
          <p:cNvSpPr txBox="1"/>
          <p:nvPr/>
        </p:nvSpPr>
        <p:spPr>
          <a:xfrm rot="18900000">
            <a:off x="2169218" y="128188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GMD</a:t>
            </a:r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GFT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0243B33A-72E0-4CE9-B0DB-4CF8798EE7A1}"/>
              </a:ext>
            </a:extLst>
          </p:cNvPr>
          <p:cNvSpPr txBox="1"/>
          <p:nvPr/>
        </p:nvSpPr>
        <p:spPr>
          <a:xfrm rot="18900000">
            <a:off x="4464319" y="145078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GMD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DC96E91-318D-408B-97CA-CCA694A95AE6}"/>
              </a:ext>
            </a:extLst>
          </p:cNvPr>
          <p:cNvSpPr txBox="1"/>
          <p:nvPr/>
        </p:nvSpPr>
        <p:spPr>
          <a:xfrm rot="18900000">
            <a:off x="3796949" y="1377103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Wild-type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3C44B11-4AD7-4ED4-8677-0C73D5585BFC}"/>
              </a:ext>
            </a:extLst>
          </p:cNvPr>
          <p:cNvSpPr txBox="1"/>
          <p:nvPr/>
        </p:nvSpPr>
        <p:spPr>
          <a:xfrm rot="18900000">
            <a:off x="5045768" y="128188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GMD</a:t>
            </a:r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GFT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160B99F-20C6-41ED-B586-71DF44B24737}"/>
              </a:ext>
            </a:extLst>
          </p:cNvPr>
          <p:cNvSpPr txBox="1"/>
          <p:nvPr/>
        </p:nvSpPr>
        <p:spPr>
          <a:xfrm>
            <a:off x="504558" y="1089897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49D058E1-99DB-46AC-8182-FF85CE8C8688}"/>
              </a:ext>
            </a:extLst>
          </p:cNvPr>
          <p:cNvSpPr txBox="1"/>
          <p:nvPr/>
        </p:nvSpPr>
        <p:spPr>
          <a:xfrm>
            <a:off x="3395924" y="1089897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0CC9E37-A906-4E04-BC1C-2EDC0B979FB2}"/>
              </a:ext>
            </a:extLst>
          </p:cNvPr>
          <p:cNvSpPr txBox="1"/>
          <p:nvPr/>
        </p:nvSpPr>
        <p:spPr>
          <a:xfrm>
            <a:off x="0" y="0"/>
            <a:ext cx="3472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</a:t>
            </a:r>
            <a:r>
              <a:rPr kumimoji="1"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70CEF7F-D786-4CC6-BC32-41F7CD6F5399}"/>
              </a:ext>
            </a:extLst>
          </p:cNvPr>
          <p:cNvSpPr txBox="1"/>
          <p:nvPr/>
        </p:nvSpPr>
        <p:spPr>
          <a:xfrm>
            <a:off x="227852" y="5005466"/>
            <a:ext cx="5755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Analysis of 40 </a:t>
            </a:r>
            <a:r>
              <a:rPr lang="el-GR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 total soluble proteins extracted from adherent wild-type CHO-K1 cells, ΔGMD cells, ΔGMDΔGFT cells. </a:t>
            </a: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Coomassie brilliant blue staining. </a:t>
            </a: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AAL-lectin blotting.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2297E9-7684-4A68-80DD-08EE6AD172B2}"/>
              </a:ext>
            </a:extLst>
          </p:cNvPr>
          <p:cNvSpPr txBox="1"/>
          <p:nvPr/>
        </p:nvSpPr>
        <p:spPr>
          <a:xfrm>
            <a:off x="194343" y="7133867"/>
            <a:ext cx="587558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Establishment of suspension-cultured Chinese hamster ovary cells with double knockout of GDP-mannose-4,6-dehydratase and GDP-fucose transporter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Cytotechnology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Ryo Misaki, Masashi Iwasaki, Hiroki </a:t>
            </a:r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Takechi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, Noriko </a:t>
            </a:r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Yamano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-Adachi, Takao Ohashi, Hiroyuki </a:t>
            </a:r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Kajiura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Kazuhito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Fujiyama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International Center for Biotechnology, Osaka university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misaki@icb.osaka-u.ac.jp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048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32694</TotalTime>
  <Words>407</Words>
  <Application>Microsoft Office PowerPoint</Application>
  <PresentationFormat>ユーザー設定</PresentationFormat>
  <Paragraphs>136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Ryo Misaki</dc:creator>
  <cp:lastModifiedBy>三﨑　亮</cp:lastModifiedBy>
  <cp:revision>100</cp:revision>
  <dcterms:created xsi:type="dcterms:W3CDTF">2019-04-04T08:41:15Z</dcterms:created>
  <dcterms:modified xsi:type="dcterms:W3CDTF">2021-03-10T14:16:15Z</dcterms:modified>
</cp:coreProperties>
</file>