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71" r:id="rId3"/>
    <p:sldId id="272" r:id="rId4"/>
    <p:sldId id="281" r:id="rId5"/>
    <p:sldId id="273" r:id="rId6"/>
    <p:sldId id="267" r:id="rId7"/>
    <p:sldId id="279" r:id="rId8"/>
    <p:sldId id="262" r:id="rId9"/>
    <p:sldId id="27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17" autoAdjust="0"/>
  </p:normalViewPr>
  <p:slideViewPr>
    <p:cSldViewPr snapToGrid="0">
      <p:cViewPr varScale="1">
        <p:scale>
          <a:sx n="57" d="100"/>
          <a:sy n="57" d="100"/>
        </p:scale>
        <p:origin x="146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aiqin\Desktop\02-GST_manuscript_20200109\GST%20data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aiqin\Desktop\02-GST_manuscript_20200109\GST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7653231978622108E-2"/>
          <c:y val="0.16312663668518967"/>
          <c:w val="0.90818421997085619"/>
          <c:h val="0.7586709442536959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44546A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Primers!$B$122:$I$122</c:f>
                <c:numCache>
                  <c:formatCode>General</c:formatCode>
                  <c:ptCount val="8"/>
                  <c:pt idx="0">
                    <c:v>0.04</c:v>
                  </c:pt>
                  <c:pt idx="1">
                    <c:v>0.16</c:v>
                  </c:pt>
                  <c:pt idx="2">
                    <c:v>1E-3</c:v>
                  </c:pt>
                  <c:pt idx="3">
                    <c:v>2E-3</c:v>
                  </c:pt>
                  <c:pt idx="4">
                    <c:v>1.7999999999999999E-2</c:v>
                  </c:pt>
                  <c:pt idx="5">
                    <c:v>5.5E-2</c:v>
                  </c:pt>
                  <c:pt idx="6">
                    <c:v>0.03</c:v>
                  </c:pt>
                  <c:pt idx="7">
                    <c:v>0.04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val>
            <c:numRef>
              <c:f>Primers!$B$116:$H$116</c:f>
              <c:numCache>
                <c:formatCode>General</c:formatCode>
                <c:ptCount val="7"/>
                <c:pt idx="0">
                  <c:v>0.21</c:v>
                </c:pt>
                <c:pt idx="1">
                  <c:v>1.48</c:v>
                </c:pt>
                <c:pt idx="2">
                  <c:v>0.02</c:v>
                </c:pt>
                <c:pt idx="3">
                  <c:v>0.56000000000000005</c:v>
                </c:pt>
                <c:pt idx="4">
                  <c:v>2.1000000000000001E-2</c:v>
                </c:pt>
                <c:pt idx="5">
                  <c:v>0.14899999999999999</c:v>
                </c:pt>
                <c:pt idx="6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FC-4053-89D3-7E635C483422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Primers!$B$123:$I$123</c:f>
                <c:numCache>
                  <c:formatCode>General</c:formatCode>
                  <c:ptCount val="8"/>
                  <c:pt idx="0">
                    <c:v>0.03</c:v>
                  </c:pt>
                  <c:pt idx="1">
                    <c:v>0.11</c:v>
                  </c:pt>
                  <c:pt idx="2">
                    <c:v>1E-3</c:v>
                  </c:pt>
                  <c:pt idx="3">
                    <c:v>3.4000000000000002E-2</c:v>
                  </c:pt>
                  <c:pt idx="4">
                    <c:v>1E-3</c:v>
                  </c:pt>
                  <c:pt idx="5">
                    <c:v>3.1E-2</c:v>
                  </c:pt>
                  <c:pt idx="6">
                    <c:v>0.02</c:v>
                  </c:pt>
                  <c:pt idx="7">
                    <c:v>0.03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val>
            <c:numRef>
              <c:f>Primers!$B$117:$H$117</c:f>
              <c:numCache>
                <c:formatCode>General</c:formatCode>
                <c:ptCount val="7"/>
                <c:pt idx="0">
                  <c:v>0.16</c:v>
                </c:pt>
                <c:pt idx="1">
                  <c:v>1.31</c:v>
                </c:pt>
                <c:pt idx="2">
                  <c:v>0.02</c:v>
                </c:pt>
                <c:pt idx="3">
                  <c:v>0.57999999999999996</c:v>
                </c:pt>
                <c:pt idx="4">
                  <c:v>1.6E-2</c:v>
                </c:pt>
                <c:pt idx="5">
                  <c:v>0.127</c:v>
                </c:pt>
                <c:pt idx="6">
                  <c:v>0.42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FC-4053-89D3-7E635C483422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Primers!$B$124:$I$124</c:f>
                <c:numCache>
                  <c:formatCode>General</c:formatCode>
                  <c:ptCount val="8"/>
                  <c:pt idx="0">
                    <c:v>0.02</c:v>
                  </c:pt>
                  <c:pt idx="1">
                    <c:v>5.1000000000000004E-2</c:v>
                  </c:pt>
                  <c:pt idx="2">
                    <c:v>1E-3</c:v>
                  </c:pt>
                  <c:pt idx="3">
                    <c:v>2E-3</c:v>
                  </c:pt>
                  <c:pt idx="4">
                    <c:v>2E-3</c:v>
                  </c:pt>
                  <c:pt idx="5">
                    <c:v>2E-3</c:v>
                  </c:pt>
                  <c:pt idx="6">
                    <c:v>0.01</c:v>
                  </c:pt>
                  <c:pt idx="7">
                    <c:v>1E-3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val>
            <c:numRef>
              <c:f>Primers!$B$118:$H$118</c:f>
              <c:numCache>
                <c:formatCode>General</c:formatCode>
                <c:ptCount val="7"/>
                <c:pt idx="0">
                  <c:v>0.08</c:v>
                </c:pt>
                <c:pt idx="1">
                  <c:v>0.65999999999999992</c:v>
                </c:pt>
                <c:pt idx="2">
                  <c:v>0.02</c:v>
                </c:pt>
                <c:pt idx="3">
                  <c:v>0.3</c:v>
                </c:pt>
                <c:pt idx="4">
                  <c:v>1.4999999999999999E-2</c:v>
                </c:pt>
                <c:pt idx="5">
                  <c:v>4.0999999999999995E-2</c:v>
                </c:pt>
                <c:pt idx="6">
                  <c:v>0.39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4FC-4053-89D3-7E635C483422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Primers!$B$125:$I$125</c:f>
                <c:numCache>
                  <c:formatCode>General</c:formatCode>
                  <c:ptCount val="8"/>
                  <c:pt idx="0">
                    <c:v>1.4999999999999999E-2</c:v>
                  </c:pt>
                  <c:pt idx="1">
                    <c:v>9.0999999999999998E-2</c:v>
                  </c:pt>
                  <c:pt idx="2">
                    <c:v>1E-3</c:v>
                  </c:pt>
                  <c:pt idx="3">
                    <c:v>2E-3</c:v>
                  </c:pt>
                  <c:pt idx="4">
                    <c:v>2E-3</c:v>
                  </c:pt>
                  <c:pt idx="5">
                    <c:v>1.0999999999999999E-2</c:v>
                  </c:pt>
                  <c:pt idx="6">
                    <c:v>0.05</c:v>
                  </c:pt>
                  <c:pt idx="7">
                    <c:v>0.01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Primers!$B$119:$H$119</c:f>
              <c:numCache>
                <c:formatCode>General</c:formatCode>
                <c:ptCount val="7"/>
                <c:pt idx="0">
                  <c:v>0.05</c:v>
                </c:pt>
                <c:pt idx="1">
                  <c:v>0.22999999999999998</c:v>
                </c:pt>
                <c:pt idx="2">
                  <c:v>0.02</c:v>
                </c:pt>
                <c:pt idx="3">
                  <c:v>0.2</c:v>
                </c:pt>
                <c:pt idx="4">
                  <c:v>1.4999999999999999E-2</c:v>
                </c:pt>
                <c:pt idx="5">
                  <c:v>2.8999999999999998E-2</c:v>
                </c:pt>
                <c:pt idx="6">
                  <c:v>0.35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4FC-4053-89D3-7E635C4834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15"/>
        <c:axId val="1242265919"/>
        <c:axId val="1098832031"/>
      </c:barChart>
      <c:catAx>
        <c:axId val="1242265919"/>
        <c:scaling>
          <c:orientation val="minMax"/>
        </c:scaling>
        <c:delete val="1"/>
        <c:axPos val="b"/>
        <c:majorTickMark val="none"/>
        <c:minorTickMark val="none"/>
        <c:tickLblPos val="nextTo"/>
        <c:crossAx val="1098832031"/>
        <c:crosses val="autoZero"/>
        <c:auto val="1"/>
        <c:lblAlgn val="ctr"/>
        <c:lblOffset val="100"/>
        <c:noMultiLvlLbl val="0"/>
      </c:catAx>
      <c:valAx>
        <c:axId val="1098832031"/>
        <c:scaling>
          <c:orientation val="minMax"/>
          <c:max val="2"/>
          <c:min val="0.5"/>
        </c:scaling>
        <c:delete val="0"/>
        <c:axPos val="l"/>
        <c:numFmt formatCode="General" sourceLinked="1"/>
        <c:majorTickMark val="in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altLang="zh-CN" sz="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1242265919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7653231978622108E-2"/>
          <c:y val="0.16312663668518967"/>
          <c:w val="0.90818421997085619"/>
          <c:h val="0.6791960554181003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44546A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Primers!$B$122:$I$122</c:f>
                <c:numCache>
                  <c:formatCode>General</c:formatCode>
                  <c:ptCount val="8"/>
                  <c:pt idx="0">
                    <c:v>0.04</c:v>
                  </c:pt>
                  <c:pt idx="1">
                    <c:v>0.16</c:v>
                  </c:pt>
                  <c:pt idx="2">
                    <c:v>1E-3</c:v>
                  </c:pt>
                  <c:pt idx="3">
                    <c:v>2E-3</c:v>
                  </c:pt>
                  <c:pt idx="4">
                    <c:v>1.7999999999999999E-2</c:v>
                  </c:pt>
                  <c:pt idx="5">
                    <c:v>5.5E-2</c:v>
                  </c:pt>
                  <c:pt idx="6">
                    <c:v>0.03</c:v>
                  </c:pt>
                  <c:pt idx="7">
                    <c:v>0.04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val>
            <c:numRef>
              <c:f>Primers!$B$116:$H$116</c:f>
              <c:numCache>
                <c:formatCode>General</c:formatCode>
                <c:ptCount val="7"/>
                <c:pt idx="0">
                  <c:v>0.21</c:v>
                </c:pt>
                <c:pt idx="1">
                  <c:v>1.48</c:v>
                </c:pt>
                <c:pt idx="2">
                  <c:v>0.02</c:v>
                </c:pt>
                <c:pt idx="3">
                  <c:v>0.56000000000000005</c:v>
                </c:pt>
                <c:pt idx="4">
                  <c:v>2.1000000000000001E-2</c:v>
                </c:pt>
                <c:pt idx="5">
                  <c:v>0.14899999999999999</c:v>
                </c:pt>
                <c:pt idx="6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BA-4353-BDCF-AA0144DFFE5A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Primers!$B$123:$I$123</c:f>
                <c:numCache>
                  <c:formatCode>General</c:formatCode>
                  <c:ptCount val="8"/>
                  <c:pt idx="0">
                    <c:v>0.03</c:v>
                  </c:pt>
                  <c:pt idx="1">
                    <c:v>0.11</c:v>
                  </c:pt>
                  <c:pt idx="2">
                    <c:v>1E-3</c:v>
                  </c:pt>
                  <c:pt idx="3">
                    <c:v>3.4000000000000002E-2</c:v>
                  </c:pt>
                  <c:pt idx="4">
                    <c:v>1E-3</c:v>
                  </c:pt>
                  <c:pt idx="5">
                    <c:v>3.1E-2</c:v>
                  </c:pt>
                  <c:pt idx="6">
                    <c:v>0.02</c:v>
                  </c:pt>
                  <c:pt idx="7">
                    <c:v>0.03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val>
            <c:numRef>
              <c:f>Primers!$B$117:$H$117</c:f>
              <c:numCache>
                <c:formatCode>General</c:formatCode>
                <c:ptCount val="7"/>
                <c:pt idx="0">
                  <c:v>0.16</c:v>
                </c:pt>
                <c:pt idx="1">
                  <c:v>1.31</c:v>
                </c:pt>
                <c:pt idx="2">
                  <c:v>0.02</c:v>
                </c:pt>
                <c:pt idx="3">
                  <c:v>0.57999999999999996</c:v>
                </c:pt>
                <c:pt idx="4">
                  <c:v>1.6E-2</c:v>
                </c:pt>
                <c:pt idx="5">
                  <c:v>0.127</c:v>
                </c:pt>
                <c:pt idx="6">
                  <c:v>0.42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BA-4353-BDCF-AA0144DFFE5A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Primers!$B$124:$I$124</c:f>
                <c:numCache>
                  <c:formatCode>General</c:formatCode>
                  <c:ptCount val="8"/>
                  <c:pt idx="0">
                    <c:v>0.02</c:v>
                  </c:pt>
                  <c:pt idx="1">
                    <c:v>5.1000000000000004E-2</c:v>
                  </c:pt>
                  <c:pt idx="2">
                    <c:v>1E-3</c:v>
                  </c:pt>
                  <c:pt idx="3">
                    <c:v>2E-3</c:v>
                  </c:pt>
                  <c:pt idx="4">
                    <c:v>2E-3</c:v>
                  </c:pt>
                  <c:pt idx="5">
                    <c:v>2E-3</c:v>
                  </c:pt>
                  <c:pt idx="6">
                    <c:v>0.01</c:v>
                  </c:pt>
                  <c:pt idx="7">
                    <c:v>1E-3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val>
            <c:numRef>
              <c:f>Primers!$B$118:$H$118</c:f>
              <c:numCache>
                <c:formatCode>General</c:formatCode>
                <c:ptCount val="7"/>
                <c:pt idx="0">
                  <c:v>0.08</c:v>
                </c:pt>
                <c:pt idx="1">
                  <c:v>0.65999999999999992</c:v>
                </c:pt>
                <c:pt idx="2">
                  <c:v>0.02</c:v>
                </c:pt>
                <c:pt idx="3">
                  <c:v>0.3</c:v>
                </c:pt>
                <c:pt idx="4">
                  <c:v>1.4999999999999999E-2</c:v>
                </c:pt>
                <c:pt idx="5">
                  <c:v>4.0999999999999995E-2</c:v>
                </c:pt>
                <c:pt idx="6">
                  <c:v>0.39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BBA-4353-BDCF-AA0144DFFE5A}"/>
            </c:ext>
          </c:extLst>
        </c:ser>
        <c:ser>
          <c:idx val="3"/>
          <c:order val="3"/>
          <c:spPr>
            <a:solidFill>
              <a:srgbClr val="4472C4">
                <a:lumMod val="75000"/>
              </a:srgb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Primers!$B$125:$I$125</c:f>
                <c:numCache>
                  <c:formatCode>General</c:formatCode>
                  <c:ptCount val="8"/>
                  <c:pt idx="0">
                    <c:v>1.4999999999999999E-2</c:v>
                  </c:pt>
                  <c:pt idx="1">
                    <c:v>9.0999999999999998E-2</c:v>
                  </c:pt>
                  <c:pt idx="2">
                    <c:v>1E-3</c:v>
                  </c:pt>
                  <c:pt idx="3">
                    <c:v>2E-3</c:v>
                  </c:pt>
                  <c:pt idx="4">
                    <c:v>2E-3</c:v>
                  </c:pt>
                  <c:pt idx="5">
                    <c:v>1.0999999999999999E-2</c:v>
                  </c:pt>
                  <c:pt idx="6">
                    <c:v>0.05</c:v>
                  </c:pt>
                  <c:pt idx="7">
                    <c:v>0.01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val>
            <c:numRef>
              <c:f>Primers!$B$119:$H$119</c:f>
              <c:numCache>
                <c:formatCode>General</c:formatCode>
                <c:ptCount val="7"/>
                <c:pt idx="0">
                  <c:v>0.05</c:v>
                </c:pt>
                <c:pt idx="1">
                  <c:v>0.22999999999999998</c:v>
                </c:pt>
                <c:pt idx="2">
                  <c:v>0.02</c:v>
                </c:pt>
                <c:pt idx="3">
                  <c:v>0.2</c:v>
                </c:pt>
                <c:pt idx="4">
                  <c:v>1.4999999999999999E-2</c:v>
                </c:pt>
                <c:pt idx="5">
                  <c:v>2.8999999999999998E-2</c:v>
                </c:pt>
                <c:pt idx="6">
                  <c:v>0.35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BBA-4353-BDCF-AA0144DFFE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15"/>
        <c:axId val="1242265919"/>
        <c:axId val="1098832031"/>
      </c:barChart>
      <c:catAx>
        <c:axId val="1242265919"/>
        <c:scaling>
          <c:orientation val="minMax"/>
        </c:scaling>
        <c:delete val="0"/>
        <c:axPos val="b"/>
        <c:majorTickMark val="in"/>
        <c:minorTickMark val="none"/>
        <c:tickLblPos val="none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98832031"/>
        <c:crosses val="autoZero"/>
        <c:auto val="1"/>
        <c:lblAlgn val="ctr"/>
        <c:lblOffset val="100"/>
        <c:noMultiLvlLbl val="0"/>
      </c:catAx>
      <c:valAx>
        <c:axId val="1098832031"/>
        <c:scaling>
          <c:orientation val="minMax"/>
          <c:max val="0.45"/>
          <c:min val="0"/>
        </c:scaling>
        <c:delete val="0"/>
        <c:axPos val="l"/>
        <c:numFmt formatCode="General" sourceLinked="1"/>
        <c:majorTickMark val="in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en-US" altLang="zh-CN" sz="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1242265919"/>
        <c:crosses val="autoZero"/>
        <c:crossBetween val="between"/>
        <c:majorUnit val="0.1500000000000000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85A56-2257-47FC-8023-A06BE0785BB4}" type="datetimeFigureOut">
              <a:rPr lang="zh-CN" altLang="en-US" smtClean="0"/>
              <a:t>2021/12/21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53DE3-835A-4EE6-85CD-6A5166E335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045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853DE3-835A-4EE6-85CD-6A5166E3359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3015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D2B41-A74D-4117-8859-6B1563C14F7B}" type="datetimeFigureOut">
              <a:rPr lang="zh-CN" altLang="en-US" smtClean="0"/>
              <a:t>2021/12/21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86F8-88D8-47E5-B014-822169FE70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14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D2B41-A74D-4117-8859-6B1563C14F7B}" type="datetimeFigureOut">
              <a:rPr lang="zh-CN" altLang="en-US" smtClean="0"/>
              <a:t>2021/12/21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86F8-88D8-47E5-B014-822169FE70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516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D2B41-A74D-4117-8859-6B1563C14F7B}" type="datetimeFigureOut">
              <a:rPr lang="zh-CN" altLang="en-US" smtClean="0"/>
              <a:t>2021/12/21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86F8-88D8-47E5-B014-822169FE70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161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D2B41-A74D-4117-8859-6B1563C14F7B}" type="datetimeFigureOut">
              <a:rPr lang="zh-CN" altLang="en-US" smtClean="0"/>
              <a:t>2021/12/21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86F8-88D8-47E5-B014-822169FE70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356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D2B41-A74D-4117-8859-6B1563C14F7B}" type="datetimeFigureOut">
              <a:rPr lang="zh-CN" altLang="en-US" smtClean="0"/>
              <a:t>2021/12/21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86F8-88D8-47E5-B014-822169FE70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602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D2B41-A74D-4117-8859-6B1563C14F7B}" type="datetimeFigureOut">
              <a:rPr lang="zh-CN" altLang="en-US" smtClean="0"/>
              <a:t>2021/12/21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86F8-88D8-47E5-B014-822169FE70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147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D2B41-A74D-4117-8859-6B1563C14F7B}" type="datetimeFigureOut">
              <a:rPr lang="zh-CN" altLang="en-US" smtClean="0"/>
              <a:t>2021/12/21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86F8-88D8-47E5-B014-822169FE70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613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D2B41-A74D-4117-8859-6B1563C14F7B}" type="datetimeFigureOut">
              <a:rPr lang="zh-CN" altLang="en-US" smtClean="0"/>
              <a:t>2021/12/21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86F8-88D8-47E5-B014-822169FE70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95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D2B41-A74D-4117-8859-6B1563C14F7B}" type="datetimeFigureOut">
              <a:rPr lang="zh-CN" altLang="en-US" smtClean="0"/>
              <a:t>2021/12/21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86F8-88D8-47E5-B014-822169FE70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570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D2B41-A74D-4117-8859-6B1563C14F7B}" type="datetimeFigureOut">
              <a:rPr lang="zh-CN" altLang="en-US" smtClean="0"/>
              <a:t>2021/12/21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86F8-88D8-47E5-B014-822169FE70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187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D2B41-A74D-4117-8859-6B1563C14F7B}" type="datetimeFigureOut">
              <a:rPr lang="zh-CN" altLang="en-US" smtClean="0"/>
              <a:t>2021/12/21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886F8-88D8-47E5-B014-822169FE70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717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D2B41-A74D-4117-8859-6B1563C14F7B}" type="datetimeFigureOut">
              <a:rPr lang="zh-CN" altLang="en-US" smtClean="0"/>
              <a:t>2021/12/21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886F8-88D8-47E5-B014-822169FE70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092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6B6CF6D2-BC14-4F9B-A4D4-D128A8A7AC4F}"/>
              </a:ext>
            </a:extLst>
          </p:cNvPr>
          <p:cNvGrpSpPr/>
          <p:nvPr/>
        </p:nvGrpSpPr>
        <p:grpSpPr>
          <a:xfrm>
            <a:off x="2115878" y="108857"/>
            <a:ext cx="5279061" cy="5188688"/>
            <a:chOff x="2115879" y="414670"/>
            <a:chExt cx="5279061" cy="5188688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207E25AD-DA8E-44DD-B3BC-038F0AD56C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252" t="6830" r="4637" b="7720"/>
            <a:stretch/>
          </p:blipFill>
          <p:spPr>
            <a:xfrm>
              <a:off x="2115879" y="414670"/>
              <a:ext cx="5124893" cy="5188688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F2C4069F-9473-42A3-9DAC-016E0CBE09D8}"/>
                </a:ext>
              </a:extLst>
            </p:cNvPr>
            <p:cNvSpPr txBox="1"/>
            <p:nvPr/>
          </p:nvSpPr>
          <p:spPr>
            <a:xfrm>
              <a:off x="6916475" y="2796366"/>
              <a:ext cx="4784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*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EB6D74A0-70F3-4074-A841-630286893E20}"/>
                </a:ext>
              </a:extLst>
            </p:cNvPr>
            <p:cNvSpPr txBox="1"/>
            <p:nvPr/>
          </p:nvSpPr>
          <p:spPr>
            <a:xfrm>
              <a:off x="3538866" y="5180861"/>
              <a:ext cx="4784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rPr>
                <a:t>*</a:t>
              </a: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6460D393-9CB0-490A-9BE1-5C61B6FDCA3A}"/>
              </a:ext>
            </a:extLst>
          </p:cNvPr>
          <p:cNvSpPr txBox="1"/>
          <p:nvPr/>
        </p:nvSpPr>
        <p:spPr>
          <a:xfrm>
            <a:off x="1145292" y="5777711"/>
            <a:ext cx="70660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1. </a:t>
            </a:r>
            <a:r>
              <a:rPr kumimoji="0" lang="en-US" altLang="zh-CN" sz="1400" b="0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classes of Arabidopsis GSTs including phi (F), tau (U), theta (T), zeta (Z) and lambda (L), </a:t>
            </a:r>
            <a:r>
              <a:rPr kumimoji="0" lang="en-US" altLang="zh-CN" sz="1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GSTF11 and GSTU20 were indicated by red asterisks.</a:t>
            </a:r>
            <a:endParaRPr kumimoji="0" lang="zh-CN" altLang="zh-CN" sz="14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132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7EE51E6-AA79-42AE-A045-4837FB1806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30" r="62504"/>
          <a:stretch/>
        </p:blipFill>
        <p:spPr>
          <a:xfrm>
            <a:off x="5823854" y="985334"/>
            <a:ext cx="1870029" cy="933483"/>
          </a:xfrm>
          <a:prstGeom prst="rect">
            <a:avLst/>
          </a:prstGeom>
        </p:spPr>
      </p:pic>
      <p:pic>
        <p:nvPicPr>
          <p:cNvPr id="3" name="图片 2" descr="图示, 示意图&#10;&#10;描述已自动生成">
            <a:extLst>
              <a:ext uri="{FF2B5EF4-FFF2-40B4-BE49-F238E27FC236}">
                <a16:creationId xmlns:a16="http://schemas.microsoft.com/office/drawing/2014/main" id="{4ADBF1D2-3528-4906-817F-B64ADFE9F7F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3" r="17037" b="21881"/>
          <a:stretch/>
        </p:blipFill>
        <p:spPr>
          <a:xfrm>
            <a:off x="412279" y="129440"/>
            <a:ext cx="5307441" cy="443167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56B03D53-9D3D-4CEE-99A6-ACD15E1AFC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756" t="2030" r="30220"/>
          <a:stretch/>
        </p:blipFill>
        <p:spPr>
          <a:xfrm>
            <a:off x="5823855" y="1918817"/>
            <a:ext cx="1870029" cy="109299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C999B6B-45FD-41D3-83F7-1FAD413A12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040" t="2030"/>
          <a:stretch/>
        </p:blipFill>
        <p:spPr>
          <a:xfrm>
            <a:off x="5823856" y="3011807"/>
            <a:ext cx="1870029" cy="116830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D3C38F3D-9BA5-48D6-AA62-E31C80E8EABE}"/>
              </a:ext>
            </a:extLst>
          </p:cNvPr>
          <p:cNvSpPr txBox="1"/>
          <p:nvPr/>
        </p:nvSpPr>
        <p:spPr>
          <a:xfrm>
            <a:off x="1070868" y="5503334"/>
            <a:ext cx="700226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protein-protein interaction network of 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GSTF11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GSTU20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aliphatic GLS biosynthetic genes. The correlation between two proteins is indicated by different colored lines.</a:t>
            </a:r>
          </a:p>
        </p:txBody>
      </p:sp>
    </p:spTree>
    <p:extLst>
      <p:ext uri="{BB962C8B-B14F-4D97-AF65-F5344CB8AC3E}">
        <p14:creationId xmlns:p14="http://schemas.microsoft.com/office/powerpoint/2010/main" val="246919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>
            <a:extLst>
              <a:ext uri="{FF2B5EF4-FFF2-40B4-BE49-F238E27FC236}">
                <a16:creationId xmlns:a16="http://schemas.microsoft.com/office/drawing/2014/main" id="{A9FFAE0F-14E9-4430-83C6-18AE6F1E07B7}"/>
              </a:ext>
            </a:extLst>
          </p:cNvPr>
          <p:cNvSpPr txBox="1"/>
          <p:nvPr/>
        </p:nvSpPr>
        <p:spPr>
          <a:xfrm>
            <a:off x="1067216" y="5583305"/>
            <a:ext cx="70095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3.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GUS expression driven by the 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GSTF11/U20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promoter in different tissues. Five-week-old plants were stained with GUS reaction buffer.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F6A5928E-DD28-459B-908E-F9B75C8FA6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9000" contrast="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4883" y="861238"/>
            <a:ext cx="7874233" cy="317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576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>
            <a:extLst>
              <a:ext uri="{FF2B5EF4-FFF2-40B4-BE49-F238E27FC236}">
                <a16:creationId xmlns:a16="http://schemas.microsoft.com/office/drawing/2014/main" id="{0F8C0442-A783-4E1C-845A-4A127B77692C}"/>
              </a:ext>
            </a:extLst>
          </p:cNvPr>
          <p:cNvGrpSpPr/>
          <p:nvPr/>
        </p:nvGrpSpPr>
        <p:grpSpPr>
          <a:xfrm>
            <a:off x="1719140" y="14395"/>
            <a:ext cx="5909036" cy="3151218"/>
            <a:chOff x="225951" y="182404"/>
            <a:chExt cx="5909036" cy="3151218"/>
          </a:xfrm>
        </p:grpSpPr>
        <p:pic>
          <p:nvPicPr>
            <p:cNvPr id="34" name="Picture 70">
              <a:extLst>
                <a:ext uri="{FF2B5EF4-FFF2-40B4-BE49-F238E27FC236}">
                  <a16:creationId xmlns:a16="http://schemas.microsoft.com/office/drawing/2014/main" id="{B0C1521C-F736-4C21-B28A-5032BCC0F18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77" b="11327"/>
            <a:stretch/>
          </p:blipFill>
          <p:spPr bwMode="auto">
            <a:xfrm>
              <a:off x="624775" y="221868"/>
              <a:ext cx="5510212" cy="2938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7AAB716A-7096-4CED-87C9-C605C3D25708}"/>
                </a:ext>
              </a:extLst>
            </p:cNvPr>
            <p:cNvSpPr txBox="1"/>
            <p:nvPr/>
          </p:nvSpPr>
          <p:spPr>
            <a:xfrm rot="16200000">
              <a:off x="-237859" y="1318436"/>
              <a:ext cx="15098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Absorbance at 229 nm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BEBFAE03-684D-4C1B-88F4-0C6E5E07BA2C}"/>
                </a:ext>
              </a:extLst>
            </p:cNvPr>
            <p:cNvSpPr txBox="1"/>
            <p:nvPr/>
          </p:nvSpPr>
          <p:spPr>
            <a:xfrm>
              <a:off x="2820286" y="3118178"/>
              <a:ext cx="12174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Retention time (min)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D307548A-6F68-4A45-A864-6755B726022E}"/>
                </a:ext>
              </a:extLst>
            </p:cNvPr>
            <p:cNvSpPr txBox="1"/>
            <p:nvPr/>
          </p:nvSpPr>
          <p:spPr>
            <a:xfrm rot="16200000">
              <a:off x="2260295" y="1272501"/>
              <a:ext cx="554095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Benzyl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2C3AC188-DEE9-473C-9C41-626673270E76}"/>
                </a:ext>
              </a:extLst>
            </p:cNvPr>
            <p:cNvSpPr txBox="1"/>
            <p:nvPr/>
          </p:nvSpPr>
          <p:spPr>
            <a:xfrm rot="16200000">
              <a:off x="1133924" y="2224105"/>
              <a:ext cx="554095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3MSOP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0C66DF2F-382B-4361-B1F6-0FDFC09F4BB6}"/>
                </a:ext>
              </a:extLst>
            </p:cNvPr>
            <p:cNvSpPr txBox="1"/>
            <p:nvPr/>
          </p:nvSpPr>
          <p:spPr>
            <a:xfrm rot="16200000">
              <a:off x="3047936" y="2071958"/>
              <a:ext cx="65092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4OHI3M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E81A8FEA-CD6B-4019-A054-ED3DD595193D}"/>
                </a:ext>
              </a:extLst>
            </p:cNvPr>
            <p:cNvSpPr txBox="1"/>
            <p:nvPr/>
          </p:nvSpPr>
          <p:spPr>
            <a:xfrm rot="16200000">
              <a:off x="2527142" y="2029427"/>
              <a:ext cx="50567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4MTB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AC63E76F-5138-4293-90B2-8C89766A9104}"/>
                </a:ext>
              </a:extLst>
            </p:cNvPr>
            <p:cNvSpPr txBox="1"/>
            <p:nvPr/>
          </p:nvSpPr>
          <p:spPr>
            <a:xfrm rot="16200000">
              <a:off x="2417310" y="509841"/>
              <a:ext cx="50567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I3M</a:t>
              </a: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044EC8FA-6312-426F-9C34-9DD760148D70}"/>
                </a:ext>
              </a:extLst>
            </p:cNvPr>
            <p:cNvSpPr txBox="1"/>
            <p:nvPr/>
          </p:nvSpPr>
          <p:spPr>
            <a:xfrm rot="16200000">
              <a:off x="2688108" y="1979277"/>
              <a:ext cx="65092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8MSOO</a:t>
              </a: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63933960-4D2F-4B53-B35B-C88A44764770}"/>
                </a:ext>
              </a:extLst>
            </p:cNvPr>
            <p:cNvSpPr txBox="1"/>
            <p:nvPr/>
          </p:nvSpPr>
          <p:spPr>
            <a:xfrm rot="16200000">
              <a:off x="1293290" y="532242"/>
              <a:ext cx="611255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4MSOB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0BC252EF-3131-473C-97CE-3C63D64089C9}"/>
                </a:ext>
              </a:extLst>
            </p:cNvPr>
            <p:cNvSpPr txBox="1"/>
            <p:nvPr/>
          </p:nvSpPr>
          <p:spPr>
            <a:xfrm rot="16200000">
              <a:off x="3653998" y="2501153"/>
              <a:ext cx="49761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7MTH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9CD1BB72-C988-4320-AEBE-8ADD6A058775}"/>
                </a:ext>
              </a:extLst>
            </p:cNvPr>
            <p:cNvSpPr txBox="1"/>
            <p:nvPr/>
          </p:nvSpPr>
          <p:spPr>
            <a:xfrm rot="16200000">
              <a:off x="3990952" y="2467931"/>
              <a:ext cx="59175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8MTO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2428325F-2143-4598-98E6-2AF9CC8DF0A0}"/>
                </a:ext>
              </a:extLst>
            </p:cNvPr>
            <p:cNvSpPr txBox="1"/>
            <p:nvPr/>
          </p:nvSpPr>
          <p:spPr>
            <a:xfrm rot="16200000">
              <a:off x="1632036" y="2292094"/>
              <a:ext cx="690073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5MSOP 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53AFAC7C-7CA2-4A24-AC4B-1C6C02998F56}"/>
                </a:ext>
              </a:extLst>
            </p:cNvPr>
            <p:cNvSpPr txBox="1"/>
            <p:nvPr/>
          </p:nvSpPr>
          <p:spPr>
            <a:xfrm rot="16200000">
              <a:off x="1842084" y="2438344"/>
              <a:ext cx="59175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6MSOH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CA0A3C50-3650-447B-B97A-07B05E0DE7B6}"/>
                </a:ext>
              </a:extLst>
            </p:cNvPr>
            <p:cNvSpPr txBox="1"/>
            <p:nvPr/>
          </p:nvSpPr>
          <p:spPr>
            <a:xfrm rot="16200000">
              <a:off x="1941486" y="2438343"/>
              <a:ext cx="65092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4MOI3M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168BD677-BBE6-4AF4-8EA0-8FD59FD8136A}"/>
                </a:ext>
              </a:extLst>
            </p:cNvPr>
            <p:cNvSpPr txBox="1"/>
            <p:nvPr/>
          </p:nvSpPr>
          <p:spPr>
            <a:xfrm rot="16200000">
              <a:off x="3240715" y="2467930"/>
              <a:ext cx="65092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1MOI3M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E7B50F3D-5E21-4137-A5D8-FCA80A9A5B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04977" y="2229931"/>
              <a:ext cx="115583" cy="21555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58539E3C-3A66-48AC-927D-3202849FCD1D}"/>
                </a:ext>
              </a:extLst>
            </p:cNvPr>
            <p:cNvSpPr txBox="1"/>
            <p:nvPr/>
          </p:nvSpPr>
          <p:spPr>
            <a:xfrm>
              <a:off x="225951" y="182404"/>
              <a:ext cx="6566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id="{A5CB2247-1BD3-44DC-A5C4-C91C8CB1E747}"/>
              </a:ext>
            </a:extLst>
          </p:cNvPr>
          <p:cNvSpPr txBox="1"/>
          <p:nvPr/>
        </p:nvSpPr>
        <p:spPr>
          <a:xfrm rot="16200000">
            <a:off x="1184824" y="4352343"/>
            <a:ext cx="15098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Absorbance at 229 nm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2AD7554A-5B20-4AEB-8F74-7E24E236749F}"/>
              </a:ext>
            </a:extLst>
          </p:cNvPr>
          <p:cNvSpPr txBox="1"/>
          <p:nvPr/>
        </p:nvSpPr>
        <p:spPr>
          <a:xfrm>
            <a:off x="4313475" y="6123209"/>
            <a:ext cx="12174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>
                <a:latin typeface="Arial" panose="020B0604020202020204" pitchFamily="34" charset="0"/>
                <a:cs typeface="Arial" panose="020B0604020202020204" pitchFamily="34" charset="0"/>
              </a:rPr>
              <a:t>Retention time (min)</a:t>
            </a:r>
            <a:endParaRPr lang="zh-CN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2176AE98-81DA-47D3-83BC-48A2B51B79D9}"/>
              </a:ext>
            </a:extLst>
          </p:cNvPr>
          <p:cNvSpPr txBox="1"/>
          <p:nvPr/>
        </p:nvSpPr>
        <p:spPr>
          <a:xfrm>
            <a:off x="6768228" y="210345"/>
            <a:ext cx="906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Col-0</a:t>
            </a:r>
            <a:endParaRPr lang="zh-CN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图片 57">
            <a:extLst>
              <a:ext uri="{FF2B5EF4-FFF2-40B4-BE49-F238E27FC236}">
                <a16:creationId xmlns:a16="http://schemas.microsoft.com/office/drawing/2014/main" id="{A2616BE3-046C-44C8-B271-86E2C5F60D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715" y="3162256"/>
            <a:ext cx="5602710" cy="2938527"/>
          </a:xfrm>
          <a:prstGeom prst="rect">
            <a:avLst/>
          </a:prstGeom>
        </p:spPr>
      </p:pic>
      <p:sp>
        <p:nvSpPr>
          <p:cNvPr id="59" name="文本框 58">
            <a:extLst>
              <a:ext uri="{FF2B5EF4-FFF2-40B4-BE49-F238E27FC236}">
                <a16:creationId xmlns:a16="http://schemas.microsoft.com/office/drawing/2014/main" id="{D1D8E05C-CF8C-4E64-99A1-FADB0FD0C074}"/>
              </a:ext>
            </a:extLst>
          </p:cNvPr>
          <p:cNvSpPr txBox="1"/>
          <p:nvPr/>
        </p:nvSpPr>
        <p:spPr>
          <a:xfrm rot="16200000">
            <a:off x="2401960" y="5084953"/>
            <a:ext cx="47091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3OHP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E07E6E1B-53CB-4717-8BBC-B5B264D8AA61}"/>
              </a:ext>
            </a:extLst>
          </p:cNvPr>
          <p:cNvSpPr txBox="1"/>
          <p:nvPr/>
        </p:nvSpPr>
        <p:spPr>
          <a:xfrm rot="16200000">
            <a:off x="2438468" y="3897095"/>
            <a:ext cx="94183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3MSOP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045883C4-C469-4EDE-ACFE-36F55FA0E057}"/>
              </a:ext>
            </a:extLst>
          </p:cNvPr>
          <p:cNvSpPr txBox="1"/>
          <p:nvPr/>
        </p:nvSpPr>
        <p:spPr>
          <a:xfrm rot="16200000">
            <a:off x="2563095" y="4523797"/>
            <a:ext cx="94183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4MSOB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93D56FD0-C896-40EE-9075-3ADD37EA6EBC}"/>
              </a:ext>
            </a:extLst>
          </p:cNvPr>
          <p:cNvSpPr txBox="1"/>
          <p:nvPr/>
        </p:nvSpPr>
        <p:spPr>
          <a:xfrm rot="16200000">
            <a:off x="2931566" y="4994713"/>
            <a:ext cx="110642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4OHI3M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AFC340CC-1FED-45C6-B055-A9662890D693}"/>
              </a:ext>
            </a:extLst>
          </p:cNvPr>
          <p:cNvSpPr txBox="1"/>
          <p:nvPr/>
        </p:nvSpPr>
        <p:spPr>
          <a:xfrm rot="16200000">
            <a:off x="3182854" y="4464624"/>
            <a:ext cx="110642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benzyl</a:t>
            </a: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A306F3F4-CDCB-4D29-8703-794B4FDBE9BB}"/>
              </a:ext>
            </a:extLst>
          </p:cNvPr>
          <p:cNvSpPr txBox="1"/>
          <p:nvPr/>
        </p:nvSpPr>
        <p:spPr>
          <a:xfrm rot="16200000">
            <a:off x="3319736" y="3371928"/>
            <a:ext cx="85953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4MTB</a:t>
            </a: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DECA6E44-5FCF-4BC1-9AEE-EE59D169AFB1}"/>
              </a:ext>
            </a:extLst>
          </p:cNvPr>
          <p:cNvSpPr txBox="1"/>
          <p:nvPr/>
        </p:nvSpPr>
        <p:spPr>
          <a:xfrm rot="16200000">
            <a:off x="3907168" y="4808406"/>
            <a:ext cx="84582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5MTP</a:t>
            </a: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863AF669-61EF-4C2B-A173-5AA1C2D399B1}"/>
              </a:ext>
            </a:extLst>
          </p:cNvPr>
          <p:cNvSpPr txBox="1"/>
          <p:nvPr/>
        </p:nvSpPr>
        <p:spPr>
          <a:xfrm rot="16200000">
            <a:off x="3530034" y="4259821"/>
            <a:ext cx="85953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I3M</a:t>
            </a: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F0D7F2BE-CFB2-4BC2-9167-FC82F30B4FD9}"/>
              </a:ext>
            </a:extLst>
          </p:cNvPr>
          <p:cNvSpPr txBox="1"/>
          <p:nvPr/>
        </p:nvSpPr>
        <p:spPr>
          <a:xfrm rot="16200000">
            <a:off x="3675083" y="3646496"/>
            <a:ext cx="110642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8MSOO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800379D0-8CE7-46B3-9228-1522E18D1064}"/>
              </a:ext>
            </a:extLst>
          </p:cNvPr>
          <p:cNvSpPr txBox="1"/>
          <p:nvPr/>
        </p:nvSpPr>
        <p:spPr>
          <a:xfrm rot="16200000">
            <a:off x="4323220" y="4500282"/>
            <a:ext cx="85953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3BOP</a:t>
            </a: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126AECFB-EBDD-456F-BA13-7A5A3A73F7E1}"/>
              </a:ext>
            </a:extLst>
          </p:cNvPr>
          <p:cNvSpPr txBox="1"/>
          <p:nvPr/>
        </p:nvSpPr>
        <p:spPr>
          <a:xfrm rot="16200000">
            <a:off x="4345452" y="4907896"/>
            <a:ext cx="94183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6MTH</a:t>
            </a: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6F7ABFDD-72B8-48C7-A213-5431E36BF0A4}"/>
              </a:ext>
            </a:extLst>
          </p:cNvPr>
          <p:cNvSpPr txBox="1"/>
          <p:nvPr/>
        </p:nvSpPr>
        <p:spPr>
          <a:xfrm rot="16200000">
            <a:off x="4644299" y="4272845"/>
            <a:ext cx="79095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4BOB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1233C291-FE68-4D40-B000-0FFCCBC441CD}"/>
              </a:ext>
            </a:extLst>
          </p:cNvPr>
          <p:cNvSpPr txBox="1"/>
          <p:nvPr/>
        </p:nvSpPr>
        <p:spPr>
          <a:xfrm rot="16200000">
            <a:off x="4850108" y="4207934"/>
            <a:ext cx="84582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7MTH</a:t>
            </a: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D4843D49-F0D9-4EA6-BD96-F7F08903A019}"/>
              </a:ext>
            </a:extLst>
          </p:cNvPr>
          <p:cNvSpPr txBox="1"/>
          <p:nvPr/>
        </p:nvSpPr>
        <p:spPr>
          <a:xfrm rot="16200000">
            <a:off x="5191155" y="4207935"/>
            <a:ext cx="100584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8MTO</a:t>
            </a: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6F6A0EBD-275D-4905-91EB-3B1495597714}"/>
              </a:ext>
            </a:extLst>
          </p:cNvPr>
          <p:cNvSpPr txBox="1"/>
          <p:nvPr/>
        </p:nvSpPr>
        <p:spPr>
          <a:xfrm>
            <a:off x="1417405" y="6288468"/>
            <a:ext cx="70095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4.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GLS profiles of (A) leaves and (B) seeds from Col-0 detected by UPLC at 229 nm. Each composition of GLSs were indicated at the correlated peaks.</a:t>
            </a: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id="{82368B8F-9E58-4AF7-94BD-E5161D38708B}"/>
              </a:ext>
            </a:extLst>
          </p:cNvPr>
          <p:cNvSpPr txBox="1"/>
          <p:nvPr/>
        </p:nvSpPr>
        <p:spPr>
          <a:xfrm>
            <a:off x="6829815" y="3298195"/>
            <a:ext cx="906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Col-0</a:t>
            </a:r>
            <a:endParaRPr lang="zh-CN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1B9ABB11-351C-4FE2-B28B-C9EAA63271E3}"/>
              </a:ext>
            </a:extLst>
          </p:cNvPr>
          <p:cNvSpPr txBox="1"/>
          <p:nvPr/>
        </p:nvSpPr>
        <p:spPr>
          <a:xfrm>
            <a:off x="1736840" y="2922067"/>
            <a:ext cx="656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93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81FF4847-03A1-4BF2-83C9-A47823DBEF28}"/>
              </a:ext>
            </a:extLst>
          </p:cNvPr>
          <p:cNvGrpSpPr/>
          <p:nvPr/>
        </p:nvGrpSpPr>
        <p:grpSpPr>
          <a:xfrm>
            <a:off x="1497240" y="1332930"/>
            <a:ext cx="6149520" cy="2538274"/>
            <a:chOff x="253851" y="2149033"/>
            <a:chExt cx="6149520" cy="2538274"/>
          </a:xfrm>
        </p:grpSpPr>
        <p:graphicFrame>
          <p:nvGraphicFramePr>
            <p:cNvPr id="4" name="图表 3">
              <a:extLst>
                <a:ext uri="{FF2B5EF4-FFF2-40B4-BE49-F238E27FC236}">
                  <a16:creationId xmlns:a16="http://schemas.microsoft.com/office/drawing/2014/main" id="{E6F872E4-4085-43E7-8582-A3E09ECF9F0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14543490"/>
                </p:ext>
              </p:extLst>
            </p:nvPr>
          </p:nvGraphicFramePr>
          <p:xfrm>
            <a:off x="361573" y="2149033"/>
            <a:ext cx="5934075" cy="120744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72E0C144-11E6-4180-BFC8-8963F8B95984}"/>
                </a:ext>
              </a:extLst>
            </p:cNvPr>
            <p:cNvGrpSpPr/>
            <p:nvPr/>
          </p:nvGrpSpPr>
          <p:grpSpPr>
            <a:xfrm>
              <a:off x="714784" y="3262864"/>
              <a:ext cx="111476" cy="116179"/>
              <a:chOff x="900453" y="3365347"/>
              <a:chExt cx="111476" cy="116179"/>
            </a:xfrm>
          </p:grpSpPr>
          <p:cxnSp>
            <p:nvCxnSpPr>
              <p:cNvPr id="51" name="直接连接符 50">
                <a:extLst>
                  <a:ext uri="{FF2B5EF4-FFF2-40B4-BE49-F238E27FC236}">
                    <a16:creationId xmlns:a16="http://schemas.microsoft.com/office/drawing/2014/main" id="{7FA62A84-411D-4DF3-B20F-F7FB7D93B0C1}"/>
                  </a:ext>
                </a:extLst>
              </p:cNvPr>
              <p:cNvCxnSpPr/>
              <p:nvPr/>
            </p:nvCxnSpPr>
            <p:spPr>
              <a:xfrm>
                <a:off x="900453" y="3365347"/>
                <a:ext cx="108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>
                <a:extLst>
                  <a:ext uri="{FF2B5EF4-FFF2-40B4-BE49-F238E27FC236}">
                    <a16:creationId xmlns:a16="http://schemas.microsoft.com/office/drawing/2014/main" id="{9C6CE7B4-BACA-4597-B52E-149D46C7A100}"/>
                  </a:ext>
                </a:extLst>
              </p:cNvPr>
              <p:cNvCxnSpPr/>
              <p:nvPr/>
            </p:nvCxnSpPr>
            <p:spPr>
              <a:xfrm>
                <a:off x="903929" y="3481526"/>
                <a:ext cx="108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6" name="图表 5">
              <a:extLst>
                <a:ext uri="{FF2B5EF4-FFF2-40B4-BE49-F238E27FC236}">
                  <a16:creationId xmlns:a16="http://schemas.microsoft.com/office/drawing/2014/main" id="{0194BA0F-0328-4583-9475-3DA10AF4BF6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3779285"/>
                </p:ext>
              </p:extLst>
            </p:nvPr>
          </p:nvGraphicFramePr>
          <p:xfrm>
            <a:off x="361573" y="3186347"/>
            <a:ext cx="5934075" cy="120744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15F38F37-6B88-4FD5-9DDE-EFE61D3BDD98}"/>
                </a:ext>
              </a:extLst>
            </p:cNvPr>
            <p:cNvSpPr/>
            <p:nvPr/>
          </p:nvSpPr>
          <p:spPr>
            <a:xfrm>
              <a:off x="865381" y="3186347"/>
              <a:ext cx="586152" cy="11248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F14D86D3-9393-42CD-9FD1-6354F8018717}"/>
                </a:ext>
              </a:extLst>
            </p:cNvPr>
            <p:cNvSpPr/>
            <p:nvPr/>
          </p:nvSpPr>
          <p:spPr>
            <a:xfrm>
              <a:off x="2064351" y="3201580"/>
              <a:ext cx="1080103" cy="11248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4DDC2E00-74DC-421B-9F73-65C56DF265AF}"/>
                </a:ext>
              </a:extLst>
            </p:cNvPr>
            <p:cNvSpPr/>
            <p:nvPr/>
          </p:nvSpPr>
          <p:spPr>
            <a:xfrm>
              <a:off x="3449179" y="3199432"/>
              <a:ext cx="2635230" cy="11248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F8215323-0D67-4D76-AAAF-F3376F8687B7}"/>
                </a:ext>
              </a:extLst>
            </p:cNvPr>
            <p:cNvGrpSpPr/>
            <p:nvPr/>
          </p:nvGrpSpPr>
          <p:grpSpPr>
            <a:xfrm>
              <a:off x="4992070" y="2300134"/>
              <a:ext cx="1009065" cy="646332"/>
              <a:chOff x="1796787" y="5809739"/>
              <a:chExt cx="1009065" cy="646332"/>
            </a:xfrm>
          </p:grpSpPr>
          <p:sp>
            <p:nvSpPr>
              <p:cNvPr id="43" name="矩形 42">
                <a:extLst>
                  <a:ext uri="{FF2B5EF4-FFF2-40B4-BE49-F238E27FC236}">
                    <a16:creationId xmlns:a16="http://schemas.microsoft.com/office/drawing/2014/main" id="{A9824049-2940-460F-BD3D-8BA6B35A5580}"/>
                  </a:ext>
                </a:extLst>
              </p:cNvPr>
              <p:cNvSpPr/>
              <p:nvPr/>
            </p:nvSpPr>
            <p:spPr>
              <a:xfrm>
                <a:off x="1796787" y="5886991"/>
                <a:ext cx="108000" cy="72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5DFBBD5C-4E64-402E-912C-D52AFF87614E}"/>
                  </a:ext>
                </a:extLst>
              </p:cNvPr>
              <p:cNvSpPr txBox="1"/>
              <p:nvPr/>
            </p:nvSpPr>
            <p:spPr>
              <a:xfrm>
                <a:off x="1878116" y="5809739"/>
                <a:ext cx="9239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Wild type Col-0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矩形 44">
                <a:extLst>
                  <a:ext uri="{FF2B5EF4-FFF2-40B4-BE49-F238E27FC236}">
                    <a16:creationId xmlns:a16="http://schemas.microsoft.com/office/drawing/2014/main" id="{57EC2AAD-6751-45F0-86C9-8EC848B48644}"/>
                  </a:ext>
                </a:extLst>
              </p:cNvPr>
              <p:cNvSpPr/>
              <p:nvPr/>
            </p:nvSpPr>
            <p:spPr>
              <a:xfrm>
                <a:off x="1796787" y="6033134"/>
                <a:ext cx="108000" cy="720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5AEA90A7-C2C7-4002-95FB-4CB686795A12}"/>
                  </a:ext>
                </a:extLst>
              </p:cNvPr>
              <p:cNvSpPr txBox="1"/>
              <p:nvPr/>
            </p:nvSpPr>
            <p:spPr>
              <a:xfrm>
                <a:off x="1881927" y="5962986"/>
                <a:ext cx="9239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gstf11-2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DEA0DF56-2DF5-4597-9861-D7672848EB1D}"/>
                  </a:ext>
                </a:extLst>
              </p:cNvPr>
              <p:cNvSpPr txBox="1"/>
              <p:nvPr/>
            </p:nvSpPr>
            <p:spPr>
              <a:xfrm>
                <a:off x="1876212" y="6097752"/>
                <a:ext cx="9239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gstu20-2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矩形 47">
                <a:extLst>
                  <a:ext uri="{FF2B5EF4-FFF2-40B4-BE49-F238E27FC236}">
                    <a16:creationId xmlns:a16="http://schemas.microsoft.com/office/drawing/2014/main" id="{37A73D11-9843-439E-9EBA-66C89BFDA1F6}"/>
                  </a:ext>
                </a:extLst>
              </p:cNvPr>
              <p:cNvSpPr/>
              <p:nvPr/>
            </p:nvSpPr>
            <p:spPr>
              <a:xfrm>
                <a:off x="1796787" y="6186950"/>
                <a:ext cx="108000" cy="72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矩形 48">
                <a:extLst>
                  <a:ext uri="{FF2B5EF4-FFF2-40B4-BE49-F238E27FC236}">
                    <a16:creationId xmlns:a16="http://schemas.microsoft.com/office/drawing/2014/main" id="{736B8EDE-41DF-4E74-9BD0-ED76FBB25041}"/>
                  </a:ext>
                </a:extLst>
              </p:cNvPr>
              <p:cNvSpPr/>
              <p:nvPr/>
            </p:nvSpPr>
            <p:spPr>
              <a:xfrm>
                <a:off x="1796787" y="6318726"/>
                <a:ext cx="108000" cy="720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81B9C27B-74D9-4354-BD00-A3039B8765DE}"/>
                  </a:ext>
                </a:extLst>
              </p:cNvPr>
              <p:cNvSpPr txBox="1"/>
              <p:nvPr/>
            </p:nvSpPr>
            <p:spPr>
              <a:xfrm>
                <a:off x="1881927" y="6240627"/>
                <a:ext cx="92392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gstf11</a:t>
                </a:r>
                <a:r>
                  <a:rPr lang="en-US" altLang="zh-CN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8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gstu20</a:t>
                </a:r>
                <a:endParaRPr lang="zh-CN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27F5B632-6D4A-4847-836A-1CD544AA6F42}"/>
                </a:ext>
              </a:extLst>
            </p:cNvPr>
            <p:cNvSpPr txBox="1"/>
            <p:nvPr/>
          </p:nvSpPr>
          <p:spPr>
            <a:xfrm rot="16200000">
              <a:off x="-369525" y="3036319"/>
              <a:ext cx="14621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Content (</a:t>
              </a:r>
              <a:r>
                <a:rPr lang="el-GR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mol/g FW)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D6991C18-A2B3-4EA3-A6DD-97DB552AE46A}"/>
                </a:ext>
              </a:extLst>
            </p:cNvPr>
            <p:cNvSpPr txBox="1"/>
            <p:nvPr/>
          </p:nvSpPr>
          <p:spPr>
            <a:xfrm>
              <a:off x="3266313" y="3011313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4D3D0D53-7E35-475D-ADF0-5859D7E4908E}"/>
                </a:ext>
              </a:extLst>
            </p:cNvPr>
            <p:cNvSpPr txBox="1"/>
            <p:nvPr/>
          </p:nvSpPr>
          <p:spPr>
            <a:xfrm>
              <a:off x="3410786" y="3472082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AAAB664B-65FD-414F-926F-26A0596D94B4}"/>
                </a:ext>
              </a:extLst>
            </p:cNvPr>
            <p:cNvSpPr txBox="1"/>
            <p:nvPr/>
          </p:nvSpPr>
          <p:spPr>
            <a:xfrm>
              <a:off x="3904771" y="3953271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ECB685D5-3790-451B-8BE0-0A8D04AF3416}"/>
                </a:ext>
              </a:extLst>
            </p:cNvPr>
            <p:cNvSpPr txBox="1"/>
            <p:nvPr/>
          </p:nvSpPr>
          <p:spPr>
            <a:xfrm>
              <a:off x="4031779" y="3988235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8F60D728-C26F-4E44-AB00-F663757B8C83}"/>
                </a:ext>
              </a:extLst>
            </p:cNvPr>
            <p:cNvSpPr txBox="1"/>
            <p:nvPr/>
          </p:nvSpPr>
          <p:spPr>
            <a:xfrm>
              <a:off x="4679167" y="3639923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77710397-83D0-4DD2-8189-EAA378394A9A}"/>
                </a:ext>
              </a:extLst>
            </p:cNvPr>
            <p:cNvSpPr txBox="1"/>
            <p:nvPr/>
          </p:nvSpPr>
          <p:spPr>
            <a:xfrm>
              <a:off x="4301910" y="4003545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EFC704AA-9F60-46EF-997D-860CB1DF55E1}"/>
                </a:ext>
              </a:extLst>
            </p:cNvPr>
            <p:cNvSpPr txBox="1"/>
            <p:nvPr/>
          </p:nvSpPr>
          <p:spPr>
            <a:xfrm>
              <a:off x="2369998" y="3984180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638EE1C5-3434-4A47-8BA2-0B0794275E0C}"/>
                </a:ext>
              </a:extLst>
            </p:cNvPr>
            <p:cNvSpPr txBox="1"/>
            <p:nvPr/>
          </p:nvSpPr>
          <p:spPr>
            <a:xfrm>
              <a:off x="2638715" y="3978867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D6C96C09-FA71-4880-81E3-01DE1D41B537}"/>
                </a:ext>
              </a:extLst>
            </p:cNvPr>
            <p:cNvSpPr txBox="1"/>
            <p:nvPr/>
          </p:nvSpPr>
          <p:spPr>
            <a:xfrm>
              <a:off x="2503469" y="3974207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4A289FFE-748C-4ED6-A077-78C4862B1C86}"/>
                </a:ext>
              </a:extLst>
            </p:cNvPr>
            <p:cNvSpPr txBox="1"/>
            <p:nvPr/>
          </p:nvSpPr>
          <p:spPr>
            <a:xfrm>
              <a:off x="1089627" y="3850096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2EB824E9-1FBF-4EB1-9A1A-4109C77D4FB4}"/>
                </a:ext>
              </a:extLst>
            </p:cNvPr>
            <p:cNvSpPr txBox="1"/>
            <p:nvPr/>
          </p:nvSpPr>
          <p:spPr>
            <a:xfrm>
              <a:off x="2772186" y="3983944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06069AC5-180F-4AB9-B4B2-00A229D78D23}"/>
                </a:ext>
              </a:extLst>
            </p:cNvPr>
            <p:cNvSpPr txBox="1"/>
            <p:nvPr/>
          </p:nvSpPr>
          <p:spPr>
            <a:xfrm>
              <a:off x="828754" y="3570421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1705F994-53C4-4CAB-BDD0-6607ED06EEA9}"/>
                </a:ext>
              </a:extLst>
            </p:cNvPr>
            <p:cNvSpPr txBox="1"/>
            <p:nvPr/>
          </p:nvSpPr>
          <p:spPr>
            <a:xfrm>
              <a:off x="1728553" y="2511919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FE68F208-6BEE-4973-B88A-8C7DD1C1C16B}"/>
                </a:ext>
              </a:extLst>
            </p:cNvPr>
            <p:cNvSpPr txBox="1"/>
            <p:nvPr/>
          </p:nvSpPr>
          <p:spPr>
            <a:xfrm>
              <a:off x="1596343" y="2381987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0FC02FF3-DF6C-49C6-91AA-557C0A129BE2}"/>
                </a:ext>
              </a:extLst>
            </p:cNvPr>
            <p:cNvSpPr txBox="1"/>
            <p:nvPr/>
          </p:nvSpPr>
          <p:spPr>
            <a:xfrm>
              <a:off x="961043" y="3673168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9CA93462-4E13-4D2D-89EB-C25ADB95B95F}"/>
                </a:ext>
              </a:extLst>
            </p:cNvPr>
            <p:cNvSpPr txBox="1"/>
            <p:nvPr/>
          </p:nvSpPr>
          <p:spPr>
            <a:xfrm>
              <a:off x="1864755" y="2955789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B1C9861D-84EC-4676-AAB6-EDE75F276D0A}"/>
                </a:ext>
              </a:extLst>
            </p:cNvPr>
            <p:cNvSpPr txBox="1"/>
            <p:nvPr/>
          </p:nvSpPr>
          <p:spPr>
            <a:xfrm>
              <a:off x="5712692" y="3288404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3230A1B2-C325-44A6-BDEB-365AC0E113E9}"/>
                </a:ext>
              </a:extLst>
            </p:cNvPr>
            <p:cNvSpPr txBox="1"/>
            <p:nvPr/>
          </p:nvSpPr>
          <p:spPr>
            <a:xfrm>
              <a:off x="1227505" y="3901194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82B1CBED-0F3F-48F3-864B-14B96DA41999}"/>
                </a:ext>
              </a:extLst>
            </p:cNvPr>
            <p:cNvSpPr txBox="1"/>
            <p:nvPr/>
          </p:nvSpPr>
          <p:spPr>
            <a:xfrm>
              <a:off x="4944237" y="3952079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8FC66E8B-0CA4-4B7C-9EA2-0C3F2FFBEFA6}"/>
                </a:ext>
              </a:extLst>
            </p:cNvPr>
            <p:cNvSpPr txBox="1"/>
            <p:nvPr/>
          </p:nvSpPr>
          <p:spPr>
            <a:xfrm>
              <a:off x="3134854" y="3045345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8FA63CA2-1205-4C87-B5FF-FA33908F1198}"/>
                </a:ext>
              </a:extLst>
            </p:cNvPr>
            <p:cNvSpPr txBox="1"/>
            <p:nvPr/>
          </p:nvSpPr>
          <p:spPr>
            <a:xfrm>
              <a:off x="5843973" y="3290917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6CE39ADB-1418-4CCD-81D3-98FA9DD00768}"/>
                </a:ext>
              </a:extLst>
            </p:cNvPr>
            <p:cNvSpPr txBox="1"/>
            <p:nvPr/>
          </p:nvSpPr>
          <p:spPr>
            <a:xfrm>
              <a:off x="4806359" y="3740616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546DBC82-D0CE-4217-B81A-81D9584755FF}"/>
                </a:ext>
              </a:extLst>
            </p:cNvPr>
            <p:cNvSpPr txBox="1"/>
            <p:nvPr/>
          </p:nvSpPr>
          <p:spPr>
            <a:xfrm>
              <a:off x="3543075" y="3656242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D8A557FF-B539-47D5-A7EF-ACA83E7E16F0}"/>
                </a:ext>
              </a:extLst>
            </p:cNvPr>
            <p:cNvSpPr txBox="1"/>
            <p:nvPr/>
          </p:nvSpPr>
          <p:spPr>
            <a:xfrm>
              <a:off x="5579088" y="3220326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FA4D1EF6-E879-4384-A1EC-8A438C784129}"/>
                </a:ext>
              </a:extLst>
            </p:cNvPr>
            <p:cNvSpPr txBox="1"/>
            <p:nvPr/>
          </p:nvSpPr>
          <p:spPr>
            <a:xfrm>
              <a:off x="5074158" y="3958343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D60A555F-9843-445F-AFEE-D87D69A75D24}"/>
                </a:ext>
              </a:extLst>
            </p:cNvPr>
            <p:cNvSpPr txBox="1"/>
            <p:nvPr/>
          </p:nvSpPr>
          <p:spPr>
            <a:xfrm>
              <a:off x="4178202" y="3992726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FFB42604-FDAF-4D41-BFC9-D40B1D7BCDD4}"/>
                </a:ext>
              </a:extLst>
            </p:cNvPr>
            <p:cNvSpPr txBox="1"/>
            <p:nvPr/>
          </p:nvSpPr>
          <p:spPr>
            <a:xfrm>
              <a:off x="5447391" y="3248544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274B0EFC-5141-4D26-9C75-AC3FC6B7745B}"/>
                </a:ext>
              </a:extLst>
            </p:cNvPr>
            <p:cNvSpPr txBox="1"/>
            <p:nvPr/>
          </p:nvSpPr>
          <p:spPr>
            <a:xfrm>
              <a:off x="1992992" y="3446444"/>
              <a:ext cx="3143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3A27CCFD-7821-4B08-B065-14518AB729B7}"/>
                </a:ext>
              </a:extLst>
            </p:cNvPr>
            <p:cNvSpPr txBox="1"/>
            <p:nvPr/>
          </p:nvSpPr>
          <p:spPr>
            <a:xfrm>
              <a:off x="905262" y="4229726"/>
              <a:ext cx="549810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spcAft>
                  <a:spcPts val="600"/>
                </a:spcAft>
              </a:pPr>
              <a:r>
                <a:rPr lang="en-US" altLang="zh-CN" sz="800" b="1" kern="100" dirty="0">
                  <a:latin typeface="Arial" panose="020B0604020202020204" pitchFamily="34" charset="0"/>
                  <a:cs typeface="Arial" panose="020B0604020202020204" pitchFamily="34" charset="0"/>
                </a:rPr>
                <a:t>   3C                      4C                       5C                      6C                       </a:t>
              </a:r>
              <a:r>
                <a:rPr lang="en-US" altLang="zh-CN" sz="800" b="1" kern="100" dirty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7C                      8C                  </a:t>
              </a:r>
              <a:r>
                <a:rPr lang="en-US" altLang="zh-CN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Indolic</a:t>
              </a:r>
              <a:endParaRPr lang="zh-CN" altLang="zh-CN" sz="800" b="1" kern="100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F7991CDB-4BF1-4392-ACEE-B65CBD06FC3F}"/>
                </a:ext>
              </a:extLst>
            </p:cNvPr>
            <p:cNvSpPr txBox="1"/>
            <p:nvPr/>
          </p:nvSpPr>
          <p:spPr>
            <a:xfrm>
              <a:off x="2603901" y="4471863"/>
              <a:ext cx="929358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Aliphatic GSLs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2" name="直接连接符 41">
              <a:extLst>
                <a:ext uri="{FF2B5EF4-FFF2-40B4-BE49-F238E27FC236}">
                  <a16:creationId xmlns:a16="http://schemas.microsoft.com/office/drawing/2014/main" id="{85028A3C-C537-4947-B795-CA974C2534F5}"/>
                </a:ext>
              </a:extLst>
            </p:cNvPr>
            <p:cNvCxnSpPr/>
            <p:nvPr/>
          </p:nvCxnSpPr>
          <p:spPr>
            <a:xfrm>
              <a:off x="865381" y="4463317"/>
              <a:ext cx="4441145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文本框 96">
            <a:extLst>
              <a:ext uri="{FF2B5EF4-FFF2-40B4-BE49-F238E27FC236}">
                <a16:creationId xmlns:a16="http://schemas.microsoft.com/office/drawing/2014/main" id="{6B97CB48-A3C0-43A9-91A3-F44A9A21993A}"/>
              </a:ext>
            </a:extLst>
          </p:cNvPr>
          <p:cNvSpPr txBox="1"/>
          <p:nvPr/>
        </p:nvSpPr>
        <p:spPr>
          <a:xfrm>
            <a:off x="811943" y="5634526"/>
            <a:ext cx="802416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5. </a:t>
            </a:r>
            <a:r>
              <a:rPr lang="en-US" altLang="zh-CN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Quantification of aliphatic GLSs with different side chain lengths and total </a:t>
            </a:r>
            <a:r>
              <a:rPr lang="en-US" altLang="zh-CN" sz="1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indolic</a:t>
            </a:r>
            <a:r>
              <a:rPr lang="en-US" altLang="zh-CN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GLSs in leaves from Col-0 and </a:t>
            </a:r>
            <a:r>
              <a:rPr lang="en-US" altLang="zh-CN" sz="14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gst</a:t>
            </a:r>
            <a:r>
              <a:rPr lang="en-US" altLang="zh-CN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mutant lines. Values were obtained from three biological repeats. Letters indicate significant differences between wild-type Col-0 and </a:t>
            </a:r>
            <a:r>
              <a:rPr lang="en-US" altLang="zh-CN" sz="14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gst</a:t>
            </a:r>
            <a:r>
              <a:rPr lang="en-US" altLang="zh-CN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mutant lines as determined by two-way ANOVA (</a:t>
            </a:r>
            <a:r>
              <a:rPr lang="en-US" altLang="zh-CN" sz="1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 </a:t>
            </a:r>
            <a:r>
              <a:rPr lang="en-US" altLang="zh-CN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&lt; 0.05) with Tukey’s HSD post hoc test.</a:t>
            </a:r>
            <a:endParaRPr kumimoji="0" lang="en-US" altLang="zh-CN" sz="1400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567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id="{894BF2C9-8DD5-4BFB-888B-3307D4A693C0}"/>
              </a:ext>
            </a:extLst>
          </p:cNvPr>
          <p:cNvGrpSpPr/>
          <p:nvPr/>
        </p:nvGrpSpPr>
        <p:grpSpPr>
          <a:xfrm>
            <a:off x="2825496" y="552405"/>
            <a:ext cx="3493008" cy="2121408"/>
            <a:chOff x="2825496" y="659085"/>
            <a:chExt cx="3493008" cy="2121408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1FD6F5FF-F2A2-417C-98D7-C35973C42B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2000" contrast="48000"/>
                      </a14:imgEffect>
                    </a14:imgLayer>
                  </a14:imgProps>
                </a:ext>
              </a:extLst>
            </a:blip>
            <a:srcRect l="26355" t="26000" r="32401" b="23066"/>
            <a:stretch/>
          </p:blipFill>
          <p:spPr>
            <a:xfrm rot="16200000">
              <a:off x="3511296" y="-26715"/>
              <a:ext cx="2121408" cy="3493008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073C4014-5074-4A4B-B2C1-EE65FC2E91F3}"/>
                </a:ext>
              </a:extLst>
            </p:cNvPr>
            <p:cNvSpPr txBox="1"/>
            <p:nvPr/>
          </p:nvSpPr>
          <p:spPr>
            <a:xfrm>
              <a:off x="3449413" y="2402017"/>
              <a:ext cx="7802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Col-0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54A266F2-57DC-4D69-BAB9-0643753E2CAE}"/>
                </a:ext>
              </a:extLst>
            </p:cNvPr>
            <p:cNvSpPr txBox="1"/>
            <p:nvPr/>
          </p:nvSpPr>
          <p:spPr>
            <a:xfrm>
              <a:off x="4581999" y="2402017"/>
              <a:ext cx="14962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gstf11gstu20</a:t>
              </a:r>
              <a:endParaRPr lang="zh-CN" altLang="en-US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:a16="http://schemas.microsoft.com/office/drawing/2014/main" id="{2EF2B12F-B4EB-43E5-AF84-DCD835BAA1D7}"/>
              </a:ext>
            </a:extLst>
          </p:cNvPr>
          <p:cNvSpPr txBox="1"/>
          <p:nvPr/>
        </p:nvSpPr>
        <p:spPr>
          <a:xfrm>
            <a:off x="802888" y="5626627"/>
            <a:ext cx="79954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6. </a:t>
            </a:r>
            <a:r>
              <a:rPr lang="en-US" altLang="zh-CN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growth phenotype of 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</a:t>
            </a:r>
            <a:r>
              <a:rPr lang="en-US" altLang="zh-CN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osette leaves of </a:t>
            </a:r>
            <a:r>
              <a:rPr lang="en-US" altLang="zh-CN" sz="1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gstf11gstu20 </a:t>
            </a:r>
            <a:r>
              <a:rPr lang="en-US" altLang="zh-CN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double mutant compared to wild type Col-0. Scale bars = 1 cm.</a:t>
            </a:r>
            <a:endParaRPr kumimoji="0" lang="en-US" altLang="zh-CN" sz="1400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6CD194F-99EA-457F-8935-A2652865B5FF}"/>
              </a:ext>
            </a:extLst>
          </p:cNvPr>
          <p:cNvCxnSpPr>
            <a:cxnSpLocks/>
          </p:cNvCxnSpPr>
          <p:nvPr/>
        </p:nvCxnSpPr>
        <p:spPr>
          <a:xfrm>
            <a:off x="5753279" y="2280558"/>
            <a:ext cx="432000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605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8EE10BF4-F76D-4150-A6BE-F3D503A328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227"/>
          <a:stretch/>
        </p:blipFill>
        <p:spPr>
          <a:xfrm>
            <a:off x="75831" y="857283"/>
            <a:ext cx="4496169" cy="377400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C1F2423D-0BD8-46F0-92CE-F4C3EC5178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82" b="7227"/>
          <a:stretch/>
        </p:blipFill>
        <p:spPr>
          <a:xfrm>
            <a:off x="4551144" y="857283"/>
            <a:ext cx="4317601" cy="370875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EE90C015-BD74-432D-9E1B-EB748C6F675E}"/>
              </a:ext>
            </a:extLst>
          </p:cNvPr>
          <p:cNvSpPr txBox="1"/>
          <p:nvPr/>
        </p:nvSpPr>
        <p:spPr>
          <a:xfrm>
            <a:off x="1067595" y="5739107"/>
            <a:ext cx="78415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7.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GO term enrichment of (A) up- and (B) downregulated DEGs detected in </a:t>
            </a:r>
            <a:r>
              <a:rPr kumimoji="0" lang="en-US" altLang="zh-CN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gstu20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was performed using the </a:t>
            </a: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OmicStudio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tools </a:t>
            </a:r>
            <a:r>
              <a:rPr kumimoji="0" lang="en-US" altLang="zh-CN" sz="1400" b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at </a:t>
            </a:r>
            <a:r>
              <a:rPr kumimoji="0" lang="en-US" altLang="zh-CN" sz="1400" b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https://www.omicstudio.cn/tool</a:t>
            </a:r>
            <a:r>
              <a:rPr kumimoji="0" lang="en-US" altLang="zh-CN" sz="1400" b="0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after GO annotation. </a:t>
            </a:r>
            <a:endParaRPr lang="zh-CN" altLang="en-US" sz="32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96FA63C-B87F-4AED-AC2C-9BD96D8D21F9}"/>
              </a:ext>
            </a:extLst>
          </p:cNvPr>
          <p:cNvSpPr txBox="1"/>
          <p:nvPr/>
        </p:nvSpPr>
        <p:spPr>
          <a:xfrm>
            <a:off x="492218" y="791878"/>
            <a:ext cx="2767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40ABBC3-61E2-4D75-B901-D1F3C7F6A9F4}"/>
              </a:ext>
            </a:extLst>
          </p:cNvPr>
          <p:cNvSpPr txBox="1"/>
          <p:nvPr/>
        </p:nvSpPr>
        <p:spPr>
          <a:xfrm>
            <a:off x="4849988" y="791878"/>
            <a:ext cx="2767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528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ABB31F6-6FAA-4671-88BC-601ED7BEFD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61" t="5814" r="910"/>
          <a:stretch/>
        </p:blipFill>
        <p:spPr>
          <a:xfrm>
            <a:off x="0" y="572978"/>
            <a:ext cx="4418968" cy="391950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42F2EBB-5319-44D1-B325-A3A778C2AD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69" t="5518"/>
          <a:stretch/>
        </p:blipFill>
        <p:spPr>
          <a:xfrm>
            <a:off x="4418968" y="563039"/>
            <a:ext cx="4725032" cy="4122436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5A12D7A9-7646-4981-9D3F-12AAA7420984}"/>
              </a:ext>
            </a:extLst>
          </p:cNvPr>
          <p:cNvSpPr txBox="1"/>
          <p:nvPr/>
        </p:nvSpPr>
        <p:spPr>
          <a:xfrm>
            <a:off x="1067595" y="5739107"/>
            <a:ext cx="78415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8. 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GO terms enrichment of up-regulated (A) and down-regulated (B) DEGs detected in </a:t>
            </a:r>
            <a:r>
              <a:rPr lang="en-US" altLang="zh-CN" sz="1400" i="1" dirty="0">
                <a:latin typeface="Times New Roman" panose="02020603050405020304" pitchFamily="18" charset="0"/>
                <a:ea typeface="宋体" panose="02010600030101010101" pitchFamily="2" charset="-122"/>
              </a:rPr>
              <a:t>gstf11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32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C98BE2E-AD86-4C05-B9C0-A3EE53167C61}"/>
              </a:ext>
            </a:extLst>
          </p:cNvPr>
          <p:cNvSpPr txBox="1"/>
          <p:nvPr/>
        </p:nvSpPr>
        <p:spPr>
          <a:xfrm>
            <a:off x="228865" y="434478"/>
            <a:ext cx="2767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852FBB4-CCAD-4726-97A4-1A2EAEC173B0}"/>
              </a:ext>
            </a:extLst>
          </p:cNvPr>
          <p:cNvSpPr txBox="1"/>
          <p:nvPr/>
        </p:nvSpPr>
        <p:spPr>
          <a:xfrm>
            <a:off x="4647833" y="434478"/>
            <a:ext cx="2767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835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86F27F7-D78D-4E87-9007-9DD33149B2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8" y="947053"/>
            <a:ext cx="4572000" cy="348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AFBFB40B-291E-471F-9D50-74AE38EB3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968" y="1008739"/>
            <a:ext cx="4410073" cy="336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56212A0-537D-4EE9-8E92-97406C02F1E4}"/>
              </a:ext>
            </a:extLst>
          </p:cNvPr>
          <p:cNvSpPr txBox="1"/>
          <p:nvPr/>
        </p:nvSpPr>
        <p:spPr>
          <a:xfrm>
            <a:off x="492218" y="791878"/>
            <a:ext cx="2767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33C06F3-7149-4B1D-BEB8-4659347AD2CB}"/>
              </a:ext>
            </a:extLst>
          </p:cNvPr>
          <p:cNvSpPr txBox="1"/>
          <p:nvPr/>
        </p:nvSpPr>
        <p:spPr>
          <a:xfrm>
            <a:off x="4849988" y="791878"/>
            <a:ext cx="2767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D0EAA2B-7B67-4AAF-ADCB-BD4D056848C3}"/>
              </a:ext>
            </a:extLst>
          </p:cNvPr>
          <p:cNvSpPr txBox="1"/>
          <p:nvPr/>
        </p:nvSpPr>
        <p:spPr>
          <a:xfrm>
            <a:off x="1067595" y="5739107"/>
            <a:ext cx="78415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Supplementary Figure 9. </a:t>
            </a:r>
            <a:r>
              <a:rPr lang="en-US" altLang="zh-CN" sz="140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Functional pathway enrichment of DEGs identified in </a:t>
            </a:r>
            <a:r>
              <a:rPr lang="en-US" altLang="zh-CN" sz="1400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gstf11</a:t>
            </a:r>
            <a:r>
              <a:rPr lang="en-US" altLang="zh-CN" sz="140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KEGG pathways were enriched for (A) up-regulated and (B) down-regulated DEGs expressed in </a:t>
            </a:r>
            <a:r>
              <a:rPr lang="en-US" altLang="zh-CN" sz="1400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gstf11</a:t>
            </a:r>
            <a:r>
              <a:rPr lang="en-US" altLang="zh-CN" sz="1400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mutant.</a:t>
            </a:r>
            <a:endParaRPr lang="zh-CN" altLang="zh-CN" sz="14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794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22290</TotalTime>
  <Words>430</Words>
  <Application>Microsoft Office PowerPoint</Application>
  <PresentationFormat>全屏显示(4:3)</PresentationFormat>
  <Paragraphs>90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等线</vt:lpstr>
      <vt:lpstr>Arial</vt:lpstr>
      <vt:lpstr>Calibri</vt:lpstr>
      <vt:lpstr>Calibri Light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张爱琴</dc:creator>
  <cp:lastModifiedBy>张爱琴</cp:lastModifiedBy>
  <cp:revision>98</cp:revision>
  <dcterms:created xsi:type="dcterms:W3CDTF">2020-10-23T07:49:27Z</dcterms:created>
  <dcterms:modified xsi:type="dcterms:W3CDTF">2021-12-21T06:18:13Z</dcterms:modified>
</cp:coreProperties>
</file>