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61" r:id="rId2"/>
    <p:sldId id="267" r:id="rId3"/>
    <p:sldId id="297" r:id="rId4"/>
    <p:sldId id="281" r:id="rId5"/>
  </p:sldIdLst>
  <p:sldSz cx="17610138" cy="990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보통 스타일 3 - 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21" autoAdjust="0"/>
    <p:restoredTop sz="92095" autoAdjust="0"/>
  </p:normalViewPr>
  <p:slideViewPr>
    <p:cSldViewPr snapToGrid="0">
      <p:cViewPr>
        <p:scale>
          <a:sx n="50" d="100"/>
          <a:sy n="50" d="100"/>
        </p:scale>
        <p:origin x="94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1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039E2-2F57-4EEB-B5C2-F8091BF951DB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E031C-D28E-4B76-BF36-8BD8249565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4646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4" name="Google Shape;13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7659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>
              <a:sym typeface="Wingdings" panose="05000000000000000000" pitchFamily="2" charset="2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9570EF-AEA2-4FD3-8FEC-F455763F8681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2409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1267" y="1621191"/>
            <a:ext cx="13207604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1267" y="5202944"/>
            <a:ext cx="13207604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7838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8214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602255" y="527403"/>
            <a:ext cx="379718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0697" y="527403"/>
            <a:ext cx="11171431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8218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801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525" y="2469622"/>
            <a:ext cx="15188744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1525" y="6629225"/>
            <a:ext cx="15188744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4626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0697" y="2637014"/>
            <a:ext cx="7484309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15132" y="2637014"/>
            <a:ext cx="7484309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655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1" y="527404"/>
            <a:ext cx="15188744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2991" y="2428347"/>
            <a:ext cx="744991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2991" y="3618442"/>
            <a:ext cx="744991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15133" y="2428347"/>
            <a:ext cx="7486602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15133" y="3618442"/>
            <a:ext cx="7486602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7651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3442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1099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86603" y="1426281"/>
            <a:ext cx="8915132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0291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992" y="660400"/>
            <a:ext cx="5679727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6603" y="1426281"/>
            <a:ext cx="8915132" cy="7039681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2992" y="2971800"/>
            <a:ext cx="5679727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835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0697" y="527404"/>
            <a:ext cx="15188744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0697" y="2637014"/>
            <a:ext cx="15188744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0697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42CB7-3CFA-4B18-A753-D380B01E6661}" type="datetimeFigureOut">
              <a:rPr lang="ko-KR" altLang="en-US" smtClean="0"/>
              <a:t>2021-11-08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33358" y="9181395"/>
            <a:ext cx="5943422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37160" y="9181395"/>
            <a:ext cx="3962281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FD80D-66E7-403A-80C2-ACD472DDD85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929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20759" rtl="0" eaLnBrk="1" latinLnBrk="1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1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1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1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1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1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1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1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1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1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1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248DBE7A-EC5A-42E1-AB3D-4F20FE568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927" y="1512683"/>
            <a:ext cx="14590284" cy="46338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AE516A-4B59-416E-804F-69856263994E}"/>
              </a:ext>
            </a:extLst>
          </p:cNvPr>
          <p:cNvSpPr txBox="1"/>
          <p:nvPr/>
        </p:nvSpPr>
        <p:spPr>
          <a:xfrm>
            <a:off x="4402887" y="6984164"/>
            <a:ext cx="88043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anumGothic" pitchFamily="2" charset="-127"/>
              </a:rPr>
              <a:t>Additional file 1</a:t>
            </a:r>
            <a:r>
              <a:rPr lang="en-US" altLang="ko-K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anumGothic" pitchFamily="2" charset="-127"/>
              </a:rPr>
              <a:t> Representative resulting </a:t>
            </a:r>
            <a:r>
              <a:rPr lang="en-US" altLang="ko-KR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anumGothic" pitchFamily="2" charset="-127"/>
              </a:rPr>
              <a:t>ddPCR</a:t>
            </a:r>
            <a:r>
              <a:rPr lang="en-US" altLang="ko-K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anumGothic" pitchFamily="2" charset="-127"/>
              </a:rPr>
              <a:t> fluorescence plots for the expression of miR-1290 in plasma from healthy volunteers (a), plasma from patients with CRC (b), and cancer tissues from patients with CRC (c).</a:t>
            </a:r>
            <a:endParaRPr lang="ko-KR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A263FF-C93D-49A8-B18E-B227923A47BF}"/>
              </a:ext>
            </a:extLst>
          </p:cNvPr>
          <p:cNvSpPr txBox="1"/>
          <p:nvPr/>
        </p:nvSpPr>
        <p:spPr>
          <a:xfrm>
            <a:off x="705" y="0"/>
            <a:ext cx="1801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b="1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Additional file 1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5388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D432A77-F149-47E1-A0EF-27A67EB67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0440" y="0"/>
            <a:ext cx="7865671" cy="93921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F7563B-DFE1-4C9D-89F1-FA5D1648BD74}"/>
              </a:ext>
            </a:extLst>
          </p:cNvPr>
          <p:cNvSpPr txBox="1"/>
          <p:nvPr/>
        </p:nvSpPr>
        <p:spPr>
          <a:xfrm>
            <a:off x="2547838" y="9392193"/>
            <a:ext cx="124108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b="1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Additional file 2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ICCs between triplicate </a:t>
            </a:r>
            <a:r>
              <a:rPr lang="en-US" altLang="ko-KR" sz="1800" dirty="0" err="1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ddPCR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results with plasma from healthy volunteers (a, c, e) and patients with CRC (b, d, f)</a:t>
            </a:r>
            <a:endParaRPr lang="ko-KR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C2C62-B3F1-4F91-AFC5-86AD901665EA}"/>
              </a:ext>
            </a:extLst>
          </p:cNvPr>
          <p:cNvSpPr txBox="1"/>
          <p:nvPr/>
        </p:nvSpPr>
        <p:spPr>
          <a:xfrm>
            <a:off x="705" y="0"/>
            <a:ext cx="1801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b="1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Additional file 2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0847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A310BBF-2102-4524-AE3B-58FF6DD6C53A}"/>
              </a:ext>
            </a:extLst>
          </p:cNvPr>
          <p:cNvSpPr txBox="1"/>
          <p:nvPr/>
        </p:nvSpPr>
        <p:spPr>
          <a:xfrm>
            <a:off x="1508918" y="9130937"/>
            <a:ext cx="140579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0">
              <a:spcAft>
                <a:spcPts val="800"/>
              </a:spcAft>
            </a:pPr>
            <a:r>
              <a:rPr lang="en-US" altLang="ko-KR" sz="18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Additional file 3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Expression levels of miR-630, miR-1246, and miR-1290 in plasma samples from healthy volunteers and patients with CRC (a–c) and from healthy volunteers, patients with stage I CRC, and patients with stage II–IV CRC (d–f; ns, p &gt; 0.05; *p &lt; 0.05; **p &lt; 0.01; ***p &lt; 0.001).</a:t>
            </a:r>
            <a:endParaRPr lang="ko-KR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5B7116-130A-4400-BF00-319C211073A3}"/>
              </a:ext>
            </a:extLst>
          </p:cNvPr>
          <p:cNvSpPr txBox="1"/>
          <p:nvPr/>
        </p:nvSpPr>
        <p:spPr>
          <a:xfrm>
            <a:off x="705" y="0"/>
            <a:ext cx="1801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b="1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Additional file 3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endParaRPr lang="ko-KR" altLang="en-US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DC50F2EA-0F3A-4D42-B275-E45AABC2682C}"/>
              </a:ext>
            </a:extLst>
          </p:cNvPr>
          <p:cNvGrpSpPr/>
          <p:nvPr/>
        </p:nvGrpSpPr>
        <p:grpSpPr>
          <a:xfrm>
            <a:off x="3151174" y="380946"/>
            <a:ext cx="11345477" cy="8603114"/>
            <a:chOff x="603232" y="2910245"/>
            <a:chExt cx="5106963" cy="3876717"/>
          </a:xfrm>
        </p:grpSpPr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A66694EB-8A91-438E-86DD-DEB0469945A6}"/>
                </a:ext>
              </a:extLst>
            </p:cNvPr>
            <p:cNvGrpSpPr/>
            <p:nvPr/>
          </p:nvGrpSpPr>
          <p:grpSpPr>
            <a:xfrm>
              <a:off x="2322729" y="2910245"/>
              <a:ext cx="1620475" cy="1886004"/>
              <a:chOff x="2821777" y="962727"/>
              <a:chExt cx="2213066" cy="2885146"/>
            </a:xfrm>
          </p:grpSpPr>
          <p:pic>
            <p:nvPicPr>
              <p:cNvPr id="25" name="그림 24">
                <a:extLst>
                  <a:ext uri="{FF2B5EF4-FFF2-40B4-BE49-F238E27FC236}">
                    <a16:creationId xmlns:a16="http://schemas.microsoft.com/office/drawing/2014/main" id="{5F7DFB68-4A18-4334-81BF-FEF5AC9101FE}"/>
                  </a:ext>
                </a:extLst>
              </p:cNvPr>
              <p:cNvPicPr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21777" y="1366249"/>
                <a:ext cx="2213066" cy="2481624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9CF36C1-454F-46FD-B32E-978AFBF07EB2}"/>
                  </a:ext>
                </a:extLst>
              </p:cNvPr>
              <p:cNvSpPr txBox="1"/>
              <p:nvPr/>
            </p:nvSpPr>
            <p:spPr>
              <a:xfrm>
                <a:off x="2821777" y="962727"/>
                <a:ext cx="854566" cy="2545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b. miR-1246</a:t>
                </a:r>
                <a:endParaRPr lang="ko-KR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84B04F8B-C1EE-4885-BD6D-C4F10898C81D}"/>
                </a:ext>
              </a:extLst>
            </p:cNvPr>
            <p:cNvGrpSpPr/>
            <p:nvPr/>
          </p:nvGrpSpPr>
          <p:grpSpPr>
            <a:xfrm>
              <a:off x="4089718" y="2911334"/>
              <a:ext cx="1620475" cy="1884915"/>
              <a:chOff x="5107150" y="970319"/>
              <a:chExt cx="2414728" cy="3111634"/>
            </a:xfrm>
          </p:grpSpPr>
          <p:pic>
            <p:nvPicPr>
              <p:cNvPr id="23" name="그림 22">
                <a:extLst>
                  <a:ext uri="{FF2B5EF4-FFF2-40B4-BE49-F238E27FC236}">
                    <a16:creationId xmlns:a16="http://schemas.microsoft.com/office/drawing/2014/main" id="{F4715E44-9199-40A0-9548-9A6703D6DCB4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7150" y="1403971"/>
                <a:ext cx="2414728" cy="2677982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7A8CB20-CCD2-4F88-B56D-7EA32751A41D}"/>
                  </a:ext>
                </a:extLst>
              </p:cNvPr>
              <p:cNvSpPr txBox="1"/>
              <p:nvPr/>
            </p:nvSpPr>
            <p:spPr>
              <a:xfrm>
                <a:off x="5107150" y="970319"/>
                <a:ext cx="915233" cy="2747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c. miR-1290</a:t>
                </a:r>
                <a:endParaRPr lang="ko-KR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287D5B03-3E16-4D55-97F5-5C40CF7654FE}"/>
                </a:ext>
              </a:extLst>
            </p:cNvPr>
            <p:cNvGrpSpPr/>
            <p:nvPr/>
          </p:nvGrpSpPr>
          <p:grpSpPr>
            <a:xfrm>
              <a:off x="603232" y="4960289"/>
              <a:ext cx="1630707" cy="1826673"/>
              <a:chOff x="-15080" y="3609472"/>
              <a:chExt cx="2332005" cy="2875643"/>
            </a:xfrm>
          </p:grpSpPr>
          <p:pic>
            <p:nvPicPr>
              <p:cNvPr id="20" name="그림 19">
                <a:extLst>
                  <a:ext uri="{FF2B5EF4-FFF2-40B4-BE49-F238E27FC236}">
                    <a16:creationId xmlns:a16="http://schemas.microsoft.com/office/drawing/2014/main" id="{F56B8013-5D3F-458E-8069-B61163731645}"/>
                  </a:ext>
                </a:extLst>
              </p:cNvPr>
              <p:cNvPicPr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49" y="3931325"/>
                <a:ext cx="2317374" cy="2553790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57E1A66-E47A-4A86-A113-0446EFB11C67}"/>
                  </a:ext>
                </a:extLst>
              </p:cNvPr>
              <p:cNvSpPr txBox="1"/>
              <p:nvPr/>
            </p:nvSpPr>
            <p:spPr>
              <a:xfrm>
                <a:off x="-15080" y="3609472"/>
                <a:ext cx="820549" cy="261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d. miR-630</a:t>
                </a:r>
                <a:endParaRPr lang="ko-KR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B2AE8305-2993-4A9B-902B-F09505967197}"/>
                </a:ext>
              </a:extLst>
            </p:cNvPr>
            <p:cNvGrpSpPr/>
            <p:nvPr/>
          </p:nvGrpSpPr>
          <p:grpSpPr>
            <a:xfrm>
              <a:off x="2322729" y="4960289"/>
              <a:ext cx="1635891" cy="1826673"/>
              <a:chOff x="2280747" y="3628135"/>
              <a:chExt cx="2208894" cy="2729378"/>
            </a:xfrm>
          </p:grpSpPr>
          <p:pic>
            <p:nvPicPr>
              <p:cNvPr id="18" name="그림 17">
                <a:extLst>
                  <a:ext uri="{FF2B5EF4-FFF2-40B4-BE49-F238E27FC236}">
                    <a16:creationId xmlns:a16="http://schemas.microsoft.com/office/drawing/2014/main" id="{AB866AD8-1A8A-4983-AE4B-D2BA44D6B7F2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01563" y="3933618"/>
                <a:ext cx="2188078" cy="2423895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C10B38B-A3AB-48F0-8EF0-015EBA335DF6}"/>
                  </a:ext>
                </a:extLst>
              </p:cNvPr>
              <p:cNvSpPr txBox="1"/>
              <p:nvPr/>
            </p:nvSpPr>
            <p:spPr>
              <a:xfrm>
                <a:off x="2280747" y="3628135"/>
                <a:ext cx="829328" cy="2486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miR-1246</a:t>
                </a:r>
                <a:endParaRPr lang="ko-KR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FA77B63C-4D22-491A-A966-2A11139C4F58}"/>
                </a:ext>
              </a:extLst>
            </p:cNvPr>
            <p:cNvGrpSpPr/>
            <p:nvPr/>
          </p:nvGrpSpPr>
          <p:grpSpPr>
            <a:xfrm>
              <a:off x="4082634" y="4952616"/>
              <a:ext cx="1627561" cy="1834346"/>
              <a:chOff x="4508187" y="3702884"/>
              <a:chExt cx="2197645" cy="2703019"/>
            </a:xfrm>
          </p:grpSpPr>
          <p:pic>
            <p:nvPicPr>
              <p:cNvPr id="16" name="그림 15">
                <a:extLst>
                  <a:ext uri="{FF2B5EF4-FFF2-40B4-BE49-F238E27FC236}">
                    <a16:creationId xmlns:a16="http://schemas.microsoft.com/office/drawing/2014/main" id="{5A598BF4-E177-4457-98A0-EF46B7E7859D}"/>
                  </a:ext>
                </a:extLst>
              </p:cNvPr>
              <p:cNvPicPr>
                <a:picLocks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17754" y="4015458"/>
                <a:ext cx="2188078" cy="2390445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43EA3D8-3ACD-4187-8A96-5163288312B0}"/>
                  </a:ext>
                </a:extLst>
              </p:cNvPr>
              <p:cNvSpPr txBox="1"/>
              <p:nvPr/>
            </p:nvSpPr>
            <p:spPr>
              <a:xfrm>
                <a:off x="4508187" y="3702884"/>
                <a:ext cx="813739" cy="2452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f. miR-1290</a:t>
                </a:r>
                <a:endParaRPr lang="ko-KR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B1511FE6-B0DD-4921-8CCE-912861510E73}"/>
                </a:ext>
              </a:extLst>
            </p:cNvPr>
            <p:cNvGrpSpPr/>
            <p:nvPr/>
          </p:nvGrpSpPr>
          <p:grpSpPr>
            <a:xfrm>
              <a:off x="613463" y="2910245"/>
              <a:ext cx="1620475" cy="1888168"/>
              <a:chOff x="97144" y="472610"/>
              <a:chExt cx="2317374" cy="2975540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57B5300-ED83-4103-87BA-98C7B9ED7A91}"/>
                  </a:ext>
                </a:extLst>
              </p:cNvPr>
              <p:cNvSpPr txBox="1"/>
              <p:nvPr/>
            </p:nvSpPr>
            <p:spPr>
              <a:xfrm>
                <a:off x="97144" y="472610"/>
                <a:ext cx="812294" cy="2622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miR-630</a:t>
                </a:r>
                <a:endParaRPr lang="ko-KR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5" name="그림 14">
                <a:extLst>
                  <a:ext uri="{FF2B5EF4-FFF2-40B4-BE49-F238E27FC236}">
                    <a16:creationId xmlns:a16="http://schemas.microsoft.com/office/drawing/2014/main" id="{E0AB4FA5-30AC-44F6-997D-00BA652639CF}"/>
                  </a:ext>
                </a:extLst>
              </p:cNvPr>
              <p:cNvPicPr>
                <a:picLocks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144" y="891708"/>
                <a:ext cx="2317374" cy="255644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192437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A60BBEA-7D37-40CF-B2AE-8A77A9B12F92}"/>
              </a:ext>
            </a:extLst>
          </p:cNvPr>
          <p:cNvSpPr txBox="1"/>
          <p:nvPr/>
        </p:nvSpPr>
        <p:spPr>
          <a:xfrm>
            <a:off x="3220697" y="9167935"/>
            <a:ext cx="111687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latinLnBrk="0">
              <a:spcAft>
                <a:spcPts val="800"/>
              </a:spcAft>
            </a:pPr>
            <a:r>
              <a:rPr lang="en-US" altLang="ko-KR" sz="1800" b="1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Additional file 4</a:t>
            </a:r>
            <a:r>
              <a:rPr lang="en-US" altLang="ko-KR" sz="1800" kern="1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Kaplan–Meier survival analysis of the effects of the EMT status (a), PD-L1 expression status based on the CPS (b, invasive margin; c, center), and density of PD-1 positive cells (d, invasive margin; e, center) for OS</a:t>
            </a:r>
            <a:endParaRPr lang="ko-KR" altLang="ko-KR" sz="12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324BC9-8F0A-408A-A78F-503A581E6EAD}"/>
              </a:ext>
            </a:extLst>
          </p:cNvPr>
          <p:cNvSpPr txBox="1"/>
          <p:nvPr/>
        </p:nvSpPr>
        <p:spPr>
          <a:xfrm>
            <a:off x="705" y="0"/>
            <a:ext cx="18019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1800" b="1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Additional file 4</a:t>
            </a:r>
            <a:r>
              <a:rPr lang="en-US" altLang="ko-KR" sz="1800" dirty="0">
                <a:effectLst/>
                <a:latin typeface="Times New Roman" panose="02020603050405020304" pitchFamily="18" charset="0"/>
                <a:ea typeface="맑은 고딕" panose="020B0503020000020004" pitchFamily="50" charset="-127"/>
              </a:rPr>
              <a:t> 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716A4C11-A83A-415D-9661-A8BC8BF4BED0}"/>
              </a:ext>
            </a:extLst>
          </p:cNvPr>
          <p:cNvGrpSpPr/>
          <p:nvPr/>
        </p:nvGrpSpPr>
        <p:grpSpPr>
          <a:xfrm>
            <a:off x="3220695" y="0"/>
            <a:ext cx="10657750" cy="9072131"/>
            <a:chOff x="3220695" y="0"/>
            <a:chExt cx="10657750" cy="9072131"/>
          </a:xfrm>
        </p:grpSpPr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2D4FBCB3-C29B-412E-A42D-129BDF0ECA17}"/>
                </a:ext>
              </a:extLst>
            </p:cNvPr>
            <p:cNvGrpSpPr/>
            <p:nvPr/>
          </p:nvGrpSpPr>
          <p:grpSpPr>
            <a:xfrm>
              <a:off x="3220695" y="0"/>
              <a:ext cx="10657750" cy="9072131"/>
              <a:chOff x="369017" y="1544388"/>
              <a:chExt cx="6207657" cy="5159149"/>
            </a:xfrm>
          </p:grpSpPr>
          <p:pic>
            <p:nvPicPr>
              <p:cNvPr id="38" name="그림 37">
                <a:extLst>
                  <a:ext uri="{FF2B5EF4-FFF2-40B4-BE49-F238E27FC236}">
                    <a16:creationId xmlns:a16="http://schemas.microsoft.com/office/drawing/2014/main" id="{128AD719-60BD-4479-9FA2-AECED96A0D60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2"/>
              <a:srcRect t="12271"/>
              <a:stretch/>
            </p:blipFill>
            <p:spPr>
              <a:xfrm>
                <a:off x="537274" y="5270461"/>
                <a:ext cx="2935572" cy="1433076"/>
              </a:xfrm>
              <a:prstGeom prst="rect">
                <a:avLst/>
              </a:prstGeom>
            </p:spPr>
          </p:pic>
          <p:pic>
            <p:nvPicPr>
              <p:cNvPr id="39" name="그림 38">
                <a:extLst>
                  <a:ext uri="{FF2B5EF4-FFF2-40B4-BE49-F238E27FC236}">
                    <a16:creationId xmlns:a16="http://schemas.microsoft.com/office/drawing/2014/main" id="{0A5589F6-32EC-4463-AD3A-3B97F8B3DBE1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3"/>
              <a:srcRect t="11840"/>
              <a:stretch/>
            </p:blipFill>
            <p:spPr>
              <a:xfrm>
                <a:off x="3641102" y="3509328"/>
                <a:ext cx="2935572" cy="1433076"/>
              </a:xfrm>
              <a:prstGeom prst="rect">
                <a:avLst/>
              </a:prstGeom>
            </p:spPr>
          </p:pic>
          <p:pic>
            <p:nvPicPr>
              <p:cNvPr id="40" name="그림 39">
                <a:extLst>
                  <a:ext uri="{FF2B5EF4-FFF2-40B4-BE49-F238E27FC236}">
                    <a16:creationId xmlns:a16="http://schemas.microsoft.com/office/drawing/2014/main" id="{BA7D8CCE-78D4-480F-B153-440A273D8D5F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4"/>
              <a:srcRect t="11620"/>
              <a:stretch/>
            </p:blipFill>
            <p:spPr>
              <a:xfrm>
                <a:off x="537274" y="1748195"/>
                <a:ext cx="2935572" cy="1433076"/>
              </a:xfrm>
              <a:prstGeom prst="rect">
                <a:avLst/>
              </a:prstGeom>
            </p:spPr>
          </p:pic>
          <p:pic>
            <p:nvPicPr>
              <p:cNvPr id="41" name="그림 40">
                <a:extLst>
                  <a:ext uri="{FF2B5EF4-FFF2-40B4-BE49-F238E27FC236}">
                    <a16:creationId xmlns:a16="http://schemas.microsoft.com/office/drawing/2014/main" id="{252ED7BE-8645-4CFE-A9C7-035CC4137CBB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5"/>
              <a:srcRect t="13160"/>
              <a:stretch/>
            </p:blipFill>
            <p:spPr>
              <a:xfrm>
                <a:off x="3641102" y="1759015"/>
                <a:ext cx="2935572" cy="1433076"/>
              </a:xfrm>
              <a:prstGeom prst="rect">
                <a:avLst/>
              </a:prstGeom>
            </p:spPr>
          </p:pic>
          <p:pic>
            <p:nvPicPr>
              <p:cNvPr id="42" name="그림 41">
                <a:extLst>
                  <a:ext uri="{FF2B5EF4-FFF2-40B4-BE49-F238E27FC236}">
                    <a16:creationId xmlns:a16="http://schemas.microsoft.com/office/drawing/2014/main" id="{65FB4F37-769C-4FF8-845D-C2BAB8732519}"/>
                  </a:ext>
                </a:extLst>
              </p:cNvPr>
              <p:cNvPicPr>
                <a:picLocks/>
              </p:cNvPicPr>
              <p:nvPr/>
            </p:nvPicPr>
            <p:blipFill rotWithShape="1">
              <a:blip r:embed="rId6"/>
              <a:srcRect t="11647"/>
              <a:stretch/>
            </p:blipFill>
            <p:spPr>
              <a:xfrm>
                <a:off x="537274" y="3509328"/>
                <a:ext cx="2935572" cy="1433076"/>
              </a:xfrm>
              <a:prstGeom prst="rect">
                <a:avLst/>
              </a:prstGeom>
            </p:spPr>
          </p:pic>
          <p:grpSp>
            <p:nvGrpSpPr>
              <p:cNvPr id="43" name="그룹 42">
                <a:extLst>
                  <a:ext uri="{FF2B5EF4-FFF2-40B4-BE49-F238E27FC236}">
                    <a16:creationId xmlns:a16="http://schemas.microsoft.com/office/drawing/2014/main" id="{19C81D26-0EDB-435A-BC98-D2A8763E3E9D}"/>
                  </a:ext>
                </a:extLst>
              </p:cNvPr>
              <p:cNvGrpSpPr/>
              <p:nvPr/>
            </p:nvGrpSpPr>
            <p:grpSpPr>
              <a:xfrm>
                <a:off x="369017" y="1544388"/>
                <a:ext cx="6207657" cy="4487159"/>
                <a:chOff x="369017" y="1544388"/>
                <a:chExt cx="6207657" cy="4487159"/>
              </a:xfrm>
            </p:grpSpPr>
            <p:grpSp>
              <p:nvGrpSpPr>
                <p:cNvPr id="44" name="그룹 43">
                  <a:extLst>
                    <a:ext uri="{FF2B5EF4-FFF2-40B4-BE49-F238E27FC236}">
                      <a16:creationId xmlns:a16="http://schemas.microsoft.com/office/drawing/2014/main" id="{E5D26F19-F226-4B45-AAC2-9EE2429C9922}"/>
                    </a:ext>
                  </a:extLst>
                </p:cNvPr>
                <p:cNvGrpSpPr/>
                <p:nvPr/>
              </p:nvGrpSpPr>
              <p:grpSpPr>
                <a:xfrm>
                  <a:off x="2499360" y="2064264"/>
                  <a:ext cx="929107" cy="547193"/>
                  <a:chOff x="2441847" y="2075977"/>
                  <a:chExt cx="929107" cy="547193"/>
                </a:xfrm>
              </p:grpSpPr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1F946C64-A157-44CC-8412-3601A5D9B8C0}"/>
                      </a:ext>
                    </a:extLst>
                  </p:cNvPr>
                  <p:cNvSpPr txBox="1"/>
                  <p:nvPr/>
                </p:nvSpPr>
                <p:spPr>
                  <a:xfrm>
                    <a:off x="2534975" y="2430641"/>
                    <a:ext cx="835979" cy="1925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6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EMT positive</a:t>
                    </a:r>
                  </a:p>
                </p:txBody>
              </p:sp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F8F9DC08-87E8-4238-B83A-D4D263CE2134}"/>
                      </a:ext>
                    </a:extLst>
                  </p:cNvPr>
                  <p:cNvSpPr txBox="1"/>
                  <p:nvPr/>
                </p:nvSpPr>
                <p:spPr>
                  <a:xfrm>
                    <a:off x="2441847" y="2075977"/>
                    <a:ext cx="929107" cy="1925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600" b="1" dirty="0">
                        <a:solidFill>
                          <a:srgbClr val="021CE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EMT negative</a:t>
                    </a:r>
                    <a:endParaRPr lang="ko-KR" altLang="en-US" sz="1600" b="1" dirty="0">
                      <a:solidFill>
                        <a:srgbClr val="021CE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6E6DFE3-6639-4F7B-8086-C17606CF450B}"/>
                    </a:ext>
                  </a:extLst>
                </p:cNvPr>
                <p:cNvSpPr txBox="1"/>
                <p:nvPr/>
              </p:nvSpPr>
              <p:spPr>
                <a:xfrm>
                  <a:off x="369018" y="1571337"/>
                  <a:ext cx="578030" cy="2100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 EMT</a:t>
                  </a:r>
                  <a:endParaRPr lang="ko-KR" alt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46" name="그룹 45">
                  <a:extLst>
                    <a:ext uri="{FF2B5EF4-FFF2-40B4-BE49-F238E27FC236}">
                      <a16:creationId xmlns:a16="http://schemas.microsoft.com/office/drawing/2014/main" id="{B293EF14-59DE-4D67-98D1-4A2CAF4FAED7}"/>
                    </a:ext>
                  </a:extLst>
                </p:cNvPr>
                <p:cNvGrpSpPr/>
                <p:nvPr/>
              </p:nvGrpSpPr>
              <p:grpSpPr>
                <a:xfrm>
                  <a:off x="5357321" y="1992111"/>
                  <a:ext cx="1219353" cy="505093"/>
                  <a:chOff x="5418713" y="2001443"/>
                  <a:chExt cx="1219353" cy="505093"/>
                </a:xfrm>
              </p:grpSpPr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9394B601-088B-48AC-A971-525366E550EB}"/>
                      </a:ext>
                    </a:extLst>
                  </p:cNvPr>
                  <p:cNvSpPr txBox="1"/>
                  <p:nvPr/>
                </p:nvSpPr>
                <p:spPr>
                  <a:xfrm>
                    <a:off x="5421503" y="2001443"/>
                    <a:ext cx="1216563" cy="1925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6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PD-L1 positive (CPS≥1)</a:t>
                    </a:r>
                  </a:p>
                </p:txBody>
              </p:sp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9BDC7397-8D97-4809-B3A9-E3C69EC37BB4}"/>
                      </a:ext>
                    </a:extLst>
                  </p:cNvPr>
                  <p:cNvSpPr txBox="1"/>
                  <p:nvPr/>
                </p:nvSpPr>
                <p:spPr>
                  <a:xfrm>
                    <a:off x="5418713" y="2314007"/>
                    <a:ext cx="1219353" cy="1925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600" b="1" dirty="0">
                        <a:solidFill>
                          <a:srgbClr val="021CE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PD-L1 negative (CPS&lt;1)</a:t>
                    </a:r>
                    <a:endParaRPr lang="ko-KR" altLang="en-US" sz="1600" b="1" dirty="0">
                      <a:solidFill>
                        <a:srgbClr val="021CE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322C465-5DD1-4F52-A0EF-8061E3D61CD3}"/>
                    </a:ext>
                  </a:extLst>
                </p:cNvPr>
                <p:cNvSpPr txBox="1"/>
                <p:nvPr/>
              </p:nvSpPr>
              <p:spPr>
                <a:xfrm>
                  <a:off x="3498984" y="1544388"/>
                  <a:ext cx="893034" cy="2100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b. PD-L1 (IM)</a:t>
                  </a:r>
                  <a:endParaRPr lang="ko-KR" alt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48" name="그룹 47">
                  <a:extLst>
                    <a:ext uri="{FF2B5EF4-FFF2-40B4-BE49-F238E27FC236}">
                      <a16:creationId xmlns:a16="http://schemas.microsoft.com/office/drawing/2014/main" id="{C2D086F2-4FF1-4FEA-9861-E84941F6583A}"/>
                    </a:ext>
                  </a:extLst>
                </p:cNvPr>
                <p:cNvGrpSpPr/>
                <p:nvPr/>
              </p:nvGrpSpPr>
              <p:grpSpPr>
                <a:xfrm>
                  <a:off x="2194889" y="3797666"/>
                  <a:ext cx="1233577" cy="441425"/>
                  <a:chOff x="2194889" y="3797666"/>
                  <a:chExt cx="1233577" cy="441425"/>
                </a:xfrm>
              </p:grpSpPr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79A2735A-B9CE-4059-8363-FA481E33DAF8}"/>
                      </a:ext>
                    </a:extLst>
                  </p:cNvPr>
                  <p:cNvSpPr txBox="1"/>
                  <p:nvPr/>
                </p:nvSpPr>
                <p:spPr>
                  <a:xfrm>
                    <a:off x="2198717" y="4046562"/>
                    <a:ext cx="1229749" cy="1925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600" b="1" dirty="0">
                        <a:solidFill>
                          <a:srgbClr val="021CE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PD-L1 negative (CPS&lt;1)</a:t>
                    </a:r>
                    <a:endParaRPr lang="ko-KR" altLang="en-US" sz="1600" b="1" dirty="0">
                      <a:solidFill>
                        <a:srgbClr val="021CE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3435AEC4-A901-4818-8D05-EB86C601A943}"/>
                      </a:ext>
                    </a:extLst>
                  </p:cNvPr>
                  <p:cNvSpPr txBox="1"/>
                  <p:nvPr/>
                </p:nvSpPr>
                <p:spPr>
                  <a:xfrm>
                    <a:off x="2194889" y="3797666"/>
                    <a:ext cx="1233577" cy="1925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6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PD-L1 positive (CPS≥1)</a:t>
                    </a:r>
                  </a:p>
                </p:txBody>
              </p:sp>
            </p:grpSp>
            <p:sp>
              <p:nvSpPr>
                <p:cNvPr id="49" name="직사각형 48">
                  <a:extLst>
                    <a:ext uri="{FF2B5EF4-FFF2-40B4-BE49-F238E27FC236}">
                      <a16:creationId xmlns:a16="http://schemas.microsoft.com/office/drawing/2014/main" id="{49C5C912-FED8-4294-8294-BE850A7E613D}"/>
                    </a:ext>
                  </a:extLst>
                </p:cNvPr>
                <p:cNvSpPr/>
                <p:nvPr/>
              </p:nvSpPr>
              <p:spPr>
                <a:xfrm>
                  <a:off x="1442583" y="3306204"/>
                  <a:ext cx="1061322" cy="1904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13" dirty="0"/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F288E10E-62CE-4390-9871-7F2B1C149927}"/>
                    </a:ext>
                  </a:extLst>
                </p:cNvPr>
                <p:cNvSpPr txBox="1"/>
                <p:nvPr/>
              </p:nvSpPr>
              <p:spPr>
                <a:xfrm>
                  <a:off x="369017" y="3335683"/>
                  <a:ext cx="1061323" cy="22753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sz="20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c. PD-L1 (TC)</a:t>
                  </a:r>
                  <a:endParaRPr lang="ko-KR" alt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4ACCDD58-91F3-402E-A9E3-E2FCA127622F}"/>
                    </a:ext>
                  </a:extLst>
                </p:cNvPr>
                <p:cNvSpPr txBox="1"/>
                <p:nvPr/>
              </p:nvSpPr>
              <p:spPr>
                <a:xfrm>
                  <a:off x="5553615" y="3858575"/>
                  <a:ext cx="1023059" cy="19252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ko-KR" sz="1600" b="1" dirty="0">
                      <a:solidFill>
                        <a:srgbClr val="FF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High PD-1 density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01C02D37-5FE4-43A6-86E0-10E30071BB89}"/>
                    </a:ext>
                  </a:extLst>
                </p:cNvPr>
                <p:cNvSpPr txBox="1"/>
                <p:nvPr/>
              </p:nvSpPr>
              <p:spPr>
                <a:xfrm>
                  <a:off x="5553614" y="4287303"/>
                  <a:ext cx="1023059" cy="19252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ko-KR" sz="1600" b="1" dirty="0">
                      <a:solidFill>
                        <a:srgbClr val="021CE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Low PD-1 density</a:t>
                  </a:r>
                  <a:endParaRPr lang="ko-KR" altLang="en-US" sz="1600" b="1" dirty="0">
                    <a:solidFill>
                      <a:srgbClr val="021CE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3" name="직사각형 52">
                  <a:extLst>
                    <a:ext uri="{FF2B5EF4-FFF2-40B4-BE49-F238E27FC236}">
                      <a16:creationId xmlns:a16="http://schemas.microsoft.com/office/drawing/2014/main" id="{06C043C9-B56B-4B6F-ACDB-88F6FD921550}"/>
                    </a:ext>
                  </a:extLst>
                </p:cNvPr>
                <p:cNvSpPr/>
                <p:nvPr/>
              </p:nvSpPr>
              <p:spPr>
                <a:xfrm>
                  <a:off x="3803536" y="3335684"/>
                  <a:ext cx="2580197" cy="1904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1013" dirty="0"/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810FED39-ADA6-4CAA-8B7D-11F0038E8D74}"/>
                    </a:ext>
                  </a:extLst>
                </p:cNvPr>
                <p:cNvSpPr txBox="1"/>
                <p:nvPr/>
              </p:nvSpPr>
              <p:spPr>
                <a:xfrm>
                  <a:off x="3498985" y="3304264"/>
                  <a:ext cx="1061322" cy="2100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d. PD-1 (IM)</a:t>
                  </a:r>
                  <a:endParaRPr lang="ko-KR" alt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55" name="그룹 54">
                  <a:extLst>
                    <a:ext uri="{FF2B5EF4-FFF2-40B4-BE49-F238E27FC236}">
                      <a16:creationId xmlns:a16="http://schemas.microsoft.com/office/drawing/2014/main" id="{B304086A-8D97-408E-902E-D5A0D88CA05A}"/>
                    </a:ext>
                  </a:extLst>
                </p:cNvPr>
                <p:cNvGrpSpPr/>
                <p:nvPr/>
              </p:nvGrpSpPr>
              <p:grpSpPr>
                <a:xfrm>
                  <a:off x="2412590" y="5463561"/>
                  <a:ext cx="1060256" cy="567986"/>
                  <a:chOff x="2412590" y="5463561"/>
                  <a:chExt cx="1060256" cy="567986"/>
                </a:xfrm>
              </p:grpSpPr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95B89505-EC00-496C-B5DB-C992262B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2412590" y="5463561"/>
                    <a:ext cx="1060256" cy="1925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altLang="ko-KR" sz="16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High PD-1 density</a:t>
                    </a:r>
                  </a:p>
                </p:txBody>
              </p:sp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EFF2D0A6-B9C5-437A-A2CA-AC3CD2A79AA5}"/>
                      </a:ext>
                    </a:extLst>
                  </p:cNvPr>
                  <p:cNvSpPr txBox="1"/>
                  <p:nvPr/>
                </p:nvSpPr>
                <p:spPr>
                  <a:xfrm>
                    <a:off x="2464016" y="5839018"/>
                    <a:ext cx="964451" cy="19252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:r>
                      <a:rPr lang="en-US" altLang="ko-KR" sz="1600" b="1" dirty="0">
                        <a:solidFill>
                          <a:srgbClr val="021CE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Low PD-1 density</a:t>
                    </a:r>
                    <a:endParaRPr lang="ko-KR" altLang="en-US" sz="1600" b="1" dirty="0">
                      <a:solidFill>
                        <a:srgbClr val="021CE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ABCEFFD3-4040-4B2E-AB62-4D83DC67E9CA}"/>
                    </a:ext>
                  </a:extLst>
                </p:cNvPr>
                <p:cNvSpPr txBox="1"/>
                <p:nvPr/>
              </p:nvSpPr>
              <p:spPr>
                <a:xfrm>
                  <a:off x="425534" y="5074621"/>
                  <a:ext cx="867741" cy="2100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ko-KR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e. PD-1 (TC)</a:t>
                  </a:r>
                  <a:endParaRPr lang="ko-KR" altLang="en-US" sz="10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3868FD0-9D70-4B24-8F6D-8C06FE91B51F}"/>
                </a:ext>
              </a:extLst>
            </p:cNvPr>
            <p:cNvSpPr txBox="1"/>
            <p:nvPr/>
          </p:nvSpPr>
          <p:spPr>
            <a:xfrm>
              <a:off x="4213100" y="1872828"/>
              <a:ext cx="99240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400" dirty="0">
                  <a:solidFill>
                    <a:prstClr val="black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p</a:t>
              </a:r>
              <a:r>
                <a:rPr kumimoji="0" lang="en-US" altLang="ko-KR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Tahoma" panose="020B0604030504040204" pitchFamily="34" charset="0"/>
                  <a:cs typeface="Tahoma" panose="020B0604030504040204" pitchFamily="34" charset="0"/>
                </a:rPr>
                <a:t> &lt; 0.001</a:t>
              </a:r>
              <a:endPara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맑은 고딕" panose="020B0503020000020004" pitchFamily="50" charset="-127"/>
                <a:cs typeface="Tahoma" panose="020B0604030504040204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5D04786-0A3D-403B-9127-A832ACA7A160}"/>
                </a:ext>
              </a:extLst>
            </p:cNvPr>
            <p:cNvSpPr txBox="1"/>
            <p:nvPr/>
          </p:nvSpPr>
          <p:spPr>
            <a:xfrm>
              <a:off x="9505525" y="1872828"/>
              <a:ext cx="95309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400" dirty="0">
                  <a:solidFill>
                    <a:prstClr val="black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p</a:t>
              </a:r>
              <a:r>
                <a:rPr kumimoji="0" lang="en-US" altLang="ko-KR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Tahoma" panose="020B0604030504040204" pitchFamily="34" charset="0"/>
                  <a:cs typeface="Tahoma" panose="020B0604030504040204" pitchFamily="34" charset="0"/>
                </a:rPr>
                <a:t> = 0.012</a:t>
              </a:r>
              <a:endPara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맑은 고딕" panose="020B0503020000020004" pitchFamily="50" charset="-127"/>
                <a:cs typeface="Tahoma" panose="020B060403050404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A2BDCDD-5720-4B8D-A78D-82BE2875E918}"/>
                </a:ext>
              </a:extLst>
            </p:cNvPr>
            <p:cNvSpPr txBox="1"/>
            <p:nvPr/>
          </p:nvSpPr>
          <p:spPr>
            <a:xfrm>
              <a:off x="4213100" y="4977216"/>
              <a:ext cx="99240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400" dirty="0">
                  <a:solidFill>
                    <a:prstClr val="black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p</a:t>
              </a:r>
              <a:r>
                <a:rPr kumimoji="0" lang="en-US" altLang="ko-KR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Tahoma" panose="020B0604030504040204" pitchFamily="34" charset="0"/>
                  <a:cs typeface="Tahoma" panose="020B0604030504040204" pitchFamily="34" charset="0"/>
                </a:rPr>
                <a:t> = 0.024</a:t>
              </a:r>
              <a:endPara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맑은 고딕" panose="020B0503020000020004" pitchFamily="50" charset="-127"/>
                <a:cs typeface="Tahoma" panose="020B0604030504040204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6BFFD39-4A25-449C-867F-3E42A93320C3}"/>
                </a:ext>
              </a:extLst>
            </p:cNvPr>
            <p:cNvSpPr txBox="1"/>
            <p:nvPr/>
          </p:nvSpPr>
          <p:spPr>
            <a:xfrm>
              <a:off x="9505525" y="4979853"/>
              <a:ext cx="91107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400" dirty="0">
                  <a:solidFill>
                    <a:prstClr val="black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p</a:t>
              </a:r>
              <a:r>
                <a:rPr kumimoji="0" lang="en-US" altLang="ko-KR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Tahoma" panose="020B0604030504040204" pitchFamily="34" charset="0"/>
                  <a:cs typeface="Tahoma" panose="020B0604030504040204" pitchFamily="34" charset="0"/>
                </a:rPr>
                <a:t> &lt; 0.001</a:t>
              </a:r>
              <a:endPara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맑은 고딕" panose="020B0503020000020004" pitchFamily="50" charset="-127"/>
                <a:cs typeface="Tahoma" panose="020B0604030504040204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D64CD1F-1151-4AB6-A47E-31DB17E68D85}"/>
                </a:ext>
              </a:extLst>
            </p:cNvPr>
            <p:cNvSpPr txBox="1"/>
            <p:nvPr/>
          </p:nvSpPr>
          <p:spPr>
            <a:xfrm>
              <a:off x="4213100" y="8060147"/>
              <a:ext cx="99240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400" dirty="0">
                  <a:solidFill>
                    <a:prstClr val="black"/>
                  </a:solidFill>
                  <a:ea typeface="Tahoma" panose="020B0604030504040204" pitchFamily="34" charset="0"/>
                  <a:cs typeface="Tahoma" panose="020B0604030504040204" pitchFamily="34" charset="0"/>
                </a:rPr>
                <a:t>p</a:t>
              </a:r>
              <a:r>
                <a:rPr kumimoji="0" lang="en-US" altLang="ko-KR" sz="14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Tahoma" panose="020B0604030504040204" pitchFamily="34" charset="0"/>
                  <a:cs typeface="Tahoma" panose="020B0604030504040204" pitchFamily="34" charset="0"/>
                </a:rPr>
                <a:t> = 0.002</a:t>
              </a:r>
              <a:endParaRPr kumimoji="0" lang="ko-KR" alt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맑은 고딕" panose="020B0503020000020004" pitchFamily="50" charset="-127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04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9338</TotalTime>
  <Words>312</Words>
  <Application>Microsoft Office PowerPoint</Application>
  <PresentationFormat>사용자 지정</PresentationFormat>
  <Paragraphs>35</Paragraphs>
  <Slides>4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 의학연구2  Tentative title PD-L1 expression and epithelial-mesenchymal transition in colorectal cancer; their related microRNAs</dc:title>
  <dc:creator>정성철</dc:creator>
  <cp:lastModifiedBy>Sung Cheol Jung</cp:lastModifiedBy>
  <cp:revision>417</cp:revision>
  <dcterms:created xsi:type="dcterms:W3CDTF">2020-03-11T06:17:56Z</dcterms:created>
  <dcterms:modified xsi:type="dcterms:W3CDTF">2021-11-07T15:38:38Z</dcterms:modified>
</cp:coreProperties>
</file>