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77" r:id="rId3"/>
    <p:sldId id="278" r:id="rId4"/>
    <p:sldId id="279" r:id="rId5"/>
    <p:sldId id="280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Yingjun Cui" initials="YC" lastIdx="1" clrIdx="0">
    <p:extLst>
      <p:ext uri="{19B8F6BF-5375-455C-9EA6-DF929625EA0E}">
        <p15:presenceInfo xmlns:p15="http://schemas.microsoft.com/office/powerpoint/2012/main" userId="e1d21e06cf105d04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7" autoAdjust="0"/>
    <p:restoredTop sz="94660"/>
  </p:normalViewPr>
  <p:slideViewPr>
    <p:cSldViewPr snapToGrid="0">
      <p:cViewPr varScale="1">
        <p:scale>
          <a:sx n="90" d="100"/>
          <a:sy n="90" d="100"/>
        </p:scale>
        <p:origin x="576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92C84E-B4B6-4E3D-BB6F-9648E1022C5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7758611-21D0-4B8E-B70D-9B18DE932D9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32FC461-701F-4EEB-9C48-964770D2C55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C4798E-BF27-47D6-A970-01B189382F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1704CC8-5FD0-40A7-B4EF-880965FAC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37914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CB5942-7025-4BEA-9D1F-14C8BA79FF1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5FA7C40-6C27-48F5-BFDA-10E72F0BFAC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394C215-4C03-49F7-99E2-2B8A748231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6B9124-A32C-4235-87DC-DF1D81A6CF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476C5D2-890D-4CC4-8364-64CEA91E45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11759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4B68A8B-BF8C-4878-A19F-8A3C6A458A5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6A8F064E-2CD5-4230-A288-990144EDFD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B3EE593-7DEA-44BC-BCFE-3BE607AC5E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1597E91-0E5D-4406-BEEC-4661D81C84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AD83A23-54CF-4B29-9703-15B9FD2377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468818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FE8CF4-4426-4B2E-9F6D-8BE6F6B56D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AA5B08-C6D5-49A3-B548-9211779394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8BDEDB2-144D-4273-AFE1-BE404C48C2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0682D6-20F7-42BA-A45F-66C44A400A4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F74A6DB-44B8-444F-BFEE-CBC0E16CB8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5133475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FC9122-172E-4FBF-9F0A-685A061A3A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7E9D035-F8E4-43B4-8150-DFBB506DFC0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E8D4FF4-813A-41B9-8733-DB839BB1FA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6689BDF-723C-4D2F-AF32-5853775EA2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D4EAAAB-658A-4133-BAF3-40620D928A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99699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86DFB80-9A44-4FCD-B0BE-7E541E95E37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6329C-787A-479F-B16D-493003D14DB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3FA14AD1-E970-489D-A825-3030053DFBC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D58FFFF-E887-438B-A95D-CB155CC5365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2D9FE40-1543-47B1-B92C-E13BE52C761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B0D3486-9792-44AF-A656-E5C868C6F32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370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9BBD14-0C03-4413-9B3D-777E66CCBB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B1C058B-C6E1-4585-855E-45FD75FFD54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E3A7398-815C-48B5-8DCC-67AC158C663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B44BAE9-8851-4B6E-8FA2-A594BA04D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165C066F-606B-4C41-8D05-30FADBA80AC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9F6E4AD-7187-481E-90AF-CC96BCCBBB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CC81436-56A0-4882-8E4C-7FEF75334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55F400C-98F6-42DB-A875-A2EBD6332C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376754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3E8CFD-EF8E-4820-AED2-980732DE71B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8561771-D9D6-4394-ACD9-9922BB2EA1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2205740C-42F2-42A8-89D5-CB99F10BA57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B7F854-3608-4CE4-AE47-B2480A62E6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0558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35F2DEF-8065-4937-AB1C-C51B0E3BBE6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085E1179-DD06-4F05-BB68-AF20735343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8929008-EF66-484D-BD2B-B901E7EC5E1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59186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70234D-D3FC-4EFC-8023-B2E572EA306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99AD71-EABD-40A8-B8E6-0AA80ECEC68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2875FA5-8151-456F-AD97-3A8A18E73A1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86831-E08A-4CB0-940D-A88B4746F36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857FCB5-36B0-4741-9EB8-166D659958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1FE3D4F-7789-4E61-A511-E6C7BE3C04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23006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12BAED-9A99-4AD8-9AFF-76F7BFF4F0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DA730E-C5A5-40A7-BB15-83BB509F0AD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B8C8CB3-9274-498A-B729-0FD757982D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1E7B5E4-317C-4CC1-9E10-F9AD5F20EC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C478012-3E88-42C9-B34A-E2F2B9C237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D68840F-B855-4833-8AC9-FC9B473D7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88078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E289533-D17D-4FD9-AC55-22783B4F6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C68FF7-0B39-4077-ABC5-F65ED253CDE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83A1790-1EEB-4851-B047-466F01A398A3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BD04B7-CA1D-4AF5-A1FB-29A72655C29B}" type="datetimeFigureOut">
              <a:rPr lang="en-US" smtClean="0"/>
              <a:t>12/2/2021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258F6C-22A0-4538-B28F-ACB757EC184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977A7D5-DA45-4085-8552-2E3C39A7857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5F12EA-8D24-4B35-97EC-23F5EB3E98C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7093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>
            <a:extLst>
              <a:ext uri="{FF2B5EF4-FFF2-40B4-BE49-F238E27FC236}">
                <a16:creationId xmlns:a16="http://schemas.microsoft.com/office/drawing/2014/main" id="{F33A7DBB-F42E-426B-91B1-92EC9E0B20CB}"/>
              </a:ext>
            </a:extLst>
          </p:cNvPr>
          <p:cNvSpPr txBox="1"/>
          <p:nvPr/>
        </p:nvSpPr>
        <p:spPr>
          <a:xfrm>
            <a:off x="1207790" y="5427722"/>
            <a:ext cx="988236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S1</a:t>
            </a:r>
            <a:r>
              <a:rPr lang="en-US" dirty="0"/>
              <a:t>. </a:t>
            </a:r>
            <a:r>
              <a:rPr lang="en-US" sz="1800" dirty="0"/>
              <a:t>Features (unique genes), counts (total # of RNA molecules), and abundance of mitochondrial RNA identified in each cell nucleus of the (</a:t>
            </a:r>
            <a:r>
              <a:rPr lang="en-US" sz="1800" b="1" dirty="0"/>
              <a:t>A</a:t>
            </a:r>
            <a:r>
              <a:rPr lang="en-US" sz="1800" dirty="0"/>
              <a:t>) male and (</a:t>
            </a:r>
            <a:r>
              <a:rPr lang="en-US" sz="1800" b="1" dirty="0"/>
              <a:t>B</a:t>
            </a:r>
            <a:r>
              <a:rPr lang="en-US" sz="1800" dirty="0"/>
              <a:t>) female brain preparations from </a:t>
            </a:r>
            <a:r>
              <a:rPr lang="en-US" sz="1800" i="1" dirty="0"/>
              <a:t>Aedes aegypti </a:t>
            </a:r>
            <a:r>
              <a:rPr lang="en-US" sz="1800" dirty="0"/>
              <a:t>mosquitoes. Each brain preparation consisted of a pool of ~30 brains. </a:t>
            </a:r>
            <a:endParaRPr lang="en-US" dirty="0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216F21D-4D65-4D8F-A69A-912B059FDB86}"/>
              </a:ext>
            </a:extLst>
          </p:cNvPr>
          <p:cNvGrpSpPr/>
          <p:nvPr/>
        </p:nvGrpSpPr>
        <p:grpSpPr>
          <a:xfrm>
            <a:off x="1286919" y="1114541"/>
            <a:ext cx="9866805" cy="3702173"/>
            <a:chOff x="1360267" y="1808898"/>
            <a:chExt cx="9866805" cy="3702173"/>
          </a:xfrm>
        </p:grpSpPr>
        <p:grpSp>
          <p:nvGrpSpPr>
            <p:cNvPr id="13" name="Group 12">
              <a:extLst>
                <a:ext uri="{FF2B5EF4-FFF2-40B4-BE49-F238E27FC236}">
                  <a16:creationId xmlns:a16="http://schemas.microsoft.com/office/drawing/2014/main" id="{6AA35D3C-AC25-4425-909F-9C60FC5AC7D5}"/>
                </a:ext>
              </a:extLst>
            </p:cNvPr>
            <p:cNvGrpSpPr/>
            <p:nvPr/>
          </p:nvGrpSpPr>
          <p:grpSpPr>
            <a:xfrm>
              <a:off x="6452959" y="1808898"/>
              <a:ext cx="4774113" cy="3702173"/>
              <a:chOff x="6286704" y="1808898"/>
              <a:chExt cx="4774113" cy="3702173"/>
            </a:xfrm>
          </p:grpSpPr>
          <p:pic>
            <p:nvPicPr>
              <p:cNvPr id="6" name="Picture 5">
                <a:extLst>
                  <a:ext uri="{FF2B5EF4-FFF2-40B4-BE49-F238E27FC236}">
                    <a16:creationId xmlns:a16="http://schemas.microsoft.com/office/drawing/2014/main" id="{FE289F86-2FE8-4095-B46B-37FB8A085DF2}"/>
                  </a:ext>
                </a:extLst>
              </p:cNvPr>
              <p:cNvPicPr/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286704" y="2348691"/>
                <a:ext cx="4774113" cy="3162380"/>
              </a:xfrm>
              <a:prstGeom prst="rect">
                <a:avLst/>
              </a:prstGeom>
            </p:spPr>
          </p:pic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A875DD14-9921-4A78-B136-D5515FD2A6CF}"/>
                  </a:ext>
                </a:extLst>
              </p:cNvPr>
              <p:cNvSpPr txBox="1"/>
              <p:nvPr/>
            </p:nvSpPr>
            <p:spPr>
              <a:xfrm>
                <a:off x="6286704" y="1808898"/>
                <a:ext cx="8068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B</a:t>
                </a:r>
              </a:p>
            </p:txBody>
          </p:sp>
        </p:grpSp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F7D054A0-3CE4-4BE3-989C-ACEBA064EF7B}"/>
                </a:ext>
              </a:extLst>
            </p:cNvPr>
            <p:cNvGrpSpPr/>
            <p:nvPr/>
          </p:nvGrpSpPr>
          <p:grpSpPr>
            <a:xfrm>
              <a:off x="1360267" y="1808898"/>
              <a:ext cx="4735733" cy="3613713"/>
              <a:chOff x="1232316" y="1808898"/>
              <a:chExt cx="4735733" cy="3613713"/>
            </a:xfrm>
          </p:grpSpPr>
          <p:pic>
            <p:nvPicPr>
              <p:cNvPr id="11" name="Picture 10">
                <a:extLst>
                  <a:ext uri="{FF2B5EF4-FFF2-40B4-BE49-F238E27FC236}">
                    <a16:creationId xmlns:a16="http://schemas.microsoft.com/office/drawing/2014/main" id="{CA40AD03-D120-4726-A773-49890FBE3B68}"/>
                  </a:ext>
                </a:extLst>
              </p:cNvPr>
              <p:cNvPicPr/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1232316" y="2348690"/>
                <a:ext cx="4735733" cy="3073921"/>
              </a:xfrm>
              <a:prstGeom prst="rect">
                <a:avLst/>
              </a:prstGeom>
            </p:spPr>
          </p:pic>
          <p:sp>
            <p:nvSpPr>
              <p:cNvPr id="12" name="TextBox 11">
                <a:extLst>
                  <a:ext uri="{FF2B5EF4-FFF2-40B4-BE49-F238E27FC236}">
                    <a16:creationId xmlns:a16="http://schemas.microsoft.com/office/drawing/2014/main" id="{C1B5CE63-A507-4CB7-9A29-8109DF1EC80F}"/>
                  </a:ext>
                </a:extLst>
              </p:cNvPr>
              <p:cNvSpPr txBox="1"/>
              <p:nvPr/>
            </p:nvSpPr>
            <p:spPr>
              <a:xfrm>
                <a:off x="1232316" y="1808898"/>
                <a:ext cx="806824" cy="461665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2400" b="1" dirty="0"/>
                  <a:t>A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361856623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>
            <a:extLst>
              <a:ext uri="{FF2B5EF4-FFF2-40B4-BE49-F238E27FC236}">
                <a16:creationId xmlns:a16="http://schemas.microsoft.com/office/drawing/2014/main" id="{BDDAED1E-66F9-42FA-B071-862A79D07E4C}"/>
              </a:ext>
            </a:extLst>
          </p:cNvPr>
          <p:cNvSpPr txBox="1"/>
          <p:nvPr/>
        </p:nvSpPr>
        <p:spPr>
          <a:xfrm>
            <a:off x="317208" y="5925100"/>
            <a:ext cx="117064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/>
              <a:t>Figure S2.</a:t>
            </a:r>
            <a:r>
              <a:rPr lang="en-US" sz="1600" dirty="0"/>
              <a:t> </a:t>
            </a:r>
            <a:r>
              <a:rPr lang="en-US" sz="1600" dirty="0" err="1"/>
              <a:t>tSNE</a:t>
            </a:r>
            <a:r>
              <a:rPr lang="en-US" sz="1600" dirty="0"/>
              <a:t> plots showing co-expression of glial cell markers in the brain of </a:t>
            </a:r>
            <a:r>
              <a:rPr lang="en-US" sz="1600" i="1" dirty="0"/>
              <a:t>Aedes aegypti</a:t>
            </a:r>
            <a:r>
              <a:rPr lang="en-US" sz="1600" dirty="0"/>
              <a:t>. Glia expressing the common marker </a:t>
            </a:r>
            <a:r>
              <a:rPr lang="en-US" sz="1600" i="1" dirty="0"/>
              <a:t>repo</a:t>
            </a:r>
            <a:r>
              <a:rPr lang="en-US" sz="1600" dirty="0"/>
              <a:t> </a:t>
            </a:r>
            <a:r>
              <a:rPr lang="en-US" sz="1600" dirty="0">
                <a:effectLst/>
                <a:ea typeface="DengXian" panose="02010600030101010101" pitchFamily="2" charset="-122"/>
              </a:rPr>
              <a:t>(</a:t>
            </a:r>
            <a:r>
              <a:rPr lang="en-US" sz="1600" dirty="0">
                <a:effectLst/>
                <a:ea typeface="Times New Roman" panose="02020603050405020304" pitchFamily="18" charset="0"/>
              </a:rPr>
              <a:t>AAEL027131) </a:t>
            </a:r>
            <a:r>
              <a:rPr lang="en-US" sz="1600" dirty="0"/>
              <a:t>are depicted in red and those glia expressing the specific glia cell markers </a:t>
            </a:r>
            <a:r>
              <a:rPr lang="en-US" sz="1600" i="1" dirty="0"/>
              <a:t>wun2 </a:t>
            </a:r>
            <a:r>
              <a:rPr lang="en-US" sz="1600" dirty="0">
                <a:effectLst/>
                <a:ea typeface="DengXian" panose="02010600030101010101" pitchFamily="2" charset="-122"/>
              </a:rPr>
              <a:t>(AAEL007322)</a:t>
            </a:r>
            <a:r>
              <a:rPr lang="en-US" sz="1600" dirty="0"/>
              <a:t>, </a:t>
            </a:r>
            <a:r>
              <a:rPr lang="en-US" sz="1600" i="1" dirty="0" err="1"/>
              <a:t>gemini</a:t>
            </a:r>
            <a:r>
              <a:rPr lang="en-US" sz="1600" i="1" dirty="0"/>
              <a:t> </a:t>
            </a:r>
            <a:r>
              <a:rPr lang="en-US" sz="1600" dirty="0">
                <a:effectLst/>
                <a:ea typeface="DengXian" panose="02010600030101010101" pitchFamily="2" charset="-122"/>
              </a:rPr>
              <a:t>(AAEL007800)</a:t>
            </a:r>
            <a:r>
              <a:rPr lang="en-US" sz="1600" dirty="0"/>
              <a:t>, </a:t>
            </a:r>
            <a:r>
              <a:rPr lang="en-US" sz="1600" i="1" dirty="0"/>
              <a:t>ebony </a:t>
            </a:r>
            <a:r>
              <a:rPr lang="en-US" sz="1600" dirty="0">
                <a:effectLst/>
                <a:ea typeface="DengXian" panose="02010600030101010101" pitchFamily="2" charset="-122"/>
              </a:rPr>
              <a:t>(AAEL005793)</a:t>
            </a:r>
            <a:r>
              <a:rPr lang="en-US" sz="1600" dirty="0"/>
              <a:t>, and/or </a:t>
            </a:r>
            <a:r>
              <a:rPr lang="en-US" sz="1600" i="1" dirty="0"/>
              <a:t>hoepel1</a:t>
            </a:r>
            <a:r>
              <a:rPr lang="en-US" sz="1600" dirty="0"/>
              <a:t> </a:t>
            </a:r>
            <a:r>
              <a:rPr lang="en-US" sz="1600" dirty="0">
                <a:effectLst/>
                <a:ea typeface="DengXian" panose="02010600030101010101" pitchFamily="2" charset="-122"/>
              </a:rPr>
              <a:t>(AAEL007979) </a:t>
            </a:r>
            <a:r>
              <a:rPr lang="en-US" sz="1600" dirty="0"/>
              <a:t>are shown in green. Cell cluster numbers representing glia are indicated.</a:t>
            </a: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91A33C2-D263-4DD7-B3E2-880F1779A734}"/>
              </a:ext>
            </a:extLst>
          </p:cNvPr>
          <p:cNvGrpSpPr/>
          <p:nvPr/>
        </p:nvGrpSpPr>
        <p:grpSpPr>
          <a:xfrm>
            <a:off x="3086101" y="94579"/>
            <a:ext cx="5886450" cy="5753467"/>
            <a:chOff x="2824163" y="175846"/>
            <a:chExt cx="5886450" cy="5753467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3D07314-2CF7-40DA-B2F3-ABE1EEF38198}"/>
                </a:ext>
              </a:extLst>
            </p:cNvPr>
            <p:cNvGrpSpPr/>
            <p:nvPr/>
          </p:nvGrpSpPr>
          <p:grpSpPr>
            <a:xfrm>
              <a:off x="2824163" y="175846"/>
              <a:ext cx="5886450" cy="5753467"/>
              <a:chOff x="2090596" y="175846"/>
              <a:chExt cx="6620017" cy="6499048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F98C362E-DFEA-4834-B813-C69C8539272B}"/>
                  </a:ext>
                </a:extLst>
              </p:cNvPr>
              <p:cNvGrpSpPr/>
              <p:nvPr/>
            </p:nvGrpSpPr>
            <p:grpSpPr>
              <a:xfrm>
                <a:off x="2090596" y="175846"/>
                <a:ext cx="2803993" cy="3253154"/>
                <a:chOff x="782998" y="374422"/>
                <a:chExt cx="2803993" cy="3253154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4E40177C-3D32-4698-A3EA-4A2C272A04D3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782998" y="743754"/>
                  <a:ext cx="2803993" cy="2883822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A52D914E-C410-4475-A0C5-AB211C3BA748}"/>
                    </a:ext>
                  </a:extLst>
                </p:cNvPr>
                <p:cNvSpPr txBox="1"/>
                <p:nvPr/>
              </p:nvSpPr>
              <p:spPr>
                <a:xfrm>
                  <a:off x="1757362" y="374422"/>
                  <a:ext cx="1409700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repo</a:t>
                  </a:r>
                  <a:r>
                    <a:rPr lang="en-US" dirty="0"/>
                    <a:t>/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wun2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2B918C74-51AB-43D7-A7F7-12108907EB57}"/>
                    </a:ext>
                  </a:extLst>
                </p:cNvPr>
                <p:cNvSpPr txBox="1"/>
                <p:nvPr/>
              </p:nvSpPr>
              <p:spPr>
                <a:xfrm>
                  <a:off x="2329950" y="665970"/>
                  <a:ext cx="519112" cy="312895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22</a:t>
                  </a:r>
                </a:p>
              </p:txBody>
            </p:sp>
          </p:grpSp>
          <p:grpSp>
            <p:nvGrpSpPr>
              <p:cNvPr id="18" name="Group 17">
                <a:extLst>
                  <a:ext uri="{FF2B5EF4-FFF2-40B4-BE49-F238E27FC236}">
                    <a16:creationId xmlns:a16="http://schemas.microsoft.com/office/drawing/2014/main" id="{1F994062-345E-4AB9-9BC7-96B26A6C7739}"/>
                  </a:ext>
                </a:extLst>
              </p:cNvPr>
              <p:cNvGrpSpPr/>
              <p:nvPr/>
            </p:nvGrpSpPr>
            <p:grpSpPr>
              <a:xfrm>
                <a:off x="5858995" y="175846"/>
                <a:ext cx="2851617" cy="3212047"/>
                <a:chOff x="4258796" y="415529"/>
                <a:chExt cx="2851617" cy="3212047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9FEF54D5-F724-4ECB-9D1D-CA17C465A7F0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4258796" y="742528"/>
                  <a:ext cx="2851617" cy="2885048"/>
                </a:xfrm>
                <a:prstGeom prst="rect">
                  <a:avLst/>
                </a:prstGeom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42B1FB43-3D3A-489E-A27E-318BC4846F8E}"/>
                    </a:ext>
                  </a:extLst>
                </p:cNvPr>
                <p:cNvSpPr txBox="1"/>
                <p:nvPr/>
              </p:nvSpPr>
              <p:spPr>
                <a:xfrm>
                  <a:off x="5229224" y="415529"/>
                  <a:ext cx="1571627" cy="4171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repo</a:t>
                  </a:r>
                  <a:r>
                    <a:rPr lang="en-US" dirty="0"/>
                    <a:t>/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gemini</a:t>
                  </a:r>
                </a:p>
              </p:txBody>
            </p:sp>
          </p:grpSp>
          <p:grpSp>
            <p:nvGrpSpPr>
              <p:cNvPr id="17" name="Group 16">
                <a:extLst>
                  <a:ext uri="{FF2B5EF4-FFF2-40B4-BE49-F238E27FC236}">
                    <a16:creationId xmlns:a16="http://schemas.microsoft.com/office/drawing/2014/main" id="{EA2684AF-EECD-4B29-8829-BF8E2E31A184}"/>
                  </a:ext>
                </a:extLst>
              </p:cNvPr>
              <p:cNvGrpSpPr/>
              <p:nvPr/>
            </p:nvGrpSpPr>
            <p:grpSpPr>
              <a:xfrm>
                <a:off x="2090596" y="3474562"/>
                <a:ext cx="2851618" cy="3200332"/>
                <a:chOff x="7746766" y="419984"/>
                <a:chExt cx="2851618" cy="3200332"/>
              </a:xfrm>
            </p:grpSpPr>
            <p:pic>
              <p:nvPicPr>
                <p:cNvPr id="13" name="Picture 12">
                  <a:extLst>
                    <a:ext uri="{FF2B5EF4-FFF2-40B4-BE49-F238E27FC236}">
                      <a16:creationId xmlns:a16="http://schemas.microsoft.com/office/drawing/2014/main" id="{D38D8C08-50A6-4B1A-8D5A-64E0AB299775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4"/>
                <a:stretch>
                  <a:fillRect/>
                </a:stretch>
              </p:blipFill>
              <p:spPr>
                <a:xfrm>
                  <a:off x="7746766" y="728009"/>
                  <a:ext cx="2851618" cy="2892307"/>
                </a:xfrm>
                <a:prstGeom prst="rect">
                  <a:avLst/>
                </a:prstGeom>
              </p:spPr>
            </p:pic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F4B7697F-1108-491E-9EC9-13C139EE970A}"/>
                    </a:ext>
                  </a:extLst>
                </p:cNvPr>
                <p:cNvSpPr txBox="1"/>
                <p:nvPr/>
              </p:nvSpPr>
              <p:spPr>
                <a:xfrm>
                  <a:off x="8795458" y="419984"/>
                  <a:ext cx="1571625" cy="417193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repo</a:t>
                  </a:r>
                  <a:r>
                    <a:rPr lang="en-US" dirty="0"/>
                    <a:t>/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ebony</a:t>
                  </a:r>
                </a:p>
              </p:txBody>
            </p:sp>
          </p:grpSp>
          <p:pic>
            <p:nvPicPr>
              <p:cNvPr id="16" name="Picture 15">
                <a:extLst>
                  <a:ext uri="{FF2B5EF4-FFF2-40B4-BE49-F238E27FC236}">
                    <a16:creationId xmlns:a16="http://schemas.microsoft.com/office/drawing/2014/main" id="{3FA7A212-0E56-4FA8-B852-A5DD984114DD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5858996" y="3835512"/>
                <a:ext cx="2851617" cy="2805303"/>
              </a:xfrm>
              <a:prstGeom prst="rect">
                <a:avLst/>
              </a:prstGeom>
            </p:spPr>
          </p:pic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C3875370-9F31-47E4-9D67-3AAA7D6E8630}"/>
                  </a:ext>
                </a:extLst>
              </p:cNvPr>
              <p:cNvSpPr txBox="1"/>
              <p:nvPr/>
            </p:nvSpPr>
            <p:spPr>
              <a:xfrm>
                <a:off x="6829422" y="3470467"/>
                <a:ext cx="1672305" cy="730088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repo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hoepel1</a:t>
                </a:r>
              </a:p>
              <a:p>
                <a:endParaRPr lang="en-US" i="1" dirty="0">
                  <a:solidFill>
                    <a:schemeClr val="accent6"/>
                  </a:solidFill>
                </a:endParaRPr>
              </a:p>
            </p:txBody>
          </p:sp>
        </p:grp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68A8D46E-3C1F-4027-8F7D-9B7BF93FEF19}"/>
                </a:ext>
              </a:extLst>
            </p:cNvPr>
            <p:cNvSpPr txBox="1"/>
            <p:nvPr/>
          </p:nvSpPr>
          <p:spPr>
            <a:xfrm>
              <a:off x="7600121" y="445411"/>
              <a:ext cx="461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22</a:t>
              </a:r>
            </a:p>
          </p:txBody>
        </p:sp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C6A9CF04-249D-483D-83EB-A4CEAB86A279}"/>
                </a:ext>
              </a:extLst>
            </p:cNvPr>
            <p:cNvSpPr txBox="1"/>
            <p:nvPr/>
          </p:nvSpPr>
          <p:spPr>
            <a:xfrm>
              <a:off x="4271133" y="3368816"/>
              <a:ext cx="461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22</a:t>
              </a: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3CA12C6-0CD6-47A6-A123-9FCC2F500245}"/>
                </a:ext>
              </a:extLst>
            </p:cNvPr>
            <p:cNvSpPr txBox="1"/>
            <p:nvPr/>
          </p:nvSpPr>
          <p:spPr>
            <a:xfrm>
              <a:off x="7600120" y="3382911"/>
              <a:ext cx="461589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22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B8C41768-504C-4092-81DD-806E1DD2B57D}"/>
                </a:ext>
              </a:extLst>
            </p:cNvPr>
            <p:cNvSpPr txBox="1"/>
            <p:nvPr/>
          </p:nvSpPr>
          <p:spPr>
            <a:xfrm>
              <a:off x="4494969" y="552668"/>
              <a:ext cx="745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15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CA4C9C8B-914A-475E-8F73-B109C0F6A108}"/>
                </a:ext>
              </a:extLst>
            </p:cNvPr>
            <p:cNvSpPr txBox="1"/>
            <p:nvPr/>
          </p:nvSpPr>
          <p:spPr>
            <a:xfrm>
              <a:off x="7830914" y="565098"/>
              <a:ext cx="745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15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1215C52E-EBBC-443D-9290-A5F15050F618}"/>
                </a:ext>
              </a:extLst>
            </p:cNvPr>
            <p:cNvSpPr txBox="1"/>
            <p:nvPr/>
          </p:nvSpPr>
          <p:spPr>
            <a:xfrm>
              <a:off x="7823919" y="3485624"/>
              <a:ext cx="745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15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18B0355F-2436-4899-980F-4B91D99B971A}"/>
                </a:ext>
              </a:extLst>
            </p:cNvPr>
            <p:cNvSpPr txBox="1"/>
            <p:nvPr/>
          </p:nvSpPr>
          <p:spPr>
            <a:xfrm>
              <a:off x="4511439" y="3446571"/>
              <a:ext cx="745518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15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9B28EE5-1B12-43E6-90A5-2E27A8D79754}"/>
                </a:ext>
              </a:extLst>
            </p:cNvPr>
            <p:cNvSpPr txBox="1"/>
            <p:nvPr/>
          </p:nvSpPr>
          <p:spPr>
            <a:xfrm>
              <a:off x="4055335" y="798794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26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44885E97-44ED-4893-AF5F-A4156525FF8B}"/>
                </a:ext>
              </a:extLst>
            </p:cNvPr>
            <p:cNvSpPr txBox="1"/>
            <p:nvPr/>
          </p:nvSpPr>
          <p:spPr>
            <a:xfrm>
              <a:off x="4091977" y="3661550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26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8B1F1150-9432-43FA-82D7-A68D002681C0}"/>
                </a:ext>
              </a:extLst>
            </p:cNvPr>
            <p:cNvSpPr txBox="1"/>
            <p:nvPr/>
          </p:nvSpPr>
          <p:spPr>
            <a:xfrm>
              <a:off x="7442798" y="3733217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26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03E49B3E-F7E4-4CC1-90E2-B0A575B6425E}"/>
                </a:ext>
              </a:extLst>
            </p:cNvPr>
            <p:cNvSpPr txBox="1"/>
            <p:nvPr/>
          </p:nvSpPr>
          <p:spPr>
            <a:xfrm>
              <a:off x="4199696" y="1035339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29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869396D2-797B-4A8B-A7FF-0520BAAA0641}"/>
                </a:ext>
              </a:extLst>
            </p:cNvPr>
            <p:cNvSpPr txBox="1"/>
            <p:nvPr/>
          </p:nvSpPr>
          <p:spPr>
            <a:xfrm>
              <a:off x="7433394" y="768552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26</a:t>
              </a: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812697F7-6314-4C61-9C4B-2ECCCC85CD87}"/>
                </a:ext>
              </a:extLst>
            </p:cNvPr>
            <p:cNvSpPr txBox="1"/>
            <p:nvPr/>
          </p:nvSpPr>
          <p:spPr>
            <a:xfrm>
              <a:off x="7536590" y="1011895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29</a:t>
              </a:r>
            </a:p>
          </p:txBody>
        </p:sp>
        <p:sp>
          <p:nvSpPr>
            <p:cNvPr id="35" name="TextBox 34">
              <a:extLst>
                <a:ext uri="{FF2B5EF4-FFF2-40B4-BE49-F238E27FC236}">
                  <a16:creationId xmlns:a16="http://schemas.microsoft.com/office/drawing/2014/main" id="{F61D4F87-1C18-4FE6-8073-685C7E3D6179}"/>
                </a:ext>
              </a:extLst>
            </p:cNvPr>
            <p:cNvSpPr txBox="1"/>
            <p:nvPr/>
          </p:nvSpPr>
          <p:spPr>
            <a:xfrm>
              <a:off x="4230465" y="3932932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29</a:t>
              </a:r>
            </a:p>
          </p:txBody>
        </p:sp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184D4973-AE0F-4BC3-98C1-AE9D469CA10C}"/>
                </a:ext>
              </a:extLst>
            </p:cNvPr>
            <p:cNvSpPr txBox="1"/>
            <p:nvPr/>
          </p:nvSpPr>
          <p:spPr>
            <a:xfrm>
              <a:off x="7536590" y="3941671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29</a:t>
              </a:r>
            </a:p>
          </p:txBody>
        </p:sp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1D893948-C5A1-4503-8B77-812594D93FAF}"/>
                </a:ext>
              </a:extLst>
            </p:cNvPr>
            <p:cNvSpPr txBox="1"/>
            <p:nvPr/>
          </p:nvSpPr>
          <p:spPr>
            <a:xfrm>
              <a:off x="3309557" y="1502301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33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55E33E7C-94D0-413E-80C1-2440DD677F3C}"/>
                </a:ext>
              </a:extLst>
            </p:cNvPr>
            <p:cNvSpPr txBox="1"/>
            <p:nvPr/>
          </p:nvSpPr>
          <p:spPr>
            <a:xfrm>
              <a:off x="6686550" y="1465887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33</a:t>
              </a: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86BACD6E-772D-4EA5-A670-61E38F4B473C}"/>
                </a:ext>
              </a:extLst>
            </p:cNvPr>
            <p:cNvSpPr txBox="1"/>
            <p:nvPr/>
          </p:nvSpPr>
          <p:spPr>
            <a:xfrm>
              <a:off x="6686550" y="4405410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33</a:t>
              </a:r>
            </a:p>
          </p:txBody>
        </p:sp>
        <p:sp>
          <p:nvSpPr>
            <p:cNvPr id="40" name="TextBox 39">
              <a:extLst>
                <a:ext uri="{FF2B5EF4-FFF2-40B4-BE49-F238E27FC236}">
                  <a16:creationId xmlns:a16="http://schemas.microsoft.com/office/drawing/2014/main" id="{E93CFA41-FC33-46A6-ADBB-B6855FCF419F}"/>
                </a:ext>
              </a:extLst>
            </p:cNvPr>
            <p:cNvSpPr txBox="1"/>
            <p:nvPr/>
          </p:nvSpPr>
          <p:spPr>
            <a:xfrm>
              <a:off x="3356599" y="4405410"/>
              <a:ext cx="40005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33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9389579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Box 23">
            <a:extLst>
              <a:ext uri="{FF2B5EF4-FFF2-40B4-BE49-F238E27FC236}">
                <a16:creationId xmlns:a16="http://schemas.microsoft.com/office/drawing/2014/main" id="{A6FA756A-FCCA-40AE-81F5-79A6640A2093}"/>
              </a:ext>
            </a:extLst>
          </p:cNvPr>
          <p:cNvSpPr txBox="1"/>
          <p:nvPr/>
        </p:nvSpPr>
        <p:spPr>
          <a:xfrm>
            <a:off x="467546" y="5244368"/>
            <a:ext cx="1149083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S3. </a:t>
            </a:r>
            <a:r>
              <a:rPr lang="en-US" dirty="0" err="1"/>
              <a:t>tSNE</a:t>
            </a:r>
            <a:r>
              <a:rPr lang="en-US" dirty="0"/>
              <a:t> plots showing Kenyon cell markers in the brain of </a:t>
            </a:r>
            <a:r>
              <a:rPr lang="en-US" i="1" dirty="0"/>
              <a:t>Aedes aegypti</a:t>
            </a:r>
            <a:r>
              <a:rPr lang="en-US" dirty="0"/>
              <a:t>. Kenyon cells co-expressing the two general markers </a:t>
            </a:r>
            <a:r>
              <a:rPr lang="en-US" i="1" dirty="0"/>
              <a:t>eyeless</a:t>
            </a:r>
            <a:r>
              <a:rPr lang="en-US" dirty="0"/>
              <a:t> (AAEL002321) and </a:t>
            </a:r>
            <a:r>
              <a:rPr lang="en-US" i="1" dirty="0"/>
              <a:t>DopR2</a:t>
            </a:r>
            <a:r>
              <a:rPr lang="en-US" dirty="0"/>
              <a:t> (AAEL005834) are shown in red and green, respectively. Kenyon cells expressing the specific markers </a:t>
            </a:r>
            <a:r>
              <a:rPr lang="en-US" i="1" dirty="0" err="1"/>
              <a:t>sNPF</a:t>
            </a:r>
            <a:r>
              <a:rPr lang="en-US" i="1" dirty="0"/>
              <a:t> </a:t>
            </a:r>
            <a:r>
              <a:rPr lang="en-US" sz="1800" dirty="0">
                <a:effectLst/>
                <a:ea typeface="DengXian" panose="02010600030101010101" pitchFamily="2" charset="-122"/>
              </a:rPr>
              <a:t>(AAEL019691)</a:t>
            </a:r>
            <a:r>
              <a:rPr lang="en-US" dirty="0"/>
              <a:t>, </a:t>
            </a:r>
            <a:r>
              <a:rPr lang="en-US" i="1" dirty="0"/>
              <a:t>Fas2 </a:t>
            </a:r>
            <a:r>
              <a:rPr lang="en-US" sz="1800" dirty="0">
                <a:effectLst/>
                <a:ea typeface="DengXian" panose="02010600030101010101" pitchFamily="2" charset="-122"/>
              </a:rPr>
              <a:t>(AAEL009173)</a:t>
            </a:r>
            <a:r>
              <a:rPr lang="en-US" dirty="0"/>
              <a:t>, and/or </a:t>
            </a:r>
            <a:r>
              <a:rPr lang="en-US" i="1" dirty="0"/>
              <a:t>trio</a:t>
            </a:r>
            <a:r>
              <a:rPr lang="en-US" dirty="0"/>
              <a:t> </a:t>
            </a:r>
            <a:r>
              <a:rPr lang="en-US" sz="1800" dirty="0">
                <a:effectLst/>
                <a:ea typeface="DengXian" panose="02010600030101010101" pitchFamily="2" charset="-122"/>
              </a:rPr>
              <a:t>(AAEL019977) </a:t>
            </a:r>
            <a:r>
              <a:rPr lang="en-US" dirty="0"/>
              <a:t>are shown in green. Cell cluster numbers representing Kenyon cells are indicated. </a:t>
            </a:r>
            <a:endParaRPr lang="en-US" b="1" dirty="0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B4BE42EC-C144-4590-B00A-23FF1AE14D0D}"/>
              </a:ext>
            </a:extLst>
          </p:cNvPr>
          <p:cNvGrpSpPr/>
          <p:nvPr/>
        </p:nvGrpSpPr>
        <p:grpSpPr>
          <a:xfrm>
            <a:off x="101877" y="1330275"/>
            <a:ext cx="11839660" cy="3101663"/>
            <a:chOff x="101877" y="1330275"/>
            <a:chExt cx="11839660" cy="3101663"/>
          </a:xfrm>
        </p:grpSpPr>
        <p:grpSp>
          <p:nvGrpSpPr>
            <p:cNvPr id="11" name="Group 10">
              <a:extLst>
                <a:ext uri="{FF2B5EF4-FFF2-40B4-BE49-F238E27FC236}">
                  <a16:creationId xmlns:a16="http://schemas.microsoft.com/office/drawing/2014/main" id="{52A4DCEF-6593-4DFA-93DF-0A69A8595D8F}"/>
                </a:ext>
              </a:extLst>
            </p:cNvPr>
            <p:cNvGrpSpPr/>
            <p:nvPr/>
          </p:nvGrpSpPr>
          <p:grpSpPr>
            <a:xfrm>
              <a:off x="101877" y="1360661"/>
              <a:ext cx="2857583" cy="3059258"/>
              <a:chOff x="1773515" y="555798"/>
              <a:chExt cx="3844282" cy="4115593"/>
            </a:xfrm>
          </p:grpSpPr>
          <p:grpSp>
            <p:nvGrpSpPr>
              <p:cNvPr id="9" name="Group 8">
                <a:extLst>
                  <a:ext uri="{FF2B5EF4-FFF2-40B4-BE49-F238E27FC236}">
                    <a16:creationId xmlns:a16="http://schemas.microsoft.com/office/drawing/2014/main" id="{F1428109-FA49-4D76-9749-4BD1C9A03E99}"/>
                  </a:ext>
                </a:extLst>
              </p:cNvPr>
              <p:cNvGrpSpPr/>
              <p:nvPr/>
            </p:nvGrpSpPr>
            <p:grpSpPr>
              <a:xfrm>
                <a:off x="1773515" y="740465"/>
                <a:ext cx="3844282" cy="3930926"/>
                <a:chOff x="1773515" y="740465"/>
                <a:chExt cx="3844282" cy="3930926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D335C48F-83A0-46B2-BFC7-3DEFF1216FF8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1773515" y="740465"/>
                  <a:ext cx="3844282" cy="3930926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03003789-A461-430D-9977-C7B972DD783C}"/>
                    </a:ext>
                  </a:extLst>
                </p:cNvPr>
                <p:cNvSpPr txBox="1"/>
                <p:nvPr/>
              </p:nvSpPr>
              <p:spPr>
                <a:xfrm>
                  <a:off x="3765512" y="3133552"/>
                  <a:ext cx="4619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32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720EEB97-C341-472A-8351-A690A2CA3AF6}"/>
                    </a:ext>
                  </a:extLst>
                </p:cNvPr>
                <p:cNvSpPr txBox="1"/>
                <p:nvPr/>
              </p:nvSpPr>
              <p:spPr>
                <a:xfrm>
                  <a:off x="4995008" y="1762002"/>
                  <a:ext cx="4619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14</a:t>
                  </a: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A6DDA867-A904-4F68-97A2-D5C130B712C3}"/>
                    </a:ext>
                  </a:extLst>
                </p:cNvPr>
                <p:cNvSpPr txBox="1"/>
                <p:nvPr/>
              </p:nvSpPr>
              <p:spPr>
                <a:xfrm>
                  <a:off x="5055308" y="2783540"/>
                  <a:ext cx="461962" cy="276999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200" dirty="0"/>
                    <a:t>10</a:t>
                  </a:r>
                </a:p>
              </p:txBody>
            </p:sp>
          </p:grp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53E0C8DE-F90B-4EF0-98AA-5D3FCED48BDE}"/>
                  </a:ext>
                </a:extLst>
              </p:cNvPr>
              <p:cNvSpPr txBox="1"/>
              <p:nvPr/>
            </p:nvSpPr>
            <p:spPr>
              <a:xfrm>
                <a:off x="3180537" y="555798"/>
                <a:ext cx="2138668" cy="49685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eyeless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DopR2</a:t>
                </a:r>
              </a:p>
            </p:txBody>
          </p:sp>
        </p:grpSp>
        <p:grpSp>
          <p:nvGrpSpPr>
            <p:cNvPr id="15" name="Group 14">
              <a:extLst>
                <a:ext uri="{FF2B5EF4-FFF2-40B4-BE49-F238E27FC236}">
                  <a16:creationId xmlns:a16="http://schemas.microsoft.com/office/drawing/2014/main" id="{F07F5E7B-3F5F-4499-B8FE-00A2A4DE3D3E}"/>
                </a:ext>
              </a:extLst>
            </p:cNvPr>
            <p:cNvGrpSpPr/>
            <p:nvPr/>
          </p:nvGrpSpPr>
          <p:grpSpPr>
            <a:xfrm>
              <a:off x="3153401" y="1360661"/>
              <a:ext cx="2857583" cy="3059258"/>
              <a:chOff x="5173192" y="270571"/>
              <a:chExt cx="3127098" cy="3402187"/>
            </a:xfrm>
          </p:grpSpPr>
          <p:pic>
            <p:nvPicPr>
              <p:cNvPr id="13" name="Picture 12">
                <a:extLst>
                  <a:ext uri="{FF2B5EF4-FFF2-40B4-BE49-F238E27FC236}">
                    <a16:creationId xmlns:a16="http://schemas.microsoft.com/office/drawing/2014/main" id="{906B03D7-D1CC-4FB1-840A-7A1DCB4FCBE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5173192" y="455237"/>
                <a:ext cx="3127098" cy="3217521"/>
              </a:xfrm>
              <a:prstGeom prst="rect">
                <a:avLst/>
              </a:prstGeom>
            </p:spPr>
          </p:pic>
          <p:sp>
            <p:nvSpPr>
              <p:cNvPr id="14" name="TextBox 13">
                <a:extLst>
                  <a:ext uri="{FF2B5EF4-FFF2-40B4-BE49-F238E27FC236}">
                    <a16:creationId xmlns:a16="http://schemas.microsoft.com/office/drawing/2014/main" id="{9BD2B545-EC59-412F-B351-D56C24EB9669}"/>
                  </a:ext>
                </a:extLst>
              </p:cNvPr>
              <p:cNvSpPr txBox="1"/>
              <p:nvPr/>
            </p:nvSpPr>
            <p:spPr>
              <a:xfrm>
                <a:off x="6323653" y="270571"/>
                <a:ext cx="16868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eyeless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sNPF</a:t>
                </a:r>
              </a:p>
            </p:txBody>
          </p:sp>
        </p:grpSp>
        <p:grpSp>
          <p:nvGrpSpPr>
            <p:cNvPr id="19" name="Group 18">
              <a:extLst>
                <a:ext uri="{FF2B5EF4-FFF2-40B4-BE49-F238E27FC236}">
                  <a16:creationId xmlns:a16="http://schemas.microsoft.com/office/drawing/2014/main" id="{99FBF844-0637-4403-8337-FEFEA3FF6115}"/>
                </a:ext>
              </a:extLst>
            </p:cNvPr>
            <p:cNvGrpSpPr/>
            <p:nvPr/>
          </p:nvGrpSpPr>
          <p:grpSpPr>
            <a:xfrm>
              <a:off x="6204925" y="1360661"/>
              <a:ext cx="2815002" cy="3053254"/>
              <a:chOff x="7044574" y="1326211"/>
              <a:chExt cx="3080501" cy="3341224"/>
            </a:xfrm>
          </p:grpSpPr>
          <p:pic>
            <p:nvPicPr>
              <p:cNvPr id="17" name="Picture 16">
                <a:extLst>
                  <a:ext uri="{FF2B5EF4-FFF2-40B4-BE49-F238E27FC236}">
                    <a16:creationId xmlns:a16="http://schemas.microsoft.com/office/drawing/2014/main" id="{A761EF99-2316-428D-9224-2E6B15F8C57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7044574" y="1520607"/>
                <a:ext cx="3080501" cy="3146828"/>
              </a:xfrm>
              <a:prstGeom prst="rect">
                <a:avLst/>
              </a:prstGeom>
            </p:spPr>
          </p:pic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F9D2A5F-199E-4801-B9B6-687B8AE8118E}"/>
                  </a:ext>
                </a:extLst>
              </p:cNvPr>
              <p:cNvSpPr txBox="1"/>
              <p:nvPr/>
            </p:nvSpPr>
            <p:spPr>
              <a:xfrm>
                <a:off x="8175520" y="1326211"/>
                <a:ext cx="1686874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eyeless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Fas2</a:t>
                </a:r>
              </a:p>
            </p:txBody>
          </p:sp>
        </p:grpSp>
        <p:grpSp>
          <p:nvGrpSpPr>
            <p:cNvPr id="23" name="Group 22">
              <a:extLst>
                <a:ext uri="{FF2B5EF4-FFF2-40B4-BE49-F238E27FC236}">
                  <a16:creationId xmlns:a16="http://schemas.microsoft.com/office/drawing/2014/main" id="{F5E64CCD-10F0-484D-B694-7CEE5FF5670A}"/>
                </a:ext>
              </a:extLst>
            </p:cNvPr>
            <p:cNvGrpSpPr/>
            <p:nvPr/>
          </p:nvGrpSpPr>
          <p:grpSpPr>
            <a:xfrm>
              <a:off x="9126535" y="1330275"/>
              <a:ext cx="2815002" cy="3101663"/>
              <a:chOff x="9126535" y="1330275"/>
              <a:chExt cx="2815002" cy="3101663"/>
            </a:xfrm>
          </p:grpSpPr>
          <p:pic>
            <p:nvPicPr>
              <p:cNvPr id="21" name="Picture 20">
                <a:extLst>
                  <a:ext uri="{FF2B5EF4-FFF2-40B4-BE49-F238E27FC236}">
                    <a16:creationId xmlns:a16="http://schemas.microsoft.com/office/drawing/2014/main" id="{534EAFB6-BDA6-4B51-AA7C-3744ACBAF433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9126535" y="1556543"/>
                <a:ext cx="2815002" cy="2875395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F49FE679-BEE0-47D8-BE12-28D6BD17C284}"/>
                  </a:ext>
                </a:extLst>
              </p:cNvPr>
              <p:cNvSpPr txBox="1"/>
              <p:nvPr/>
            </p:nvSpPr>
            <p:spPr>
              <a:xfrm>
                <a:off x="10116837" y="1330275"/>
                <a:ext cx="1541487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eyeless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trio</a:t>
                </a:r>
              </a:p>
            </p:txBody>
          </p:sp>
        </p:grp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3B0F278F-F4B8-4A61-A912-9E136E27FDAE}"/>
                </a:ext>
              </a:extLst>
            </p:cNvPr>
            <p:cNvSpPr txBox="1"/>
            <p:nvPr/>
          </p:nvSpPr>
          <p:spPr>
            <a:xfrm>
              <a:off x="5627467" y="3011845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10</a:t>
              </a:r>
            </a:p>
          </p:txBody>
        </p:sp>
        <p:sp>
          <p:nvSpPr>
            <p:cNvPr id="26" name="TextBox 25">
              <a:extLst>
                <a:ext uri="{FF2B5EF4-FFF2-40B4-BE49-F238E27FC236}">
                  <a16:creationId xmlns:a16="http://schemas.microsoft.com/office/drawing/2014/main" id="{E156F954-9E2D-4929-8EC1-03CAD3D30579}"/>
                </a:ext>
              </a:extLst>
            </p:cNvPr>
            <p:cNvSpPr txBox="1"/>
            <p:nvPr/>
          </p:nvSpPr>
          <p:spPr>
            <a:xfrm>
              <a:off x="5535005" y="2309655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14</a:t>
              </a: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44C024E5-D681-449F-A7FB-42F9907D7806}"/>
                </a:ext>
              </a:extLst>
            </p:cNvPr>
            <p:cNvSpPr txBox="1"/>
            <p:nvPr/>
          </p:nvSpPr>
          <p:spPr>
            <a:xfrm>
              <a:off x="4654419" y="3338699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32</a:t>
              </a:r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0FB0E043-5E78-46E3-A5E2-8AE2945BE166}"/>
                </a:ext>
              </a:extLst>
            </p:cNvPr>
            <p:cNvSpPr txBox="1"/>
            <p:nvPr/>
          </p:nvSpPr>
          <p:spPr>
            <a:xfrm>
              <a:off x="7678601" y="3319649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32</a:t>
              </a:r>
            </a:p>
          </p:txBody>
        </p:sp>
        <p:sp>
          <p:nvSpPr>
            <p:cNvPr id="29" name="TextBox 28">
              <a:extLst>
                <a:ext uri="{FF2B5EF4-FFF2-40B4-BE49-F238E27FC236}">
                  <a16:creationId xmlns:a16="http://schemas.microsoft.com/office/drawing/2014/main" id="{17D6377E-91D2-45D3-AB7C-FF100392D7A5}"/>
                </a:ext>
              </a:extLst>
            </p:cNvPr>
            <p:cNvSpPr txBox="1"/>
            <p:nvPr/>
          </p:nvSpPr>
          <p:spPr>
            <a:xfrm>
              <a:off x="10583724" y="3348226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32</a:t>
              </a:r>
            </a:p>
          </p:txBody>
        </p:sp>
        <p:sp>
          <p:nvSpPr>
            <p:cNvPr id="30" name="TextBox 29">
              <a:extLst>
                <a:ext uri="{FF2B5EF4-FFF2-40B4-BE49-F238E27FC236}">
                  <a16:creationId xmlns:a16="http://schemas.microsoft.com/office/drawing/2014/main" id="{5ACADCF2-1B44-46A7-83B3-51A4E9A27F3C}"/>
                </a:ext>
              </a:extLst>
            </p:cNvPr>
            <p:cNvSpPr txBox="1"/>
            <p:nvPr/>
          </p:nvSpPr>
          <p:spPr>
            <a:xfrm>
              <a:off x="8584992" y="3011839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10</a:t>
              </a:r>
            </a:p>
          </p:txBody>
        </p:sp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5B1B2551-4675-4F38-8F11-AF1C0102DDA2}"/>
                </a:ext>
              </a:extLst>
            </p:cNvPr>
            <p:cNvSpPr txBox="1"/>
            <p:nvPr/>
          </p:nvSpPr>
          <p:spPr>
            <a:xfrm>
              <a:off x="11494879" y="3007077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10</a:t>
              </a: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3660B557-1AC8-4470-86C8-67E0FBBD1EF1}"/>
                </a:ext>
              </a:extLst>
            </p:cNvPr>
            <p:cNvSpPr txBox="1"/>
            <p:nvPr/>
          </p:nvSpPr>
          <p:spPr>
            <a:xfrm>
              <a:off x="8478240" y="2323938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14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E7C6F954-9F93-4CB3-AF99-84F8817DC36A}"/>
                </a:ext>
              </a:extLst>
            </p:cNvPr>
            <p:cNvSpPr txBox="1"/>
            <p:nvPr/>
          </p:nvSpPr>
          <p:spPr>
            <a:xfrm>
              <a:off x="11388122" y="2347749"/>
              <a:ext cx="343392" cy="2059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14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273626375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>
            <a:extLst>
              <a:ext uri="{FF2B5EF4-FFF2-40B4-BE49-F238E27FC236}">
                <a16:creationId xmlns:a16="http://schemas.microsoft.com/office/drawing/2014/main" id="{A2959104-0E35-4856-8CED-E61A2F04672D}"/>
              </a:ext>
            </a:extLst>
          </p:cNvPr>
          <p:cNvSpPr txBox="1"/>
          <p:nvPr/>
        </p:nvSpPr>
        <p:spPr>
          <a:xfrm>
            <a:off x="1037796" y="5243262"/>
            <a:ext cx="1016892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S4. </a:t>
            </a:r>
            <a:r>
              <a:rPr lang="en-US" dirty="0" err="1"/>
              <a:t>tSNE</a:t>
            </a:r>
            <a:r>
              <a:rPr lang="en-US" dirty="0"/>
              <a:t> plots showing olfactory projection neurons (PN) in the brain of </a:t>
            </a:r>
            <a:r>
              <a:rPr lang="en-US" i="1" dirty="0"/>
              <a:t>Aedes aegypti</a:t>
            </a:r>
            <a:r>
              <a:rPr lang="en-US" dirty="0"/>
              <a:t>. The PNs co-express the two general markers </a:t>
            </a:r>
            <a:r>
              <a:rPr lang="en-US" i="1" dirty="0"/>
              <a:t>cut</a:t>
            </a:r>
            <a:r>
              <a:rPr lang="en-US" dirty="0"/>
              <a:t> 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AAEL019970; </a:t>
            </a:r>
            <a:r>
              <a:rPr lang="en-US" dirty="0"/>
              <a:t>shown in red) and </a:t>
            </a:r>
            <a:r>
              <a:rPr lang="en-US" i="1" dirty="0"/>
              <a:t>acj6 </a:t>
            </a:r>
            <a:r>
              <a:rPr lang="en-US" dirty="0"/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AAEL005507; </a:t>
            </a:r>
            <a:r>
              <a:rPr lang="en-US" dirty="0"/>
              <a:t>shown in green), whereas ventral (v)PNs also co-express the marker gene </a:t>
            </a:r>
            <a:r>
              <a:rPr lang="en-US" i="1" dirty="0"/>
              <a:t>Lim 1 </a:t>
            </a:r>
            <a:r>
              <a:rPr lang="en-US" dirty="0"/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AAEL019457; </a:t>
            </a:r>
            <a:r>
              <a:rPr lang="en-US" dirty="0"/>
              <a:t>in green). Cell cluster numbers representing PN/</a:t>
            </a:r>
            <a:r>
              <a:rPr lang="en-US" dirty="0" err="1"/>
              <a:t>vPN</a:t>
            </a:r>
            <a:r>
              <a:rPr lang="en-US" dirty="0"/>
              <a:t> are indicated.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DD1BD57D-700D-496C-AA2E-6B44F32C2548}"/>
              </a:ext>
            </a:extLst>
          </p:cNvPr>
          <p:cNvGrpSpPr/>
          <p:nvPr/>
        </p:nvGrpSpPr>
        <p:grpSpPr>
          <a:xfrm>
            <a:off x="2382744" y="1004474"/>
            <a:ext cx="6983392" cy="3549870"/>
            <a:chOff x="2382744" y="1004474"/>
            <a:chExt cx="6983392" cy="3549870"/>
          </a:xfrm>
        </p:grpSpPr>
        <p:grpSp>
          <p:nvGrpSpPr>
            <p:cNvPr id="12" name="Group 11">
              <a:extLst>
                <a:ext uri="{FF2B5EF4-FFF2-40B4-BE49-F238E27FC236}">
                  <a16:creationId xmlns:a16="http://schemas.microsoft.com/office/drawing/2014/main" id="{514D36CF-444A-4EC8-B391-E9D020B8FF56}"/>
                </a:ext>
              </a:extLst>
            </p:cNvPr>
            <p:cNvGrpSpPr/>
            <p:nvPr/>
          </p:nvGrpSpPr>
          <p:grpSpPr>
            <a:xfrm>
              <a:off x="2382744" y="1005437"/>
              <a:ext cx="3270136" cy="3548907"/>
              <a:chOff x="611094" y="1211935"/>
              <a:chExt cx="3270136" cy="3548907"/>
            </a:xfrm>
          </p:grpSpPr>
          <p:pic>
            <p:nvPicPr>
              <p:cNvPr id="5" name="Picture 4">
                <a:extLst>
                  <a:ext uri="{FF2B5EF4-FFF2-40B4-BE49-F238E27FC236}">
                    <a16:creationId xmlns:a16="http://schemas.microsoft.com/office/drawing/2014/main" id="{E37588BB-00B2-4F58-A0E7-B3991EB3896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/>
              <a:stretch>
                <a:fillRect/>
              </a:stretch>
            </p:blipFill>
            <p:spPr>
              <a:xfrm>
                <a:off x="611094" y="1396601"/>
                <a:ext cx="3270136" cy="3364241"/>
              </a:xfrm>
              <a:prstGeom prst="rect">
                <a:avLst/>
              </a:prstGeom>
            </p:spPr>
          </p:pic>
          <p:sp>
            <p:nvSpPr>
              <p:cNvPr id="6" name="TextBox 5">
                <a:extLst>
                  <a:ext uri="{FF2B5EF4-FFF2-40B4-BE49-F238E27FC236}">
                    <a16:creationId xmlns:a16="http://schemas.microsoft.com/office/drawing/2014/main" id="{B18114CF-DA0D-4341-853A-50ABD388E672}"/>
                  </a:ext>
                </a:extLst>
              </p:cNvPr>
              <p:cNvSpPr txBox="1"/>
              <p:nvPr/>
            </p:nvSpPr>
            <p:spPr>
              <a:xfrm>
                <a:off x="1902770" y="1968038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4</a:t>
                </a:r>
              </a:p>
            </p:txBody>
          </p:sp>
          <p:sp>
            <p:nvSpPr>
              <p:cNvPr id="7" name="TextBox 6">
                <a:extLst>
                  <a:ext uri="{FF2B5EF4-FFF2-40B4-BE49-F238E27FC236}">
                    <a16:creationId xmlns:a16="http://schemas.microsoft.com/office/drawing/2014/main" id="{135F2CAA-8EBC-47BC-BD8C-AA951FF6422A}"/>
                  </a:ext>
                </a:extLst>
              </p:cNvPr>
              <p:cNvSpPr txBox="1"/>
              <p:nvPr/>
            </p:nvSpPr>
            <p:spPr>
              <a:xfrm>
                <a:off x="2459361" y="2141973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</a:t>
                </a:r>
              </a:p>
            </p:txBody>
          </p:sp>
          <p:sp>
            <p:nvSpPr>
              <p:cNvPr id="8" name="TextBox 7">
                <a:extLst>
                  <a:ext uri="{FF2B5EF4-FFF2-40B4-BE49-F238E27FC236}">
                    <a16:creationId xmlns:a16="http://schemas.microsoft.com/office/drawing/2014/main" id="{C84687F0-6FE7-4119-8B17-8C9A799A5EF2}"/>
                  </a:ext>
                </a:extLst>
              </p:cNvPr>
              <p:cNvSpPr txBox="1"/>
              <p:nvPr/>
            </p:nvSpPr>
            <p:spPr>
              <a:xfrm>
                <a:off x="2115969" y="2488546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34</a:t>
                </a:r>
              </a:p>
            </p:txBody>
          </p:sp>
          <p:sp>
            <p:nvSpPr>
              <p:cNvPr id="10" name="TextBox 9">
                <a:extLst>
                  <a:ext uri="{FF2B5EF4-FFF2-40B4-BE49-F238E27FC236}">
                    <a16:creationId xmlns:a16="http://schemas.microsoft.com/office/drawing/2014/main" id="{FFE45716-15A1-4A3A-BA17-F0728619035B}"/>
                  </a:ext>
                </a:extLst>
              </p:cNvPr>
              <p:cNvSpPr txBox="1"/>
              <p:nvPr/>
            </p:nvSpPr>
            <p:spPr>
              <a:xfrm>
                <a:off x="3132721" y="3384364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11</a:t>
                </a:r>
              </a:p>
            </p:txBody>
          </p:sp>
          <p:sp>
            <p:nvSpPr>
              <p:cNvPr id="11" name="TextBox 10">
                <a:extLst>
                  <a:ext uri="{FF2B5EF4-FFF2-40B4-BE49-F238E27FC236}">
                    <a16:creationId xmlns:a16="http://schemas.microsoft.com/office/drawing/2014/main" id="{B55068A6-E550-4E5F-969D-E8A8356FD0D4}"/>
                  </a:ext>
                </a:extLst>
              </p:cNvPr>
              <p:cNvSpPr txBox="1"/>
              <p:nvPr/>
            </p:nvSpPr>
            <p:spPr>
              <a:xfrm>
                <a:off x="1976077" y="1211935"/>
                <a:ext cx="966568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cut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acj6</a:t>
                </a:r>
              </a:p>
            </p:txBody>
          </p:sp>
        </p:grpSp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3C01B00C-1D3E-46EC-A3BC-B030856DAE0B}"/>
                </a:ext>
              </a:extLst>
            </p:cNvPr>
            <p:cNvGrpSpPr/>
            <p:nvPr/>
          </p:nvGrpSpPr>
          <p:grpSpPr>
            <a:xfrm>
              <a:off x="6096000" y="1004474"/>
              <a:ext cx="3270136" cy="3518880"/>
              <a:chOff x="6096000" y="1004474"/>
              <a:chExt cx="3270136" cy="3518880"/>
            </a:xfrm>
          </p:grpSpPr>
          <p:pic>
            <p:nvPicPr>
              <p:cNvPr id="14" name="Picture 13">
                <a:extLst>
                  <a:ext uri="{FF2B5EF4-FFF2-40B4-BE49-F238E27FC236}">
                    <a16:creationId xmlns:a16="http://schemas.microsoft.com/office/drawing/2014/main" id="{404BC800-5FC0-4C33-A971-7C0809943DF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3"/>
              <a:stretch>
                <a:fillRect/>
              </a:stretch>
            </p:blipFill>
            <p:spPr>
              <a:xfrm>
                <a:off x="6096000" y="1190103"/>
                <a:ext cx="3270136" cy="3333251"/>
              </a:xfrm>
              <a:prstGeom prst="rect">
                <a:avLst/>
              </a:prstGeom>
            </p:spPr>
          </p:pic>
          <p:sp>
            <p:nvSpPr>
              <p:cNvPr id="15" name="TextBox 14">
                <a:extLst>
                  <a:ext uri="{FF2B5EF4-FFF2-40B4-BE49-F238E27FC236}">
                    <a16:creationId xmlns:a16="http://schemas.microsoft.com/office/drawing/2014/main" id="{E456C698-002C-47C7-B152-E1605B110503}"/>
                  </a:ext>
                </a:extLst>
              </p:cNvPr>
              <p:cNvSpPr txBox="1"/>
              <p:nvPr/>
            </p:nvSpPr>
            <p:spPr>
              <a:xfrm>
                <a:off x="7619638" y="1004474"/>
                <a:ext cx="1162411" cy="36933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i="1" dirty="0">
                    <a:solidFill>
                      <a:srgbClr val="FF0000"/>
                    </a:solidFill>
                  </a:rPr>
                  <a:t>acj6</a:t>
                </a:r>
                <a:r>
                  <a:rPr lang="en-US" dirty="0"/>
                  <a:t>/</a:t>
                </a:r>
                <a:r>
                  <a:rPr lang="en-US" i="1" dirty="0">
                    <a:solidFill>
                      <a:schemeClr val="accent6"/>
                    </a:solidFill>
                  </a:rPr>
                  <a:t>Lim1</a:t>
                </a:r>
              </a:p>
            </p:txBody>
          </p:sp>
          <p:sp>
            <p:nvSpPr>
              <p:cNvPr id="17" name="TextBox 16">
                <a:extLst>
                  <a:ext uri="{FF2B5EF4-FFF2-40B4-BE49-F238E27FC236}">
                    <a16:creationId xmlns:a16="http://schemas.microsoft.com/office/drawing/2014/main" id="{FB4FE6BC-DB38-40F3-994F-0DAC85160C39}"/>
                  </a:ext>
                </a:extLst>
              </p:cNvPr>
              <p:cNvSpPr txBox="1"/>
              <p:nvPr/>
            </p:nvSpPr>
            <p:spPr>
              <a:xfrm>
                <a:off x="7387676" y="1796975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4</a:t>
                </a:r>
              </a:p>
            </p:txBody>
          </p:sp>
          <p:sp>
            <p:nvSpPr>
              <p:cNvPr id="18" name="TextBox 17">
                <a:extLst>
                  <a:ext uri="{FF2B5EF4-FFF2-40B4-BE49-F238E27FC236}">
                    <a16:creationId xmlns:a16="http://schemas.microsoft.com/office/drawing/2014/main" id="{9E02AC93-9563-4334-AE1B-2536C14A9553}"/>
                  </a:ext>
                </a:extLst>
              </p:cNvPr>
              <p:cNvSpPr txBox="1"/>
              <p:nvPr/>
            </p:nvSpPr>
            <p:spPr>
              <a:xfrm>
                <a:off x="7945769" y="1968813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</a:t>
                </a:r>
              </a:p>
            </p:txBody>
          </p:sp>
          <p:sp>
            <p:nvSpPr>
              <p:cNvPr id="19" name="TextBox 18">
                <a:extLst>
                  <a:ext uri="{FF2B5EF4-FFF2-40B4-BE49-F238E27FC236}">
                    <a16:creationId xmlns:a16="http://schemas.microsoft.com/office/drawing/2014/main" id="{1F54B529-E5C6-49F2-A0BD-E38333CEB8DD}"/>
                  </a:ext>
                </a:extLst>
              </p:cNvPr>
              <p:cNvSpPr txBox="1"/>
              <p:nvPr/>
            </p:nvSpPr>
            <p:spPr>
              <a:xfrm>
                <a:off x="7630951" y="2253465"/>
                <a:ext cx="343392" cy="276999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200" dirty="0"/>
                  <a:t>34</a:t>
                </a:r>
              </a:p>
            </p:txBody>
          </p:sp>
        </p:grp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32F06728-2C4D-48EE-B070-118A7770E615}"/>
                </a:ext>
              </a:extLst>
            </p:cNvPr>
            <p:cNvSpPr txBox="1"/>
            <p:nvPr/>
          </p:nvSpPr>
          <p:spPr>
            <a:xfrm>
              <a:off x="8552456" y="3154045"/>
              <a:ext cx="34339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200" dirty="0"/>
                <a:t>11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81847736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>
            <a:extLst>
              <a:ext uri="{FF2B5EF4-FFF2-40B4-BE49-F238E27FC236}">
                <a16:creationId xmlns:a16="http://schemas.microsoft.com/office/drawing/2014/main" id="{9A82F1F1-A4DC-4DF2-A51E-FFC9895A6B8A}"/>
              </a:ext>
            </a:extLst>
          </p:cNvPr>
          <p:cNvSpPr txBox="1"/>
          <p:nvPr/>
        </p:nvSpPr>
        <p:spPr>
          <a:xfrm>
            <a:off x="1202632" y="5214298"/>
            <a:ext cx="98339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Figure S5.</a:t>
            </a:r>
            <a:r>
              <a:rPr lang="en-US" dirty="0"/>
              <a:t> </a:t>
            </a:r>
            <a:r>
              <a:rPr lang="en-US" dirty="0" err="1"/>
              <a:t>tSNE</a:t>
            </a:r>
            <a:r>
              <a:rPr lang="en-US" dirty="0"/>
              <a:t> plots showing </a:t>
            </a:r>
            <a:r>
              <a:rPr lang="en-US" dirty="0" err="1"/>
              <a:t>showing</a:t>
            </a:r>
            <a:r>
              <a:rPr lang="en-US" dirty="0"/>
              <a:t> </a:t>
            </a:r>
            <a:r>
              <a:rPr lang="en-US" dirty="0">
                <a:solidFill>
                  <a:srgbClr val="000000"/>
                </a:solidFill>
                <a:effectLst/>
                <a:ea typeface="DengXian" panose="02010600030101010101" pitchFamily="2" charset="-122"/>
              </a:rPr>
              <a:t>Mi1 medulla and </a:t>
            </a:r>
            <a:r>
              <a:rPr lang="en-US" dirty="0">
                <a:effectLst/>
                <a:ea typeface="DengXian" panose="02010600030101010101" pitchFamily="2" charset="-122"/>
              </a:rPr>
              <a:t>proximal medulla (Pm) </a:t>
            </a:r>
            <a:r>
              <a:rPr lang="en-US" dirty="0"/>
              <a:t>neurons in the optic lobes of the brain of </a:t>
            </a:r>
            <a:r>
              <a:rPr lang="en-US" i="1" dirty="0"/>
              <a:t>Aedes aegypti</a:t>
            </a:r>
            <a:r>
              <a:rPr lang="en-US" dirty="0"/>
              <a:t>. Mi1 neurons co-express the marker genes </a:t>
            </a:r>
            <a:r>
              <a:rPr lang="en-US" i="1" dirty="0" err="1"/>
              <a:t>bsh</a:t>
            </a:r>
            <a:r>
              <a:rPr lang="en-US" dirty="0"/>
              <a:t> 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AAEL007221; </a:t>
            </a:r>
            <a:r>
              <a:rPr lang="en-US" dirty="0"/>
              <a:t>in red) and </a:t>
            </a:r>
            <a:r>
              <a:rPr lang="en-US" i="1" dirty="0" err="1"/>
              <a:t>hth</a:t>
            </a:r>
            <a:r>
              <a:rPr lang="en-US" i="1" dirty="0"/>
              <a:t> </a:t>
            </a:r>
            <a:r>
              <a:rPr lang="en-US" dirty="0"/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AAEL011643; </a:t>
            </a:r>
            <a:r>
              <a:rPr lang="en-US" dirty="0"/>
              <a:t>in green), whereas Pm neurons co-express </a:t>
            </a:r>
            <a:r>
              <a:rPr lang="en-US" i="1" dirty="0" err="1"/>
              <a:t>hth</a:t>
            </a:r>
            <a:r>
              <a:rPr lang="en-US" dirty="0"/>
              <a:t> (in red) and </a:t>
            </a:r>
            <a:r>
              <a:rPr lang="en-US" i="1" dirty="0"/>
              <a:t>Lim 3 </a:t>
            </a:r>
            <a:r>
              <a:rPr lang="en-US" dirty="0"/>
              <a:t>(</a:t>
            </a:r>
            <a:r>
              <a:rPr lang="en-US" sz="1800" dirty="0">
                <a:effectLst/>
                <a:ea typeface="Times New Roman" panose="02020603050405020304" pitchFamily="18" charset="0"/>
              </a:rPr>
              <a:t>AAEL007120; </a:t>
            </a:r>
            <a:r>
              <a:rPr lang="en-US" dirty="0"/>
              <a:t>in green). Cell cluster numbers representing Mi1 and Pm neurons are indicated.</a:t>
            </a:r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23578462-A478-461F-93A6-E540AE8E89E7}"/>
              </a:ext>
            </a:extLst>
          </p:cNvPr>
          <p:cNvGrpSpPr/>
          <p:nvPr/>
        </p:nvGrpSpPr>
        <p:grpSpPr>
          <a:xfrm>
            <a:off x="2149447" y="1043537"/>
            <a:ext cx="7540355" cy="3795163"/>
            <a:chOff x="2149447" y="1043537"/>
            <a:chExt cx="7540355" cy="3795163"/>
          </a:xfrm>
        </p:grpSpPr>
        <p:grpSp>
          <p:nvGrpSpPr>
            <p:cNvPr id="14" name="Group 13">
              <a:extLst>
                <a:ext uri="{FF2B5EF4-FFF2-40B4-BE49-F238E27FC236}">
                  <a16:creationId xmlns:a16="http://schemas.microsoft.com/office/drawing/2014/main" id="{E94BD2DA-C746-4720-85B4-72C3F289FB43}"/>
                </a:ext>
              </a:extLst>
            </p:cNvPr>
            <p:cNvGrpSpPr/>
            <p:nvPr/>
          </p:nvGrpSpPr>
          <p:grpSpPr>
            <a:xfrm>
              <a:off x="2149447" y="1043537"/>
              <a:ext cx="7540355" cy="3795163"/>
              <a:chOff x="2213245" y="1043537"/>
              <a:chExt cx="7540355" cy="3795163"/>
            </a:xfrm>
          </p:grpSpPr>
          <p:grpSp>
            <p:nvGrpSpPr>
              <p:cNvPr id="8" name="Group 7">
                <a:extLst>
                  <a:ext uri="{FF2B5EF4-FFF2-40B4-BE49-F238E27FC236}">
                    <a16:creationId xmlns:a16="http://schemas.microsoft.com/office/drawing/2014/main" id="{096D3211-FB01-45F8-AFC5-34C6569BE94F}"/>
                  </a:ext>
                </a:extLst>
              </p:cNvPr>
              <p:cNvGrpSpPr/>
              <p:nvPr/>
            </p:nvGrpSpPr>
            <p:grpSpPr>
              <a:xfrm>
                <a:off x="2213245" y="1091162"/>
                <a:ext cx="3386217" cy="3747537"/>
                <a:chOff x="2213245" y="1091162"/>
                <a:chExt cx="3386217" cy="3747537"/>
              </a:xfrm>
            </p:grpSpPr>
            <p:pic>
              <p:nvPicPr>
                <p:cNvPr id="5" name="Picture 4">
                  <a:extLst>
                    <a:ext uri="{FF2B5EF4-FFF2-40B4-BE49-F238E27FC236}">
                      <a16:creationId xmlns:a16="http://schemas.microsoft.com/office/drawing/2014/main" id="{ECBE533C-456D-49FD-92B8-3265728A9D1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2"/>
                <a:stretch>
                  <a:fillRect/>
                </a:stretch>
              </p:blipFill>
              <p:spPr>
                <a:xfrm>
                  <a:off x="2213245" y="1362074"/>
                  <a:ext cx="3386217" cy="3476625"/>
                </a:xfrm>
                <a:prstGeom prst="rect">
                  <a:avLst/>
                </a:prstGeom>
              </p:spPr>
            </p:pic>
            <p:sp>
              <p:nvSpPr>
                <p:cNvPr id="6" name="TextBox 5">
                  <a:extLst>
                    <a:ext uri="{FF2B5EF4-FFF2-40B4-BE49-F238E27FC236}">
                      <a16:creationId xmlns:a16="http://schemas.microsoft.com/office/drawing/2014/main" id="{D78D5431-E297-4FAF-A38A-9189D22C7592}"/>
                    </a:ext>
                  </a:extLst>
                </p:cNvPr>
                <p:cNvSpPr txBox="1"/>
                <p:nvPr/>
              </p:nvSpPr>
              <p:spPr>
                <a:xfrm>
                  <a:off x="4810125" y="1685926"/>
                  <a:ext cx="6667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16</a:t>
                  </a:r>
                </a:p>
              </p:txBody>
            </p:sp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600E488B-9F2B-4EBD-84F9-B9D6C21B6CC3}"/>
                    </a:ext>
                  </a:extLst>
                </p:cNvPr>
                <p:cNvSpPr txBox="1"/>
                <p:nvPr/>
              </p:nvSpPr>
              <p:spPr>
                <a:xfrm>
                  <a:off x="3771538" y="1091162"/>
                  <a:ext cx="12195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bsh</a:t>
                  </a:r>
                  <a:r>
                    <a:rPr lang="en-US" dirty="0"/>
                    <a:t>/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hth</a:t>
                  </a:r>
                </a:p>
              </p:txBody>
            </p:sp>
          </p:grpSp>
          <p:grpSp>
            <p:nvGrpSpPr>
              <p:cNvPr id="13" name="Group 12">
                <a:extLst>
                  <a:ext uri="{FF2B5EF4-FFF2-40B4-BE49-F238E27FC236}">
                    <a16:creationId xmlns:a16="http://schemas.microsoft.com/office/drawing/2014/main" id="{F7214603-610B-419C-AFEA-AF8CF4E3EB6F}"/>
                  </a:ext>
                </a:extLst>
              </p:cNvPr>
              <p:cNvGrpSpPr/>
              <p:nvPr/>
            </p:nvGrpSpPr>
            <p:grpSpPr>
              <a:xfrm>
                <a:off x="6256954" y="1043537"/>
                <a:ext cx="3496646" cy="3795163"/>
                <a:chOff x="6256954" y="1043537"/>
                <a:chExt cx="3496646" cy="3795163"/>
              </a:xfrm>
            </p:grpSpPr>
            <p:pic>
              <p:nvPicPr>
                <p:cNvPr id="10" name="Picture 9">
                  <a:extLst>
                    <a:ext uri="{FF2B5EF4-FFF2-40B4-BE49-F238E27FC236}">
                      <a16:creationId xmlns:a16="http://schemas.microsoft.com/office/drawing/2014/main" id="{17B0DF14-8C6B-40E4-8320-C4CA1A7E87DC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/>
                <a:stretch>
                  <a:fillRect/>
                </a:stretch>
              </p:blipFill>
              <p:spPr>
                <a:xfrm>
                  <a:off x="6256954" y="1278786"/>
                  <a:ext cx="3496646" cy="3559914"/>
                </a:xfrm>
                <a:prstGeom prst="rect">
                  <a:avLst/>
                </a:prstGeom>
              </p:spPr>
            </p:pic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06850AD-9826-447D-AA76-346E93B72A2C}"/>
                    </a:ext>
                  </a:extLst>
                </p:cNvPr>
                <p:cNvSpPr txBox="1"/>
                <p:nvPr/>
              </p:nvSpPr>
              <p:spPr>
                <a:xfrm>
                  <a:off x="7814901" y="1043537"/>
                  <a:ext cx="1219561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i="1" dirty="0">
                      <a:solidFill>
                        <a:srgbClr val="FF0000"/>
                      </a:solidFill>
                    </a:rPr>
                    <a:t>hth</a:t>
                  </a:r>
                  <a:r>
                    <a:rPr lang="en-US" dirty="0"/>
                    <a:t>/</a:t>
                  </a:r>
                  <a:r>
                    <a:rPr lang="en-US" i="1" dirty="0">
                      <a:solidFill>
                        <a:schemeClr val="accent6"/>
                      </a:solidFill>
                    </a:rPr>
                    <a:t>Lim 3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B6481F81-B85D-4D17-8A9A-8DF816A66CD6}"/>
                    </a:ext>
                  </a:extLst>
                </p:cNvPr>
                <p:cNvSpPr txBox="1"/>
                <p:nvPr/>
              </p:nvSpPr>
              <p:spPr>
                <a:xfrm>
                  <a:off x="7443788" y="3314701"/>
                  <a:ext cx="666750" cy="307777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US" sz="1400" dirty="0"/>
                    <a:t>30</a:t>
                  </a:r>
                </a:p>
              </p:txBody>
            </p:sp>
          </p:grpSp>
        </p:grp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F4BBCF2B-3B7C-4991-B3F2-29276493EBD6}"/>
                </a:ext>
              </a:extLst>
            </p:cNvPr>
            <p:cNvSpPr txBox="1"/>
            <p:nvPr/>
          </p:nvSpPr>
          <p:spPr>
            <a:xfrm>
              <a:off x="8851612" y="1643054"/>
              <a:ext cx="666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16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4BA0805D-E1AB-4040-B712-3319176537A4}"/>
                </a:ext>
              </a:extLst>
            </p:cNvPr>
            <p:cNvSpPr txBox="1"/>
            <p:nvPr/>
          </p:nvSpPr>
          <p:spPr>
            <a:xfrm>
              <a:off x="3327102" y="3338508"/>
              <a:ext cx="666750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/>
                <a:t>30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132919976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9729</TotalTime>
  <Words>436</Words>
  <Application>Microsoft Office PowerPoint</Application>
  <PresentationFormat>Widescreen</PresentationFormat>
  <Paragraphs>63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9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Single-nucleus RNA-Seq of yellow fever mosquito Aedes aegypti brain with revolution 2</dc:title>
  <dc:creator>Yingjun Cui</dc:creator>
  <cp:lastModifiedBy>Franz, Alexander W.</cp:lastModifiedBy>
  <cp:revision>84</cp:revision>
  <dcterms:created xsi:type="dcterms:W3CDTF">2021-05-26T15:58:09Z</dcterms:created>
  <dcterms:modified xsi:type="dcterms:W3CDTF">2021-12-02T16:20:37Z</dcterms:modified>
</cp:coreProperties>
</file>