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29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351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838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237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336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314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203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625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78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14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708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64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7912C-97C1-410E-8829-D131123BFB3D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9E57A-2D63-4CD8-B74C-17D75FBA4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76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组合 110"/>
          <p:cNvGrpSpPr/>
          <p:nvPr/>
        </p:nvGrpSpPr>
        <p:grpSpPr>
          <a:xfrm>
            <a:off x="1352424" y="897515"/>
            <a:ext cx="8938171" cy="3971330"/>
            <a:chOff x="1352424" y="897515"/>
            <a:chExt cx="8938171" cy="3971330"/>
          </a:xfrm>
        </p:grpSpPr>
        <p:cxnSp>
          <p:nvCxnSpPr>
            <p:cNvPr id="101" name="直接箭头连接符 100"/>
            <p:cNvCxnSpPr/>
            <p:nvPr/>
          </p:nvCxnSpPr>
          <p:spPr>
            <a:xfrm>
              <a:off x="6638476" y="1602709"/>
              <a:ext cx="159614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 bwMode="auto">
            <a:xfrm>
              <a:off x="5044977" y="1221594"/>
              <a:ext cx="0" cy="21590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AutoShape 8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3967332" y="897515"/>
              <a:ext cx="2263234" cy="311150"/>
            </a:xfrm>
            <a:prstGeom prst="roundRect">
              <a:avLst>
                <a:gd name="adj" fmla="val 11718"/>
              </a:avLst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 anchorCtr="1">
              <a:no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1200" dirty="0"/>
                <a:t>BC cells were cultured in vitro</a:t>
              </a:r>
              <a:endParaRPr lang="zh-CN" altLang="en-US" sz="1200" noProof="1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  <p:sp>
          <p:nvSpPr>
            <p:cNvPr id="72" name="AutoShape 8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563618" y="1427737"/>
              <a:ext cx="3133473" cy="349944"/>
            </a:xfrm>
            <a:prstGeom prst="roundRect">
              <a:avLst>
                <a:gd name="adj" fmla="val 11718"/>
              </a:avLst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 anchorCtr="1"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lnSpc>
                  <a:spcPct val="120000"/>
                </a:lnSpc>
              </a:pPr>
              <a:r>
                <a:rPr lang="en-US" altLang="zh-CN" sz="1200" dirty="0" smtClean="0"/>
                <a:t>Knocking </a:t>
              </a:r>
              <a:r>
                <a:rPr lang="en-US" altLang="zh-CN" sz="1200" dirty="0"/>
                <a:t>down the circ_IRAK3 expression</a:t>
              </a:r>
              <a:endParaRPr lang="en-US" altLang="zh-CN" sz="1200" noProof="1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 bwMode="auto">
            <a:xfrm>
              <a:off x="5044759" y="1783650"/>
              <a:ext cx="0" cy="21590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 bwMode="auto">
            <a:xfrm>
              <a:off x="3466966" y="2000224"/>
              <a:ext cx="0" cy="215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 bwMode="auto">
            <a:xfrm>
              <a:off x="5039380" y="1991259"/>
              <a:ext cx="0" cy="215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 bwMode="auto">
            <a:xfrm flipV="1">
              <a:off x="1966816" y="1975483"/>
              <a:ext cx="6188961" cy="481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 bwMode="auto">
            <a:xfrm>
              <a:off x="1969865" y="2022169"/>
              <a:ext cx="0" cy="215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 bwMode="auto">
            <a:xfrm>
              <a:off x="6333886" y="1985052"/>
              <a:ext cx="0" cy="215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AutoShape 8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352424" y="2239834"/>
              <a:ext cx="1284853" cy="885376"/>
            </a:xfrm>
            <a:prstGeom prst="roundRect">
              <a:avLst>
                <a:gd name="adj" fmla="val 11718"/>
              </a:avLst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 anchorCtr="1">
              <a:no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lnSpc>
                  <a:spcPct val="120000"/>
                </a:lnSpc>
              </a:pPr>
              <a:r>
                <a:rPr lang="en-US" altLang="zh-CN" sz="1200" dirty="0"/>
                <a:t>Cell cycle was </a:t>
              </a:r>
              <a:r>
                <a:rPr lang="en-US" altLang="zh-CN" sz="1200" dirty="0" smtClean="0"/>
                <a:t>detected</a:t>
              </a:r>
            </a:p>
            <a:p>
              <a:pPr algn="ctr" fontAlgn="auto">
                <a:lnSpc>
                  <a:spcPct val="120000"/>
                </a:lnSpc>
              </a:pPr>
              <a:r>
                <a:rPr lang="en-US" altLang="zh-CN" sz="1200" dirty="0" smtClean="0"/>
                <a:t> </a:t>
              </a:r>
              <a:r>
                <a:rPr lang="en-US" altLang="zh-CN" sz="1200" dirty="0"/>
                <a:t>by flow cytometry</a:t>
              </a:r>
              <a:endParaRPr lang="en-US" altLang="zh-CN" sz="1200" noProof="1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  <p:sp>
          <p:nvSpPr>
            <p:cNvPr id="86" name="AutoShape 8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2789323" y="2251668"/>
              <a:ext cx="1284853" cy="885376"/>
            </a:xfrm>
            <a:prstGeom prst="roundRect">
              <a:avLst>
                <a:gd name="adj" fmla="val 11718"/>
              </a:avLst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 anchorCtr="1">
              <a:no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lnSpc>
                  <a:spcPct val="120000"/>
                </a:lnSpc>
              </a:pPr>
              <a:r>
                <a:rPr lang="en-US" altLang="zh-CN" sz="1200" dirty="0"/>
                <a:t>Cell proliferation was detected by plate </a:t>
              </a:r>
              <a:r>
                <a:rPr lang="en-US" altLang="zh-CN" sz="1200" dirty="0" smtClean="0"/>
                <a:t>cloning and MTT assay</a:t>
              </a:r>
              <a:endParaRPr lang="en-US" altLang="zh-CN" sz="1200" noProof="1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  <p:sp>
          <p:nvSpPr>
            <p:cNvPr id="87" name="AutoShape 8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4241711" y="2241445"/>
              <a:ext cx="1427410" cy="885376"/>
            </a:xfrm>
            <a:prstGeom prst="roundRect">
              <a:avLst>
                <a:gd name="adj" fmla="val 11718"/>
              </a:avLst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 anchorCtr="1">
              <a:no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lnSpc>
                  <a:spcPct val="120000"/>
                </a:lnSpc>
              </a:pPr>
              <a:r>
                <a:rPr lang="en-US" altLang="zh-CN" sz="1200" dirty="0"/>
                <a:t>Cell migration and </a:t>
              </a:r>
              <a:endParaRPr lang="en-US" altLang="zh-CN" sz="1200" dirty="0" smtClean="0"/>
            </a:p>
            <a:p>
              <a:pPr algn="ctr" fontAlgn="auto">
                <a:lnSpc>
                  <a:spcPct val="120000"/>
                </a:lnSpc>
              </a:pPr>
              <a:r>
                <a:rPr lang="en-US" altLang="zh-CN" sz="1200" dirty="0" smtClean="0"/>
                <a:t>invasion </a:t>
              </a:r>
              <a:r>
                <a:rPr lang="en-US" altLang="zh-CN" sz="1200" dirty="0"/>
                <a:t>were detected </a:t>
              </a:r>
              <a:r>
                <a:rPr lang="en-US" altLang="zh-CN" sz="1200" dirty="0" smtClean="0"/>
                <a:t>by</a:t>
              </a:r>
            </a:p>
            <a:p>
              <a:pPr algn="ctr" fontAlgn="auto">
                <a:lnSpc>
                  <a:spcPct val="120000"/>
                </a:lnSpc>
              </a:pPr>
              <a:r>
                <a:rPr lang="en-US" altLang="zh-CN" sz="1200" dirty="0" smtClean="0"/>
                <a:t>Transwell assay</a:t>
              </a:r>
              <a:endParaRPr lang="en-US" altLang="zh-CN" sz="1200" noProof="1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  <p:sp>
          <p:nvSpPr>
            <p:cNvPr id="88" name="AutoShape 8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837571" y="2227577"/>
              <a:ext cx="1185067" cy="885376"/>
            </a:xfrm>
            <a:prstGeom prst="roundRect">
              <a:avLst>
                <a:gd name="adj" fmla="val 11718"/>
              </a:avLst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 anchorCtr="1">
              <a:no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lnSpc>
                  <a:spcPct val="120000"/>
                </a:lnSpc>
              </a:pPr>
              <a:r>
                <a:rPr lang="en-US" altLang="zh-CN" sz="1200" dirty="0"/>
                <a:t>Apoptosis was detected by flow cytometry</a:t>
              </a:r>
              <a:endParaRPr lang="en-US" altLang="zh-CN" sz="1200" noProof="1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  <p:cxnSp>
          <p:nvCxnSpPr>
            <p:cNvPr id="92" name="直接连接符 91"/>
            <p:cNvCxnSpPr/>
            <p:nvPr/>
          </p:nvCxnSpPr>
          <p:spPr bwMode="auto">
            <a:xfrm>
              <a:off x="1939057" y="3177596"/>
              <a:ext cx="0" cy="215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 bwMode="auto">
            <a:xfrm>
              <a:off x="8099717" y="3139512"/>
              <a:ext cx="0" cy="215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 bwMode="auto">
            <a:xfrm>
              <a:off x="5044757" y="3367135"/>
              <a:ext cx="0" cy="21590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AutoShape 8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265224" y="4345031"/>
              <a:ext cx="5667445" cy="523814"/>
            </a:xfrm>
            <a:prstGeom prst="roundRect">
              <a:avLst>
                <a:gd name="adj" fmla="val 11718"/>
              </a:avLst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 anchorCtr="1">
              <a:no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lnSpc>
                  <a:spcPct val="120000"/>
                </a:lnSpc>
              </a:pPr>
              <a:r>
                <a:rPr lang="en-US" altLang="zh-CN" sz="1200" dirty="0"/>
                <a:t>The target miRNA and downstream target genes of circ_IRAK3 were predicted by circBank and miRDB, respectively</a:t>
              </a:r>
              <a:endParaRPr lang="en-US" altLang="zh-CN" sz="1200" noProof="1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  <p:sp>
          <p:nvSpPr>
            <p:cNvPr id="96" name="AutoShape 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265224" y="3586190"/>
              <a:ext cx="5667445" cy="523814"/>
            </a:xfrm>
            <a:prstGeom prst="roundRect">
              <a:avLst>
                <a:gd name="adj" fmla="val 11718"/>
              </a:avLst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 anchorCtr="1">
              <a:no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lnSpc>
                  <a:spcPct val="120000"/>
                </a:lnSpc>
              </a:pPr>
              <a:r>
                <a:rPr lang="en-US" altLang="zh-CN" sz="1200" dirty="0"/>
                <a:t>The circ_IRAK3/ Mir-603 /KIF2A axis was confirmed to be involved in the malignant progression of BC cells by functional recovery experiment</a:t>
              </a:r>
              <a:endParaRPr lang="en-US" altLang="zh-CN" sz="1200" noProof="1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  <p:sp>
          <p:nvSpPr>
            <p:cNvPr id="102" name="AutoShape 8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8269504" y="1155110"/>
              <a:ext cx="2021091" cy="926169"/>
            </a:xfrm>
            <a:prstGeom prst="roundRect">
              <a:avLst>
                <a:gd name="adj" fmla="val 11718"/>
              </a:avLst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 anchorCtr="1">
              <a:no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lnSpc>
                  <a:spcPct val="120000"/>
                </a:lnSpc>
              </a:pPr>
              <a:r>
                <a:rPr lang="en-US" altLang="zh-CN" sz="1200" dirty="0"/>
                <a:t>The effect of circ_IRAK3 knockdown on the growth of BC </a:t>
              </a:r>
              <a:r>
                <a:rPr lang="en-US" altLang="zh-CN" sz="1200" dirty="0" smtClean="0"/>
                <a:t>tumor in </a:t>
              </a:r>
              <a:r>
                <a:rPr lang="en-US" altLang="zh-CN" sz="1200" i="1" dirty="0" smtClean="0"/>
                <a:t>vivo</a:t>
              </a:r>
              <a:r>
                <a:rPr lang="en-US" altLang="zh-CN" sz="1200" dirty="0" smtClean="0"/>
                <a:t> </a:t>
              </a:r>
              <a:r>
                <a:rPr lang="en-US" altLang="zh-CN" sz="1200" dirty="0"/>
                <a:t>was verified by xenograft </a:t>
              </a:r>
              <a:r>
                <a:rPr lang="en-US" altLang="zh-CN" sz="1200" dirty="0" smtClean="0"/>
                <a:t>assay</a:t>
              </a:r>
              <a:endParaRPr lang="en-US" altLang="zh-CN" sz="1200" noProof="1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  <p:sp>
          <p:nvSpPr>
            <p:cNvPr id="105" name="AutoShape 8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7196112" y="2232685"/>
              <a:ext cx="1830657" cy="880268"/>
            </a:xfrm>
            <a:prstGeom prst="roundRect">
              <a:avLst>
                <a:gd name="adj" fmla="val 11718"/>
              </a:avLst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 anchorCtr="1">
              <a:no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200" dirty="0">
                  <a:solidFill>
                    <a:srgbClr val="333333"/>
                  </a:solidFill>
                </a:rPr>
                <a:t>The expression of apoptosis and metastasis related proteins were detected by Western blot</a:t>
              </a:r>
              <a:endParaRPr lang="zh-CN" altLang="en-US" sz="1200" dirty="0"/>
            </a:p>
          </p:txBody>
        </p:sp>
        <p:cxnSp>
          <p:nvCxnSpPr>
            <p:cNvPr id="107" name="直接连接符 106"/>
            <p:cNvCxnSpPr/>
            <p:nvPr/>
          </p:nvCxnSpPr>
          <p:spPr bwMode="auto">
            <a:xfrm>
              <a:off x="8162686" y="1973329"/>
              <a:ext cx="0" cy="2159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 bwMode="auto">
            <a:xfrm flipV="1">
              <a:off x="1921453" y="3347359"/>
              <a:ext cx="6188961" cy="481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 bwMode="auto">
            <a:xfrm>
              <a:off x="5056481" y="4129131"/>
              <a:ext cx="0" cy="21590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95020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822"/>
  <p:tag name="KSO_WM_UNIT_TYPE" val="p_h_h_f"/>
  <p:tag name="KSO_WM_UNIT_INDEX" val="1_1_4_1"/>
  <p:tag name="KSO_WM_UNIT_ID" val="diagram822_5*p_h_h_f*1_1_4_1"/>
  <p:tag name="KSO_WM_UNIT_LAYERLEVEL" val="1_1_1_1"/>
  <p:tag name="KSO_WM_UNIT_VALUE" val="18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 DOLOR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822"/>
  <p:tag name="KSO_WM_UNIT_TYPE" val="p_h_f"/>
  <p:tag name="KSO_WM_UNIT_INDEX" val="1_1_1"/>
  <p:tag name="KSO_WM_UNIT_ID" val="diagram822_5*p_h_f*1_1_1"/>
  <p:tag name="KSO_WM_UNIT_LAYERLEVEL" val="1_1_1"/>
  <p:tag name="KSO_WM_UNIT_VALUE" val="2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 DOLOR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822"/>
  <p:tag name="KSO_WM_UNIT_TYPE" val="p_h_f"/>
  <p:tag name="KSO_WM_UNIT_INDEX" val="1_1_1"/>
  <p:tag name="KSO_WM_UNIT_ID" val="diagram822_5*p_h_f*1_1_1"/>
  <p:tag name="KSO_WM_UNIT_LAYERLEVEL" val="1_1_1"/>
  <p:tag name="KSO_WM_UNIT_VALUE" val="2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 DOLOR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822"/>
  <p:tag name="KSO_WM_UNIT_TYPE" val="p_h_f"/>
  <p:tag name="KSO_WM_UNIT_INDEX" val="1_1_1"/>
  <p:tag name="KSO_WM_UNIT_ID" val="diagram822_5*p_h_f*1_1_1"/>
  <p:tag name="KSO_WM_UNIT_LAYERLEVEL" val="1_1_1"/>
  <p:tag name="KSO_WM_UNIT_VALUE" val="2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 DOLOR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822"/>
  <p:tag name="KSO_WM_UNIT_TYPE" val="p_h_f"/>
  <p:tag name="KSO_WM_UNIT_INDEX" val="1_1_1"/>
  <p:tag name="KSO_WM_UNIT_ID" val="diagram822_5*p_h_f*1_1_1"/>
  <p:tag name="KSO_WM_UNIT_LAYERLEVEL" val="1_1_1"/>
  <p:tag name="KSO_WM_UNIT_VALUE" val="2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 DOLOR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822"/>
  <p:tag name="KSO_WM_UNIT_TYPE" val="p_h_f"/>
  <p:tag name="KSO_WM_UNIT_INDEX" val="1_1_1"/>
  <p:tag name="KSO_WM_UNIT_ID" val="diagram822_5*p_h_f*1_1_1"/>
  <p:tag name="KSO_WM_UNIT_LAYERLEVEL" val="1_1_1"/>
  <p:tag name="KSO_WM_UNIT_VALUE" val="2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 DOLOR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822"/>
  <p:tag name="KSO_WM_UNIT_TYPE" val="p_h_f"/>
  <p:tag name="KSO_WM_UNIT_INDEX" val="1_1_1"/>
  <p:tag name="KSO_WM_UNIT_ID" val="diagram822_5*p_h_f*1_1_1"/>
  <p:tag name="KSO_WM_UNIT_LAYERLEVEL" val="1_1_1"/>
  <p:tag name="KSO_WM_UNIT_VALUE" val="2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 DOLOR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822"/>
  <p:tag name="KSO_WM_UNIT_TYPE" val="p_h_f"/>
  <p:tag name="KSO_WM_UNIT_INDEX" val="1_1_1"/>
  <p:tag name="KSO_WM_UNIT_ID" val="diagram822_5*p_h_f*1_1_1"/>
  <p:tag name="KSO_WM_UNIT_LAYERLEVEL" val="1_1_1"/>
  <p:tag name="KSO_WM_UNIT_VALUE" val="2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 DOLOR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822"/>
  <p:tag name="KSO_WM_UNIT_TYPE" val="p_h_f"/>
  <p:tag name="KSO_WM_UNIT_INDEX" val="1_1_1"/>
  <p:tag name="KSO_WM_UNIT_ID" val="diagram822_5*p_h_f*1_1_1"/>
  <p:tag name="KSO_WM_UNIT_LAYERLEVEL" val="1_1_1"/>
  <p:tag name="KSO_WM_UNIT_VALUE" val="2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 DOLOR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822"/>
  <p:tag name="KSO_WM_UNIT_TYPE" val="p_h_f"/>
  <p:tag name="KSO_WM_UNIT_INDEX" val="1_1_1"/>
  <p:tag name="KSO_WM_UNIT_ID" val="diagram822_5*p_h_f*1_1_1"/>
  <p:tag name="KSO_WM_UNIT_LAYERLEVEL" val="1_1_1"/>
  <p:tag name="KSO_WM_UNIT_VALUE" val="2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 DOLOR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115</Words>
  <Application>Microsoft Office PowerPoint</Application>
  <PresentationFormat>宽屏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宋体</vt:lpstr>
      <vt:lpstr>Arial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NING MEI</dc:creator>
  <cp:lastModifiedBy>NING MEI</cp:lastModifiedBy>
  <cp:revision>8</cp:revision>
  <dcterms:created xsi:type="dcterms:W3CDTF">2021-08-04T01:20:05Z</dcterms:created>
  <dcterms:modified xsi:type="dcterms:W3CDTF">2021-08-04T01:57:51Z</dcterms:modified>
</cp:coreProperties>
</file>