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9"/>
  </p:notesMasterIdLst>
  <p:handoutMasterIdLst>
    <p:handoutMasterId r:id="rId20"/>
  </p:handoutMasterIdLst>
  <p:sldIdLst>
    <p:sldId id="260" r:id="rId6"/>
    <p:sldId id="262" r:id="rId7"/>
    <p:sldId id="263" r:id="rId8"/>
    <p:sldId id="264" r:id="rId9"/>
    <p:sldId id="271" r:id="rId10"/>
    <p:sldId id="265" r:id="rId11"/>
    <p:sldId id="272" r:id="rId12"/>
    <p:sldId id="273" r:id="rId13"/>
    <p:sldId id="274" r:id="rId14"/>
    <p:sldId id="275" r:id="rId15"/>
    <p:sldId id="266" r:id="rId16"/>
    <p:sldId id="269" r:id="rId17"/>
    <p:sldId id="270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354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08/12/2021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‹Nr.›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5" y="3507854"/>
            <a:ext cx="6477611" cy="360040"/>
          </a:xfrm>
        </p:spPr>
        <p:txBody>
          <a:bodyPr>
            <a:normAutofit fontScale="90000"/>
          </a:bodyPr>
          <a:lstStyle/>
          <a:p>
            <a:r>
              <a:rPr lang="en-GB" dirty="0"/>
              <a:t>A report of two cases of myocarditis following mRNA COVID-19 vaccination</a:t>
            </a:r>
            <a:r>
              <a:rPr lang="de-DE" dirty="0"/>
              <a:t/>
            </a:r>
            <a:br>
              <a:rPr lang="de-DE" dirty="0"/>
            </a:b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EHJ-CR-D-21-00594R3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December </a:t>
            </a:r>
            <a:r>
              <a:rPr lang="en-GB" dirty="0" smtClean="0"/>
              <a:t>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dirty="0"/>
              <a:t>Case 2</a:t>
            </a:r>
            <a:br>
              <a:rPr lang="en-GB" sz="4000" b="0" dirty="0"/>
            </a:br>
            <a:r>
              <a:rPr lang="en-GB" b="0" dirty="0" smtClean="0"/>
              <a:t>Management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0" dirty="0" smtClean="0"/>
              <a:t>Coronary angiography ruled out CAD</a:t>
            </a:r>
          </a:p>
          <a:p>
            <a:pPr algn="just"/>
            <a:r>
              <a:rPr lang="en-US" b="0" dirty="0" smtClean="0"/>
              <a:t>Patient </a:t>
            </a:r>
            <a:r>
              <a:rPr lang="en-US" b="0" dirty="0"/>
              <a:t>was monitored for </a:t>
            </a:r>
            <a:r>
              <a:rPr lang="en-US" b="0" dirty="0" smtClean="0"/>
              <a:t>5 days </a:t>
            </a:r>
          </a:p>
          <a:p>
            <a:pPr algn="just"/>
            <a:r>
              <a:rPr lang="en-US" b="0" dirty="0" smtClean="0"/>
              <a:t>Heart failure </a:t>
            </a:r>
            <a:r>
              <a:rPr lang="en-US" b="0" dirty="0"/>
              <a:t>therapy including </a:t>
            </a:r>
            <a:r>
              <a:rPr lang="en-US" b="0" dirty="0" smtClean="0"/>
              <a:t>I.V. </a:t>
            </a:r>
            <a:r>
              <a:rPr lang="en-US" b="0" dirty="0"/>
              <a:t>loop diuretics, beta blockers, mineralocorticoid receptor antagonists and an angiotensin-converting-enzyme </a:t>
            </a:r>
            <a:r>
              <a:rPr lang="en-US" b="0" dirty="0" smtClean="0"/>
              <a:t>inhibitor </a:t>
            </a:r>
          </a:p>
          <a:p>
            <a:pPr algn="just"/>
            <a:r>
              <a:rPr lang="en-US" b="0" dirty="0" smtClean="0"/>
              <a:t>No </a:t>
            </a:r>
            <a:r>
              <a:rPr lang="en-US" b="0" dirty="0"/>
              <a:t>relevant heart rhythm </a:t>
            </a:r>
            <a:r>
              <a:rPr lang="en-US" b="0" dirty="0" smtClean="0"/>
              <a:t>anomalies</a:t>
            </a:r>
          </a:p>
          <a:p>
            <a:pPr algn="just"/>
            <a:r>
              <a:rPr lang="en-US" b="0" dirty="0" smtClean="0"/>
              <a:t>Repeat </a:t>
            </a:r>
            <a:r>
              <a:rPr lang="en-US" b="0" dirty="0"/>
              <a:t>echocardiography showed resolution of </a:t>
            </a:r>
            <a:r>
              <a:rPr lang="en-US" b="0" dirty="0" smtClean="0"/>
              <a:t>wall </a:t>
            </a:r>
            <a:r>
              <a:rPr lang="en-US" b="0" dirty="0"/>
              <a:t>motion </a:t>
            </a:r>
            <a:r>
              <a:rPr lang="en-US" b="0" dirty="0" smtClean="0"/>
              <a:t>abnormalities</a:t>
            </a:r>
          </a:p>
          <a:p>
            <a:pPr algn="just"/>
            <a:r>
              <a:rPr lang="en-US" b="0" dirty="0" smtClean="0"/>
              <a:t>Resolution </a:t>
            </a:r>
            <a:r>
              <a:rPr lang="en-US" b="0" dirty="0"/>
              <a:t>of symptoms </a:t>
            </a:r>
            <a:r>
              <a:rPr lang="en-US" b="0" dirty="0" smtClean="0"/>
              <a:t>with heart failure therapy</a:t>
            </a:r>
          </a:p>
          <a:p>
            <a:pPr algn="just"/>
            <a:r>
              <a:rPr lang="en-US" b="0" dirty="0"/>
              <a:t>Recommendation to avoid exercise for the next 6 months</a:t>
            </a:r>
            <a:endParaRPr lang="en-GB" b="0" dirty="0"/>
          </a:p>
          <a:p>
            <a:pPr algn="just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51208835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Discussion</a:t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6843649" cy="3168000"/>
          </a:xfrm>
        </p:spPr>
        <p:txBody>
          <a:bodyPr>
            <a:normAutofit/>
          </a:bodyPr>
          <a:lstStyle/>
          <a:p>
            <a:pPr algn="just"/>
            <a:r>
              <a:rPr lang="en-US" sz="1900" b="0" dirty="0"/>
              <a:t>Recently published cases of myocarditis after COVID-19 vaccination reported similar clinical </a:t>
            </a:r>
            <a:r>
              <a:rPr lang="en-US" sz="1900" b="0" dirty="0" smtClean="0"/>
              <a:t>courses</a:t>
            </a:r>
          </a:p>
          <a:p>
            <a:pPr algn="just"/>
            <a:r>
              <a:rPr lang="en-US" sz="1900" b="0" dirty="0" smtClean="0"/>
              <a:t>Myocarditis </a:t>
            </a:r>
            <a:r>
              <a:rPr lang="en-US" sz="1900" b="0" dirty="0"/>
              <a:t>is a rare complication following mRNA COVID-19 </a:t>
            </a:r>
            <a:r>
              <a:rPr lang="en-US" sz="1900" b="0" dirty="0" smtClean="0"/>
              <a:t>vaccine</a:t>
            </a:r>
          </a:p>
          <a:p>
            <a:pPr algn="just"/>
            <a:r>
              <a:rPr lang="en-US" sz="1900" b="0" dirty="0" smtClean="0"/>
              <a:t>A substantial pathophysiological </a:t>
            </a:r>
            <a:r>
              <a:rPr lang="en-US" sz="1900" b="0" dirty="0"/>
              <a:t>explanation of mRNA COVID-19 </a:t>
            </a:r>
            <a:r>
              <a:rPr lang="en-US" sz="1900" b="0" dirty="0" smtClean="0"/>
              <a:t>vaccine myocarditis has not yet been described. Possible drug-induced hypersensitivity reaction?</a:t>
            </a:r>
          </a:p>
          <a:p>
            <a:pPr algn="just"/>
            <a:r>
              <a:rPr lang="en-US" sz="1900" b="0" dirty="0" smtClean="0"/>
              <a:t>Because </a:t>
            </a:r>
            <a:r>
              <a:rPr lang="en-US" sz="1900" b="0" dirty="0"/>
              <a:t>of the novelty of mRNA vaccine technology, more investigation of the </a:t>
            </a:r>
            <a:r>
              <a:rPr lang="en-US" sz="1900" b="0" dirty="0" smtClean="0"/>
              <a:t>subject matter </a:t>
            </a:r>
            <a:r>
              <a:rPr lang="en-US" sz="1900" b="0" dirty="0"/>
              <a:t>is </a:t>
            </a:r>
            <a:r>
              <a:rPr lang="en-US" sz="1900" b="0" dirty="0" smtClean="0"/>
              <a:t>needed</a:t>
            </a:r>
          </a:p>
          <a:p>
            <a:pPr algn="just"/>
            <a:r>
              <a:rPr lang="en-US" sz="1900" b="0" dirty="0"/>
              <a:t> </a:t>
            </a:r>
            <a:endParaRPr lang="de-DE" sz="1900" b="0" dirty="0"/>
          </a:p>
          <a:p>
            <a:pPr algn="just"/>
            <a:endParaRPr lang="de-DE" sz="1900" b="0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971600" y="1582990"/>
            <a:ext cx="2321476" cy="1604226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Myocarditis is a rare complication of vaccination</a:t>
            </a:r>
            <a:endParaRPr lang="de-DE" dirty="0"/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368206" y="1582990"/>
            <a:ext cx="2345805" cy="1604226"/>
          </a:xfrm>
        </p:spPr>
        <p:txBody>
          <a:bodyPr>
            <a:normAutofit/>
          </a:bodyPr>
          <a:lstStyle/>
          <a:p>
            <a:r>
              <a:rPr lang="en-US" dirty="0"/>
              <a:t>Myocarditis </a:t>
            </a:r>
            <a:r>
              <a:rPr lang="en-US" dirty="0" smtClean="0"/>
              <a:t>may be a complication of Covid-19 vaccination </a:t>
            </a:r>
            <a:endParaRPr lang="de-DE" dirty="0"/>
          </a:p>
          <a:p>
            <a:endParaRPr lang="en-GB" sz="2400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5869844" y="1582990"/>
            <a:ext cx="2345805" cy="1604226"/>
          </a:xfrm>
        </p:spPr>
        <p:txBody>
          <a:bodyPr>
            <a:normAutofit/>
          </a:bodyPr>
          <a:lstStyle/>
          <a:p>
            <a:r>
              <a:rPr lang="en-US" dirty="0" smtClean="0"/>
              <a:t>Suspect myocarditis in cardiovascular </a:t>
            </a:r>
            <a:r>
              <a:rPr lang="en-US" dirty="0"/>
              <a:t>symptoms after </a:t>
            </a:r>
            <a:r>
              <a:rPr lang="en-US" dirty="0" smtClean="0"/>
              <a:t>Covid-19 vaccination! </a:t>
            </a:r>
            <a:endParaRPr lang="de-D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Autofit/>
          </a:bodyPr>
          <a:lstStyle/>
          <a:p>
            <a:r>
              <a:rPr lang="en-US" sz="1200" b="0" dirty="0"/>
              <a:t>1 </a:t>
            </a:r>
            <a:r>
              <a:rPr lang="en-US" sz="1200" b="0" dirty="0" err="1"/>
              <a:t>Rosner</a:t>
            </a:r>
            <a:r>
              <a:rPr lang="en-US" sz="1200" b="0" dirty="0"/>
              <a:t> CM, Genovese L, Tehrani BN, Atkins M, </a:t>
            </a:r>
            <a:r>
              <a:rPr lang="en-US" sz="1200" b="0" dirty="0" err="1"/>
              <a:t>Bakhshi</a:t>
            </a:r>
            <a:r>
              <a:rPr lang="en-US" sz="1200" b="0" dirty="0"/>
              <a:t> H, </a:t>
            </a:r>
            <a:r>
              <a:rPr lang="en-US" sz="1200" b="0" dirty="0" err="1"/>
              <a:t>Chaudhri</a:t>
            </a:r>
            <a:r>
              <a:rPr lang="en-US" sz="1200" b="0" dirty="0"/>
              <a:t> S et al. Myocarditis temporally associated with COVID-19 vaccination. Circulation 2021;144:502-505. </a:t>
            </a:r>
            <a:r>
              <a:rPr lang="en-US" sz="1200" b="0" dirty="0" err="1"/>
              <a:t>doi</a:t>
            </a:r>
            <a:r>
              <a:rPr lang="en-US" sz="1200" b="0" dirty="0"/>
              <a:t>: 10.1161/CIRCULATIONAHA.121.055891. Epub ahead of print. PMID: 34133885.</a:t>
            </a:r>
          </a:p>
          <a:p>
            <a:r>
              <a:rPr lang="en-US" sz="1200" b="0" dirty="0"/>
              <a:t>2 </a:t>
            </a:r>
            <a:r>
              <a:rPr lang="en-US" sz="1200" b="0" dirty="0" err="1"/>
              <a:t>Muthukumar</a:t>
            </a:r>
            <a:r>
              <a:rPr lang="en-US" sz="1200" b="0" dirty="0"/>
              <a:t> A, </a:t>
            </a:r>
            <a:r>
              <a:rPr lang="en-US" sz="1200" b="0" dirty="0" err="1"/>
              <a:t>Narasimhan</a:t>
            </a:r>
            <a:r>
              <a:rPr lang="en-US" sz="1200" b="0" dirty="0"/>
              <a:t> M, Li QZ, </a:t>
            </a:r>
            <a:r>
              <a:rPr lang="en-US" sz="1200" b="0" dirty="0" err="1"/>
              <a:t>Mahimainathan</a:t>
            </a:r>
            <a:r>
              <a:rPr lang="en-US" sz="1200" b="0" dirty="0"/>
              <a:t> L, </a:t>
            </a:r>
            <a:r>
              <a:rPr lang="en-US" sz="1200" b="0" dirty="0" err="1"/>
              <a:t>Hitto</a:t>
            </a:r>
            <a:r>
              <a:rPr lang="en-US" sz="1200" b="0" dirty="0"/>
              <a:t> I, </a:t>
            </a:r>
            <a:r>
              <a:rPr lang="en-US" sz="1200" b="0" dirty="0" err="1"/>
              <a:t>Fuda</a:t>
            </a:r>
            <a:r>
              <a:rPr lang="en-US" sz="1200" b="0" dirty="0"/>
              <a:t> F et al. In depth evaluation of a case of presumed myocarditis following the second dose of COVID-19 mRNA vaccine. Circulation 2021;144:487-498. </a:t>
            </a:r>
            <a:r>
              <a:rPr lang="en-US" sz="1200" b="0" dirty="0" err="1"/>
              <a:t>doi</a:t>
            </a:r>
            <a:r>
              <a:rPr lang="en-US" sz="1200" b="0" dirty="0"/>
              <a:t>: 10.1161/CIRCULATIONAHA.121.056038. Epub ahead of print. PMID: 34133883.</a:t>
            </a:r>
          </a:p>
          <a:p>
            <a:r>
              <a:rPr lang="en-US" sz="1200" b="0" dirty="0"/>
              <a:t>3 D’Angelo T, </a:t>
            </a:r>
            <a:r>
              <a:rPr lang="en-US" sz="1200" b="0" dirty="0" err="1"/>
              <a:t>Cattafi</a:t>
            </a:r>
            <a:r>
              <a:rPr lang="en-US" sz="1200" b="0" dirty="0"/>
              <a:t> A, </a:t>
            </a:r>
            <a:r>
              <a:rPr lang="en-US" sz="1200" b="0" dirty="0" err="1"/>
              <a:t>Carerj</a:t>
            </a:r>
            <a:r>
              <a:rPr lang="en-US" sz="1200" b="0" dirty="0"/>
              <a:t> ML, Booz C, </a:t>
            </a:r>
            <a:r>
              <a:rPr lang="en-US" sz="1200" b="0" dirty="0" err="1"/>
              <a:t>Ascenti</a:t>
            </a:r>
            <a:r>
              <a:rPr lang="en-US" sz="1200" b="0" dirty="0"/>
              <a:t> G, Cicero G et al. Myocarditis after SARS-CoV-2 vaccination: A vaccine-induced reaction? Can J </a:t>
            </a:r>
            <a:r>
              <a:rPr lang="en-US" sz="1200" b="0" dirty="0" err="1"/>
              <a:t>Cardiol</a:t>
            </a:r>
            <a:r>
              <a:rPr lang="en-US" sz="1200" b="0" dirty="0"/>
              <a:t> 2021;21:S0828-282X. </a:t>
            </a:r>
            <a:r>
              <a:rPr lang="en-US" sz="1200" b="0" dirty="0" err="1"/>
              <a:t>doi</a:t>
            </a:r>
            <a:r>
              <a:rPr lang="en-US" sz="1200" b="0" dirty="0"/>
              <a:t>: 10.1016/j.cjca.2021.05.010. Epub ahead of print. PMID: 34118375; PMCID: PMC8187737. </a:t>
            </a:r>
          </a:p>
          <a:p>
            <a:r>
              <a:rPr lang="en-US" sz="1200" b="0" dirty="0"/>
              <a:t>4 Montgomery J, Ryan M, </a:t>
            </a:r>
            <a:r>
              <a:rPr lang="en-US" sz="1200" b="0" dirty="0" err="1"/>
              <a:t>Engler</a:t>
            </a:r>
            <a:r>
              <a:rPr lang="en-US" sz="1200" b="0" dirty="0"/>
              <a:t> R, Hoffman D, </a:t>
            </a:r>
            <a:r>
              <a:rPr lang="en-US" sz="1200" b="0" dirty="0" err="1"/>
              <a:t>McClenathan</a:t>
            </a:r>
            <a:r>
              <a:rPr lang="en-US" sz="1200" b="0" dirty="0"/>
              <a:t> B, Collins L et al. Myocarditis following immunization with mRNA COVID-19 vaccines in members of the US military. JAMA </a:t>
            </a:r>
            <a:r>
              <a:rPr lang="en-US" sz="1200" b="0" dirty="0" err="1"/>
              <a:t>Cardiol</a:t>
            </a:r>
            <a:r>
              <a:rPr lang="en-US" sz="1200" b="0" dirty="0"/>
              <a:t> 2021:e212833. </a:t>
            </a:r>
            <a:r>
              <a:rPr lang="en-US" sz="1200" b="0" dirty="0" err="1"/>
              <a:t>doi</a:t>
            </a:r>
            <a:r>
              <a:rPr lang="en-US" sz="1200" b="0" dirty="0"/>
              <a:t>: 10.1001/jamacardio.2021.2833. Epub ahead of print. PMID: 34185045; PMCID: </a:t>
            </a:r>
            <a:r>
              <a:rPr lang="en-US" sz="1200" b="0" dirty="0" smtClean="0"/>
              <a:t>PMC8243257</a:t>
            </a:r>
          </a:p>
          <a:p>
            <a:r>
              <a:rPr lang="en-US" sz="1200" b="0" dirty="0"/>
              <a:t>13 Bozkurt B, </a:t>
            </a:r>
            <a:r>
              <a:rPr lang="en-US" sz="1200" b="0" dirty="0" err="1"/>
              <a:t>Kamat</a:t>
            </a:r>
            <a:r>
              <a:rPr lang="en-US" sz="1200" b="0" dirty="0"/>
              <a:t> I, </a:t>
            </a:r>
            <a:r>
              <a:rPr lang="en-US" sz="1200" b="0" dirty="0" err="1"/>
              <a:t>Hotez</a:t>
            </a:r>
            <a:r>
              <a:rPr lang="en-US" sz="1200" b="0" dirty="0"/>
              <a:t> PJ. Myocarditis with COVID-19 mRNA vaccines. Circulation 2021;144:471-484. </a:t>
            </a:r>
            <a:r>
              <a:rPr lang="en-US" sz="1200" b="0" dirty="0" err="1"/>
              <a:t>doi</a:t>
            </a:r>
            <a:r>
              <a:rPr lang="en-US" sz="1200" b="0" dirty="0"/>
              <a:t>: 10.1161/CIRCULATIONAHA.121.056135. Epub 20 July 2021. PMID: 34281357; PMCID: PMC8340726</a:t>
            </a:r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971600" y="1063625"/>
            <a:ext cx="6981706" cy="31680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b="0" dirty="0" smtClean="0"/>
              <a:t>Cases </a:t>
            </a:r>
            <a:r>
              <a:rPr lang="en-US" b="0" dirty="0"/>
              <a:t>of myocarditis have been reported as a rare adverse reaction to COVID-19 vaccines. </a:t>
            </a:r>
            <a:endParaRPr lang="en-US" b="0" dirty="0" smtClean="0"/>
          </a:p>
          <a:p>
            <a:pPr algn="just"/>
            <a:r>
              <a:rPr lang="en-US" b="0" dirty="0"/>
              <a:t> </a:t>
            </a:r>
            <a:endParaRPr lang="de-DE" b="0" dirty="0"/>
          </a:p>
          <a:p>
            <a:pPr algn="just"/>
            <a:r>
              <a:rPr lang="en-US" b="0" dirty="0"/>
              <a:t>We report the cases of two young male patients who presented with chest pain and </a:t>
            </a:r>
            <a:r>
              <a:rPr lang="en-US" b="0" dirty="0" err="1"/>
              <a:t>dyspnoea</a:t>
            </a:r>
            <a:r>
              <a:rPr lang="en-US" b="0" dirty="0"/>
              <a:t> following the administration of doses of the mRNA COVID-19 vaccine. Cardiac investigations revealed findings typical of acute myocarditis. </a:t>
            </a:r>
          </a:p>
          <a:p>
            <a:pPr algn="just"/>
            <a:endParaRPr lang="en-US" b="0" dirty="0" smtClean="0"/>
          </a:p>
          <a:p>
            <a:pPr algn="just"/>
            <a:r>
              <a:rPr lang="en-US" b="0" dirty="0" smtClean="0"/>
              <a:t>Myocarditis may be </a:t>
            </a:r>
            <a:r>
              <a:rPr lang="en-US" b="0" dirty="0"/>
              <a:t>an adverse reaction to </a:t>
            </a:r>
            <a:r>
              <a:rPr lang="en-US" b="0" dirty="0" smtClean="0"/>
              <a:t>mRNA </a:t>
            </a:r>
            <a:r>
              <a:rPr lang="en-US" b="0" dirty="0"/>
              <a:t>COVID-19 vaccine</a:t>
            </a:r>
            <a:r>
              <a:rPr lang="en-US" b="0" dirty="0" smtClean="0"/>
              <a:t>. </a:t>
            </a:r>
          </a:p>
          <a:p>
            <a:pPr algn="just"/>
            <a:r>
              <a:rPr lang="en-US" b="0" dirty="0" smtClean="0"/>
              <a:t>Clinical </a:t>
            </a:r>
            <a:r>
              <a:rPr lang="en-US" b="0" dirty="0"/>
              <a:t>suspicion of myocarditis should be high if patients present with chest pain or dyspnea after receiving COVID-19 vaccination.</a:t>
            </a:r>
            <a:endParaRPr lang="de-DE" b="0" dirty="0"/>
          </a:p>
          <a:p>
            <a:pPr algn="just"/>
            <a:endParaRPr lang="de-DE" dirty="0"/>
          </a:p>
          <a:p>
            <a:pPr algn="just"/>
            <a:r>
              <a:rPr lang="en-US" dirty="0"/>
              <a:t> 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1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History and 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algn="just"/>
            <a:r>
              <a:rPr lang="en-US" b="0" dirty="0"/>
              <a:t>A 23-year-old </a:t>
            </a:r>
            <a:r>
              <a:rPr lang="en-US" b="0" dirty="0" smtClean="0"/>
              <a:t>patient presented with </a:t>
            </a:r>
            <a:r>
              <a:rPr lang="en-US" b="0" dirty="0" smtClean="0"/>
              <a:t>retrosternal </a:t>
            </a:r>
            <a:r>
              <a:rPr lang="en-US" b="0" dirty="0"/>
              <a:t>pain that had been present for one </a:t>
            </a:r>
            <a:r>
              <a:rPr lang="en-US" b="0" dirty="0" smtClean="0"/>
              <a:t>day </a:t>
            </a:r>
            <a:endParaRPr lang="en-US" b="0" dirty="0" smtClean="0"/>
          </a:p>
          <a:p>
            <a:pPr algn="just"/>
            <a:r>
              <a:rPr lang="en-US" b="0" dirty="0" smtClean="0"/>
              <a:t>He had </a:t>
            </a:r>
            <a:r>
              <a:rPr lang="en-US" b="0" dirty="0" smtClean="0"/>
              <a:t>received </a:t>
            </a:r>
            <a:r>
              <a:rPr lang="en-US" b="0" dirty="0"/>
              <a:t>the second dose </a:t>
            </a:r>
            <a:r>
              <a:rPr lang="en-US" b="0" dirty="0" smtClean="0"/>
              <a:t>of </a:t>
            </a:r>
            <a:r>
              <a:rPr lang="en-US" b="0" dirty="0"/>
              <a:t>COVID-19 Vaccine </a:t>
            </a:r>
            <a:r>
              <a:rPr lang="en-US" b="0" dirty="0" smtClean="0"/>
              <a:t>Moderna </a:t>
            </a:r>
            <a:endParaRPr lang="en-US" b="0" dirty="0" smtClean="0"/>
          </a:p>
          <a:p>
            <a:pPr algn="just"/>
            <a:r>
              <a:rPr lang="en-US" b="0" dirty="0" smtClean="0"/>
              <a:t>5 days prior</a:t>
            </a:r>
            <a:endParaRPr lang="en-US" b="0" dirty="0" smtClean="0"/>
          </a:p>
          <a:p>
            <a:pPr algn="just"/>
            <a:r>
              <a:rPr lang="en-US" b="0" dirty="0" smtClean="0"/>
              <a:t>His </a:t>
            </a:r>
            <a:r>
              <a:rPr lang="en-US" b="0" dirty="0"/>
              <a:t>blood pressure was 176/95, heart rate 96/min, </a:t>
            </a:r>
            <a:r>
              <a:rPr lang="en-US" b="0" dirty="0" smtClean="0"/>
              <a:t>temperature 37.2°C. Physical exam was </a:t>
            </a:r>
            <a:r>
              <a:rPr lang="en-US" b="0" dirty="0" smtClean="0"/>
              <a:t>normal</a:t>
            </a:r>
            <a:endParaRPr lang="en-US" b="0" dirty="0" smtClean="0"/>
          </a:p>
          <a:p>
            <a:pPr algn="just"/>
            <a:endParaRPr lang="en-US" b="0" dirty="0" smtClean="0"/>
          </a:p>
          <a:p>
            <a:pPr algn="just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</a:t>
            </a:r>
            <a:r>
              <a:rPr lang="en-GB" sz="3600" b="0" dirty="0" smtClean="0"/>
              <a:t>1</a:t>
            </a:r>
            <a:br>
              <a:rPr lang="en-GB" sz="3600" b="0" dirty="0" smtClean="0"/>
            </a:br>
            <a:r>
              <a:rPr lang="en-GB" sz="2200" b="0" dirty="0" smtClean="0"/>
              <a:t>Investigations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75721"/>
            <a:ext cx="3667364" cy="2038221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3" y="854262"/>
            <a:ext cx="2856352" cy="2856352"/>
          </a:xfrm>
        </p:spPr>
      </p:pic>
      <p:sp>
        <p:nvSpPr>
          <p:cNvPr id="10" name="Textfeld 9"/>
          <p:cNvSpPr txBox="1"/>
          <p:nvPr/>
        </p:nvSpPr>
        <p:spPr>
          <a:xfrm>
            <a:off x="971599" y="3248949"/>
            <a:ext cx="33325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ECG: S</a:t>
            </a:r>
            <a:r>
              <a:rPr lang="en-US" sz="1200" dirty="0" err="1" smtClean="0"/>
              <a:t>inus</a:t>
            </a:r>
            <a:r>
              <a:rPr lang="en-US" sz="1200" dirty="0" smtClean="0"/>
              <a:t> rhythm with </a:t>
            </a:r>
            <a:r>
              <a:rPr lang="en-US" sz="1200" dirty="0"/>
              <a:t>an </a:t>
            </a:r>
            <a:r>
              <a:rPr lang="en-US" sz="1200" dirty="0" err="1"/>
              <a:t>rSr</a:t>
            </a:r>
            <a:r>
              <a:rPr lang="en-US" sz="1200" dirty="0"/>
              <a:t>’ configuration in V1-V3 and a slight notch in </a:t>
            </a:r>
            <a:r>
              <a:rPr lang="en-US" sz="1200" dirty="0" smtClean="0"/>
              <a:t>aVL</a:t>
            </a:r>
            <a:endParaRPr lang="de-DE" sz="1200" dirty="0"/>
          </a:p>
        </p:txBody>
      </p:sp>
      <p:sp>
        <p:nvSpPr>
          <p:cNvPr id="11" name="Textfeld 10"/>
          <p:cNvSpPr txBox="1"/>
          <p:nvPr/>
        </p:nvSpPr>
        <p:spPr>
          <a:xfrm>
            <a:off x="5107613" y="3710614"/>
            <a:ext cx="285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Cardiac MRI: increased </a:t>
            </a:r>
            <a:r>
              <a:rPr lang="en-US" sz="1200" dirty="0"/>
              <a:t>subepicardial and </a:t>
            </a:r>
            <a:r>
              <a:rPr lang="en-US" sz="1200" dirty="0" err="1"/>
              <a:t>intramyocardial</a:t>
            </a:r>
            <a:r>
              <a:rPr lang="en-US" sz="1200" dirty="0"/>
              <a:t> signal intensity of the </a:t>
            </a:r>
            <a:r>
              <a:rPr lang="en-US" sz="1200" dirty="0" smtClean="0"/>
              <a:t>anterolateral </a:t>
            </a:r>
            <a:r>
              <a:rPr lang="en-US" sz="1200" dirty="0"/>
              <a:t>segment</a:t>
            </a:r>
            <a:endParaRPr lang="de-DE" sz="12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0" dirty="0"/>
              <a:t>Case </a:t>
            </a:r>
            <a:r>
              <a:rPr lang="en-GB" sz="3200" b="0" dirty="0" smtClean="0"/>
              <a:t>1</a:t>
            </a:r>
            <a:r>
              <a:rPr lang="en-GB" b="0" dirty="0"/>
              <a:t/>
            </a:r>
            <a:br>
              <a:rPr lang="en-GB" b="0" dirty="0"/>
            </a:br>
            <a:r>
              <a:rPr lang="en-GB" sz="2000" b="0" dirty="0"/>
              <a:t>Investigations</a:t>
            </a:r>
            <a:endParaRPr lang="de-DE" sz="200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0" name="Textfeld 9"/>
          <p:cNvSpPr txBox="1"/>
          <p:nvPr/>
        </p:nvSpPr>
        <p:spPr>
          <a:xfrm>
            <a:off x="971600" y="3725135"/>
            <a:ext cx="4656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TTE: Normal </a:t>
            </a:r>
            <a:r>
              <a:rPr lang="de-DE" sz="1200" dirty="0" err="1" smtClean="0"/>
              <a:t>systolic</a:t>
            </a:r>
            <a:r>
              <a:rPr lang="de-DE" sz="1200" dirty="0" smtClean="0"/>
              <a:t> LV-</a:t>
            </a:r>
            <a:r>
              <a:rPr lang="de-DE" sz="1200" dirty="0" err="1" smtClean="0"/>
              <a:t>function</a:t>
            </a:r>
            <a:endParaRPr lang="de-DE" sz="1200" dirty="0"/>
          </a:p>
        </p:txBody>
      </p:sp>
      <p:pic>
        <p:nvPicPr>
          <p:cNvPr id="9" name="Inhaltsplatzhalter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63625"/>
            <a:ext cx="2661510" cy="2661510"/>
          </a:xfrm>
        </p:spPr>
      </p:pic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03295"/>
              </p:ext>
            </p:extLst>
          </p:nvPr>
        </p:nvGraphicFramePr>
        <p:xfrm>
          <a:off x="3879131" y="1063625"/>
          <a:ext cx="4046042" cy="1192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3021"/>
                <a:gridCol w="2023021"/>
              </a:tblGrid>
              <a:tr h="357738">
                <a:tc>
                  <a:txBody>
                    <a:bodyPr/>
                    <a:lstStyle/>
                    <a:p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High-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sensitivity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cardiac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troponin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-T</a:t>
                      </a:r>
                      <a:endParaRPr lang="de-DE" sz="10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dirty="0" smtClean="0">
                          <a:solidFill>
                            <a:schemeClr val="tx1"/>
                          </a:solidFill>
                        </a:rPr>
                        <a:t>1086 </a:t>
                      </a:r>
                      <a:r>
                        <a:rPr lang="en-GB" sz="1000" b="0" i="0" dirty="0" err="1" smtClean="0">
                          <a:solidFill>
                            <a:schemeClr val="tx1"/>
                          </a:solidFill>
                        </a:rPr>
                        <a:t>pg</a:t>
                      </a:r>
                      <a:r>
                        <a:rPr lang="en-GB" sz="1000" b="0" i="0" dirty="0" smtClean="0">
                          <a:solidFill>
                            <a:schemeClr val="tx1"/>
                          </a:solidFill>
                        </a:rPr>
                        <a:t>/mL </a:t>
                      </a:r>
                      <a:r>
                        <a:rPr lang="en-GB" sz="800" b="0" i="0" dirty="0" smtClean="0">
                          <a:solidFill>
                            <a:schemeClr val="tx1"/>
                          </a:solidFill>
                        </a:rPr>
                        <a:t>(normal: &lt;14 </a:t>
                      </a:r>
                      <a:r>
                        <a:rPr lang="en-GB" sz="800" b="0" i="0" dirty="0" err="1" smtClean="0">
                          <a:solidFill>
                            <a:schemeClr val="tx1"/>
                          </a:solidFill>
                        </a:rPr>
                        <a:t>pg</a:t>
                      </a:r>
                      <a:r>
                        <a:rPr lang="en-GB" sz="800" b="0" i="0" dirty="0" smtClean="0">
                          <a:solidFill>
                            <a:schemeClr val="tx1"/>
                          </a:solidFill>
                        </a:rPr>
                        <a:t>/mL)</a:t>
                      </a:r>
                    </a:p>
                    <a:p>
                      <a:endParaRPr lang="de-DE" sz="1000" b="0" i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5418">
                <a:tc>
                  <a:txBody>
                    <a:bodyPr/>
                    <a:lstStyle/>
                    <a:p>
                      <a:r>
                        <a:rPr lang="en-GB" sz="1000" i="0" dirty="0" smtClean="0"/>
                        <a:t>C-reactive protein</a:t>
                      </a:r>
                      <a:endParaRPr lang="de-DE" sz="10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dirty="0" smtClean="0"/>
                        <a:t>19.8 mg/L </a:t>
                      </a:r>
                      <a:r>
                        <a:rPr lang="en-GB" sz="800" i="0" dirty="0" smtClean="0"/>
                        <a:t>(normal: 0–5 mg/L)</a:t>
                      </a:r>
                    </a:p>
                    <a:p>
                      <a:endParaRPr lang="de-DE" sz="1000" i="0" dirty="0"/>
                    </a:p>
                  </a:txBody>
                  <a:tcPr/>
                </a:tc>
              </a:tr>
              <a:tr h="400133">
                <a:tc>
                  <a:txBody>
                    <a:bodyPr/>
                    <a:lstStyle/>
                    <a:p>
                      <a:r>
                        <a:rPr lang="en-GB" sz="1000" i="0" dirty="0" smtClean="0"/>
                        <a:t>SARS-CoV-2 </a:t>
                      </a:r>
                      <a:r>
                        <a:rPr lang="en-GB" sz="1000" i="0" dirty="0" err="1" smtClean="0"/>
                        <a:t>antispike</a:t>
                      </a:r>
                      <a:r>
                        <a:rPr lang="en-GB" sz="1000" i="0" dirty="0" smtClean="0"/>
                        <a:t> titre</a:t>
                      </a:r>
                      <a:endParaRPr lang="de-DE" sz="10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dirty="0" smtClean="0"/>
                        <a:t>&gt;2080 BAU/mL </a:t>
                      </a:r>
                      <a:r>
                        <a:rPr lang="en-GB" sz="800" i="0" dirty="0" smtClean="0"/>
                        <a:t>(normal: &lt;33.8 BAU/mL)</a:t>
                      </a:r>
                      <a:endParaRPr lang="de-DE" sz="800" i="0" dirty="0" smtClean="0"/>
                    </a:p>
                    <a:p>
                      <a:endParaRPr lang="de-DE" sz="1000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0472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1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Management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algn="just"/>
            <a:r>
              <a:rPr lang="en-US" b="0" dirty="0" smtClean="0"/>
              <a:t>Patient </a:t>
            </a:r>
            <a:r>
              <a:rPr lang="en-US" b="0" dirty="0"/>
              <a:t>was monitored for </a:t>
            </a:r>
            <a:r>
              <a:rPr lang="en-US" b="0" dirty="0" smtClean="0"/>
              <a:t>4 days </a:t>
            </a:r>
          </a:p>
          <a:p>
            <a:pPr algn="just"/>
            <a:r>
              <a:rPr lang="en-US" b="0" dirty="0" smtClean="0"/>
              <a:t>No </a:t>
            </a:r>
            <a:r>
              <a:rPr lang="en-US" b="0" dirty="0"/>
              <a:t>relevant heart rhythm </a:t>
            </a:r>
            <a:r>
              <a:rPr lang="en-US" b="0" dirty="0" smtClean="0"/>
              <a:t>anomalies</a:t>
            </a:r>
          </a:p>
          <a:p>
            <a:pPr algn="just"/>
            <a:r>
              <a:rPr lang="en-US" b="0" dirty="0" smtClean="0"/>
              <a:t>Repeat </a:t>
            </a:r>
            <a:r>
              <a:rPr lang="en-US" b="0" dirty="0"/>
              <a:t>echocardiography showed </a:t>
            </a:r>
            <a:r>
              <a:rPr lang="en-US" b="0" dirty="0" smtClean="0"/>
              <a:t>no wall </a:t>
            </a:r>
            <a:r>
              <a:rPr lang="en-US" b="0" dirty="0"/>
              <a:t>motion </a:t>
            </a:r>
            <a:r>
              <a:rPr lang="en-US" b="0" dirty="0" smtClean="0"/>
              <a:t>abnormalities</a:t>
            </a:r>
          </a:p>
          <a:p>
            <a:pPr algn="just"/>
            <a:r>
              <a:rPr lang="en-US" b="0" dirty="0" smtClean="0"/>
              <a:t>Total </a:t>
            </a:r>
            <a:r>
              <a:rPr lang="en-US" b="0" dirty="0"/>
              <a:t>resolution of symptoms without </a:t>
            </a:r>
            <a:r>
              <a:rPr lang="en-US" b="0" dirty="0" smtClean="0"/>
              <a:t>specific </a:t>
            </a:r>
            <a:r>
              <a:rPr lang="en-US" b="0" dirty="0"/>
              <a:t>medical </a:t>
            </a:r>
            <a:r>
              <a:rPr lang="en-US" b="0" dirty="0" smtClean="0"/>
              <a:t>therapy</a:t>
            </a:r>
          </a:p>
          <a:p>
            <a:pPr algn="just"/>
            <a:r>
              <a:rPr lang="en-US" b="0" dirty="0" smtClean="0"/>
              <a:t>Recommendation </a:t>
            </a:r>
            <a:r>
              <a:rPr lang="en-US" b="0" dirty="0"/>
              <a:t>to avoid exercise for the next 6 </a:t>
            </a:r>
            <a:r>
              <a:rPr lang="en-US" b="0" dirty="0" smtClean="0"/>
              <a:t>months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dirty="0"/>
              <a:t>Case </a:t>
            </a:r>
            <a:r>
              <a:rPr lang="en-GB" sz="4000" b="0" dirty="0" smtClean="0"/>
              <a:t>2</a:t>
            </a:r>
            <a:r>
              <a:rPr lang="en-GB" sz="3600" b="0" dirty="0"/>
              <a:t/>
            </a:r>
            <a:br>
              <a:rPr lang="en-GB" sz="3600" b="0" dirty="0"/>
            </a:br>
            <a:r>
              <a:rPr lang="en-GB" b="0" dirty="0"/>
              <a:t>History and Examination Findings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/>
          <a:lstStyle/>
          <a:p>
            <a:pPr algn="just"/>
            <a:r>
              <a:rPr lang="en-US" b="0" dirty="0"/>
              <a:t>A </a:t>
            </a:r>
            <a:r>
              <a:rPr lang="en-US" b="0" dirty="0" smtClean="0"/>
              <a:t>20-year-old patient presented </a:t>
            </a:r>
            <a:r>
              <a:rPr lang="en-US" b="0" dirty="0"/>
              <a:t>with </a:t>
            </a:r>
            <a:r>
              <a:rPr lang="en-US" b="0" dirty="0" smtClean="0"/>
              <a:t>anterolateral ST segment </a:t>
            </a:r>
            <a:r>
              <a:rPr lang="en-US" b="0" dirty="0" smtClean="0"/>
              <a:t>elevation. Epigastric </a:t>
            </a:r>
            <a:r>
              <a:rPr lang="en-US" b="0" dirty="0"/>
              <a:t>pain </a:t>
            </a:r>
            <a:r>
              <a:rPr lang="en-US" b="0" dirty="0" smtClean="0"/>
              <a:t>had </a:t>
            </a:r>
            <a:r>
              <a:rPr lang="en-US" b="0" dirty="0"/>
              <a:t>been present for one </a:t>
            </a:r>
            <a:r>
              <a:rPr lang="en-US" b="0" dirty="0" smtClean="0"/>
              <a:t>day</a:t>
            </a:r>
            <a:endParaRPr lang="en-US" b="0" dirty="0"/>
          </a:p>
          <a:p>
            <a:pPr algn="just"/>
            <a:r>
              <a:rPr lang="en-US" b="0" dirty="0" smtClean="0"/>
              <a:t>He </a:t>
            </a:r>
            <a:r>
              <a:rPr lang="en-US" b="0" dirty="0" smtClean="0"/>
              <a:t>had </a:t>
            </a:r>
            <a:r>
              <a:rPr lang="en-US" b="0" dirty="0" smtClean="0"/>
              <a:t>received </a:t>
            </a:r>
            <a:r>
              <a:rPr lang="en-US" b="0" dirty="0"/>
              <a:t>the second dose </a:t>
            </a:r>
            <a:r>
              <a:rPr lang="en-US" b="0" dirty="0" smtClean="0"/>
              <a:t>of </a:t>
            </a:r>
            <a:r>
              <a:rPr lang="en-US" b="0" dirty="0"/>
              <a:t>COVID-19 Vaccine </a:t>
            </a:r>
            <a:r>
              <a:rPr lang="en-US" b="0" dirty="0" smtClean="0"/>
              <a:t>Moderna </a:t>
            </a:r>
            <a:r>
              <a:rPr lang="en-US" b="0" dirty="0" smtClean="0"/>
              <a:t>3 days prior</a:t>
            </a:r>
            <a:endParaRPr lang="en-US" b="0" dirty="0" smtClean="0"/>
          </a:p>
          <a:p>
            <a:pPr algn="just"/>
            <a:r>
              <a:rPr lang="en-US" b="0" dirty="0" smtClean="0"/>
              <a:t>His </a:t>
            </a:r>
            <a:r>
              <a:rPr lang="en-US" b="0" dirty="0"/>
              <a:t>blood pressure was 120/70, heart rate 87/min, </a:t>
            </a:r>
            <a:r>
              <a:rPr lang="en-US" b="0" dirty="0" smtClean="0"/>
              <a:t>temperature 37.1°C. Physical exam was </a:t>
            </a:r>
            <a:r>
              <a:rPr lang="en-US" b="0" dirty="0" smtClean="0"/>
              <a:t>normal</a:t>
            </a:r>
          </a:p>
          <a:p>
            <a:pPr algn="just"/>
            <a:r>
              <a:rPr lang="en-US" b="0" dirty="0"/>
              <a:t>He had a history of attention-deficit/hyperactivity disorder and was on methylphenidate 40 mg </a:t>
            </a:r>
            <a:r>
              <a:rPr lang="en-US" b="0" dirty="0" err="1"/>
              <a:t>q.d</a:t>
            </a:r>
            <a:r>
              <a:rPr lang="en-US" b="0" dirty="0"/>
              <a:t>. since 8 years of age</a:t>
            </a:r>
            <a:endParaRPr lang="en-US" b="0" dirty="0" smtClean="0"/>
          </a:p>
          <a:p>
            <a:pPr algn="just"/>
            <a:endParaRPr lang="en-US" b="0" dirty="0" smtClean="0"/>
          </a:p>
          <a:p>
            <a:pPr algn="just"/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865149935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dirty="0"/>
              <a:t>Case </a:t>
            </a:r>
            <a:r>
              <a:rPr lang="en-GB" sz="4000" b="0" dirty="0" smtClean="0"/>
              <a:t>2</a:t>
            </a:r>
            <a:r>
              <a:rPr lang="en-GB" sz="4000" b="0" dirty="0"/>
              <a:t/>
            </a:r>
            <a:br>
              <a:rPr lang="en-GB" sz="4000" b="0" dirty="0"/>
            </a:br>
            <a:r>
              <a:rPr lang="en-GB" b="0" dirty="0"/>
              <a:t>Investigations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94" y="1256255"/>
            <a:ext cx="3357740" cy="1866141"/>
          </a:xfrm>
          <a:prstGeom prst="rect">
            <a:avLst/>
          </a:prstGeom>
        </p:spPr>
      </p:pic>
      <p:sp>
        <p:nvSpPr>
          <p:cNvPr id="21" name="Textfeld 20"/>
          <p:cNvSpPr txBox="1"/>
          <p:nvPr/>
        </p:nvSpPr>
        <p:spPr>
          <a:xfrm>
            <a:off x="172614" y="3122396"/>
            <a:ext cx="3409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ECG: S</a:t>
            </a:r>
            <a:r>
              <a:rPr lang="en-US" sz="1200" dirty="0" err="1" smtClean="0"/>
              <a:t>inus</a:t>
            </a:r>
            <a:r>
              <a:rPr lang="en-US" sz="1200" dirty="0" smtClean="0"/>
              <a:t> rhythm, </a:t>
            </a:r>
            <a:r>
              <a:rPr lang="en-US" sz="1200" dirty="0"/>
              <a:t>ST-elevation in I, aVL, </a:t>
            </a:r>
            <a:r>
              <a:rPr lang="en-US" sz="1200" dirty="0" smtClean="0"/>
              <a:t>V4-V6; </a:t>
            </a:r>
            <a:r>
              <a:rPr lang="en-US" sz="1200" dirty="0"/>
              <a:t>ST-depression in V1, </a:t>
            </a:r>
            <a:r>
              <a:rPr lang="en-US" sz="1200" dirty="0" err="1"/>
              <a:t>aVR</a:t>
            </a:r>
            <a:r>
              <a:rPr lang="en-US" sz="1200" dirty="0"/>
              <a:t> </a:t>
            </a:r>
            <a:endParaRPr lang="de-DE" sz="1200" dirty="0"/>
          </a:p>
        </p:txBody>
      </p:sp>
      <p:pic>
        <p:nvPicPr>
          <p:cNvPr id="22" name="Grafik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658015"/>
            <a:ext cx="1869814" cy="1869814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914" y="658015"/>
            <a:ext cx="1867086" cy="1867086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3847914" y="2518313"/>
            <a:ext cx="3409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Coronary</a:t>
            </a:r>
            <a:r>
              <a:rPr lang="de-DE" sz="1200" dirty="0" smtClean="0"/>
              <a:t> </a:t>
            </a:r>
            <a:r>
              <a:rPr lang="de-DE" sz="1200" dirty="0" err="1" smtClean="0"/>
              <a:t>angiography</a:t>
            </a:r>
            <a:r>
              <a:rPr lang="de-DE" sz="1200" dirty="0" smtClean="0"/>
              <a:t>: Normal </a:t>
            </a:r>
            <a:r>
              <a:rPr lang="de-DE" sz="1200" dirty="0" err="1" smtClean="0"/>
              <a:t>coronary</a:t>
            </a:r>
            <a:r>
              <a:rPr lang="de-DE" sz="1200" dirty="0" smtClean="0"/>
              <a:t> </a:t>
            </a:r>
            <a:r>
              <a:rPr lang="de-DE" sz="1200" dirty="0" err="1" smtClean="0"/>
              <a:t>arteries</a:t>
            </a:r>
            <a:endParaRPr lang="de-DE" sz="1200" dirty="0"/>
          </a:p>
        </p:txBody>
      </p:sp>
      <p:sp>
        <p:nvSpPr>
          <p:cNvPr id="5" name="Textfeld 4"/>
          <p:cNvSpPr txBox="1"/>
          <p:nvPr/>
        </p:nvSpPr>
        <p:spPr>
          <a:xfrm>
            <a:off x="2594535" y="3753374"/>
            <a:ext cx="896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/>
              <a:t>Chest</a:t>
            </a:r>
            <a:r>
              <a:rPr lang="de-DE" sz="1200" dirty="0" smtClean="0"/>
              <a:t> X-</a:t>
            </a:r>
            <a:r>
              <a:rPr lang="de-DE" sz="1200" dirty="0" err="1" smtClean="0"/>
              <a:t>ray</a:t>
            </a:r>
            <a:r>
              <a:rPr lang="de-DE" sz="1200" dirty="0" smtClean="0"/>
              <a:t>: </a:t>
            </a:r>
            <a:endParaRPr lang="de-DE" sz="1200" dirty="0" smtClean="0"/>
          </a:p>
          <a:p>
            <a:r>
              <a:rPr lang="de-DE" sz="1200" dirty="0" err="1" smtClean="0"/>
              <a:t>Pulmonary</a:t>
            </a:r>
            <a:r>
              <a:rPr lang="de-DE" sz="1200" dirty="0" smtClean="0"/>
              <a:t> </a:t>
            </a:r>
          </a:p>
          <a:p>
            <a:r>
              <a:rPr lang="de-DE" sz="1200" dirty="0" err="1" smtClean="0"/>
              <a:t>congestion</a:t>
            </a:r>
            <a:endParaRPr lang="de-DE" sz="1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88" y="3753374"/>
            <a:ext cx="898447" cy="856154"/>
          </a:xfrm>
          <a:prstGeom prst="rect">
            <a:avLst/>
          </a:prstGeom>
        </p:spPr>
      </p:pic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07013"/>
              </p:ext>
            </p:extLst>
          </p:nvPr>
        </p:nvGraphicFramePr>
        <p:xfrm>
          <a:off x="3847914" y="3050655"/>
          <a:ext cx="4046042" cy="1192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3021"/>
                <a:gridCol w="2023021"/>
              </a:tblGrid>
              <a:tr h="357738">
                <a:tc>
                  <a:txBody>
                    <a:bodyPr/>
                    <a:lstStyle/>
                    <a:p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High-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sensitivity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cardiac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1000" b="0" i="0" dirty="0" err="1" smtClean="0">
                          <a:solidFill>
                            <a:schemeClr val="tx1"/>
                          </a:solidFill>
                        </a:rPr>
                        <a:t>troponin</a:t>
                      </a:r>
                      <a:r>
                        <a:rPr lang="de-DE" sz="1000" b="0" i="0" dirty="0" smtClean="0">
                          <a:solidFill>
                            <a:schemeClr val="tx1"/>
                          </a:solidFill>
                        </a:rPr>
                        <a:t>-T</a:t>
                      </a:r>
                      <a:endParaRPr lang="de-DE" sz="1000" b="0" i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dirty="0" smtClean="0">
                          <a:solidFill>
                            <a:schemeClr val="tx1"/>
                          </a:solidFill>
                        </a:rPr>
                        <a:t>606 </a:t>
                      </a:r>
                      <a:r>
                        <a:rPr lang="en-GB" sz="1000" b="0" i="0" dirty="0" err="1" smtClean="0">
                          <a:solidFill>
                            <a:schemeClr val="tx1"/>
                          </a:solidFill>
                        </a:rPr>
                        <a:t>pg</a:t>
                      </a:r>
                      <a:r>
                        <a:rPr lang="en-GB" sz="1000" b="0" i="0" dirty="0" smtClean="0">
                          <a:solidFill>
                            <a:schemeClr val="tx1"/>
                          </a:solidFill>
                        </a:rPr>
                        <a:t>/mL </a:t>
                      </a:r>
                      <a:r>
                        <a:rPr lang="en-GB" sz="800" b="0" i="0" dirty="0" smtClean="0">
                          <a:solidFill>
                            <a:schemeClr val="tx1"/>
                          </a:solidFill>
                        </a:rPr>
                        <a:t>(normal: &lt;14 </a:t>
                      </a:r>
                      <a:r>
                        <a:rPr lang="en-GB" sz="800" b="0" i="0" dirty="0" err="1" smtClean="0">
                          <a:solidFill>
                            <a:schemeClr val="tx1"/>
                          </a:solidFill>
                        </a:rPr>
                        <a:t>pg</a:t>
                      </a:r>
                      <a:r>
                        <a:rPr lang="en-GB" sz="800" b="0" i="0" dirty="0" smtClean="0">
                          <a:solidFill>
                            <a:schemeClr val="tx1"/>
                          </a:solidFill>
                        </a:rPr>
                        <a:t>/mL)</a:t>
                      </a:r>
                    </a:p>
                    <a:p>
                      <a:endParaRPr lang="de-DE" sz="1000" b="0" i="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5418">
                <a:tc>
                  <a:txBody>
                    <a:bodyPr/>
                    <a:lstStyle/>
                    <a:p>
                      <a:r>
                        <a:rPr lang="en-GB" sz="1000" i="0" dirty="0" smtClean="0"/>
                        <a:t>C-reactive protein</a:t>
                      </a:r>
                      <a:endParaRPr lang="de-DE" sz="10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dirty="0" smtClean="0"/>
                        <a:t>44.2 mg/L </a:t>
                      </a:r>
                      <a:r>
                        <a:rPr lang="en-GB" sz="800" i="0" dirty="0" smtClean="0"/>
                        <a:t>(normal: 0–5 mg/L)</a:t>
                      </a:r>
                    </a:p>
                    <a:p>
                      <a:endParaRPr lang="de-DE" sz="1000" i="0" dirty="0"/>
                    </a:p>
                  </a:txBody>
                  <a:tcPr/>
                </a:tc>
              </a:tr>
              <a:tr h="400133">
                <a:tc>
                  <a:txBody>
                    <a:bodyPr/>
                    <a:lstStyle/>
                    <a:p>
                      <a:r>
                        <a:rPr lang="en-GB" sz="1000" i="0" dirty="0" smtClean="0"/>
                        <a:t>SARS-CoV-2 </a:t>
                      </a:r>
                      <a:r>
                        <a:rPr lang="en-GB" sz="1000" i="0" dirty="0" err="1" smtClean="0"/>
                        <a:t>antispike</a:t>
                      </a:r>
                      <a:r>
                        <a:rPr lang="en-GB" sz="1000" i="0" dirty="0" smtClean="0"/>
                        <a:t> titre</a:t>
                      </a:r>
                      <a:endParaRPr lang="de-DE" sz="10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i="0" dirty="0" smtClean="0"/>
                        <a:t>&gt;2080 BAU/mL </a:t>
                      </a:r>
                      <a:r>
                        <a:rPr lang="en-GB" sz="800" i="0" dirty="0" smtClean="0"/>
                        <a:t>(normal: &lt;33.8 BAU/mL)</a:t>
                      </a:r>
                      <a:endParaRPr lang="de-DE" sz="800" i="0" dirty="0" smtClean="0"/>
                    </a:p>
                    <a:p>
                      <a:endParaRPr lang="de-DE" sz="1000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98241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b="0" dirty="0"/>
              <a:t>Case 2</a:t>
            </a:r>
            <a:br>
              <a:rPr lang="en-GB" sz="4000" b="0" dirty="0"/>
            </a:br>
            <a:r>
              <a:rPr lang="en-GB" b="0" dirty="0"/>
              <a:t>Investigations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dirty="0"/>
              <a:t>EHJ-CR-D-21-00594R3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69282"/>
            <a:ext cx="2735427" cy="2514178"/>
          </a:xfr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964" y="1063625"/>
            <a:ext cx="2519835" cy="251983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72746" y="3557502"/>
            <a:ext cx="2778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TTE: </a:t>
            </a:r>
            <a:r>
              <a:rPr lang="de-DE" dirty="0" err="1" smtClean="0"/>
              <a:t>Moderately</a:t>
            </a:r>
            <a:r>
              <a:rPr lang="de-DE" dirty="0" smtClean="0"/>
              <a:t> </a:t>
            </a:r>
            <a:r>
              <a:rPr lang="de-DE" dirty="0" err="1" smtClean="0"/>
              <a:t>reduced</a:t>
            </a:r>
            <a:r>
              <a:rPr lang="de-DE" dirty="0" smtClean="0"/>
              <a:t> </a:t>
            </a:r>
            <a:r>
              <a:rPr lang="de-DE" dirty="0" err="1" smtClean="0"/>
              <a:t>systolic</a:t>
            </a:r>
            <a:r>
              <a:rPr lang="de-DE" dirty="0" smtClean="0"/>
              <a:t> LV-</a:t>
            </a:r>
            <a:r>
              <a:rPr lang="de-DE" dirty="0" err="1" smtClean="0"/>
              <a:t>function</a:t>
            </a:r>
            <a:r>
              <a:rPr lang="de-DE" dirty="0" smtClean="0"/>
              <a:t>, EF 40%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4127156" y="3529737"/>
            <a:ext cx="38676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Cardiac MRI: increased subepicardial and </a:t>
            </a:r>
            <a:r>
              <a:rPr lang="en-US" dirty="0" err="1"/>
              <a:t>intramyocardial</a:t>
            </a:r>
            <a:r>
              <a:rPr lang="en-US" dirty="0"/>
              <a:t> signal intensity of the anterolateral </a:t>
            </a:r>
            <a:r>
              <a:rPr lang="en-US" dirty="0" smtClean="0"/>
              <a:t>and apical segments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329820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764</Words>
  <Application>Microsoft Office PowerPoint</Application>
  <PresentationFormat>Bildschirmpräsentation (16:9)</PresentationFormat>
  <Paragraphs>102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13</vt:i4>
      </vt:variant>
    </vt:vector>
  </HeadingPairs>
  <TitlesOfParts>
    <vt:vector size="20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A report of two cases of myocarditis following mRNA COVID-19 vaccination  </vt:lpstr>
      <vt:lpstr>Introduction</vt:lpstr>
      <vt:lpstr>Case 1 History and Examination Findings</vt:lpstr>
      <vt:lpstr>Case 1 Investigations</vt:lpstr>
      <vt:lpstr>Case 1 Investigations</vt:lpstr>
      <vt:lpstr>Case 1 Management</vt:lpstr>
      <vt:lpstr>Case 2 History and Examination Findings</vt:lpstr>
      <vt:lpstr>Case 2 Investigations</vt:lpstr>
      <vt:lpstr>Case 2 Investigations</vt:lpstr>
      <vt:lpstr>Case 2 Management</vt:lpstr>
      <vt:lpstr>Discussion </vt:lpstr>
      <vt:lpstr>Learning Points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Bengel, Christopher</cp:lastModifiedBy>
  <cp:revision>64</cp:revision>
  <dcterms:created xsi:type="dcterms:W3CDTF">2017-10-02T09:19:02Z</dcterms:created>
  <dcterms:modified xsi:type="dcterms:W3CDTF">2021-12-08T12:28:59Z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