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429" r:id="rId2"/>
    <p:sldId id="385" r:id="rId3"/>
    <p:sldId id="387" r:id="rId4"/>
    <p:sldId id="389" r:id="rId5"/>
    <p:sldId id="386" r:id="rId6"/>
    <p:sldId id="437" r:id="rId7"/>
    <p:sldId id="430" r:id="rId8"/>
    <p:sldId id="454" r:id="rId9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88" userDrawn="1">
          <p15:clr>
            <a:srgbClr val="A4A3A4"/>
          </p15:clr>
        </p15:guide>
        <p15:guide id="6" orient="horz" pos="4800" userDrawn="1">
          <p15:clr>
            <a:srgbClr val="A4A3A4"/>
          </p15:clr>
        </p15:guide>
        <p15:guide id="7" orient="horz" pos="3648" userDrawn="1">
          <p15:clr>
            <a:srgbClr val="A4A3A4"/>
          </p15:clr>
        </p15:guide>
        <p15:guide id="8" orient="horz" pos="3888" userDrawn="1">
          <p15:clr>
            <a:srgbClr val="A4A3A4"/>
          </p15:clr>
        </p15:guide>
        <p15:guide id="9" orient="horz" pos="4992" userDrawn="1">
          <p15:clr>
            <a:srgbClr val="A4A3A4"/>
          </p15:clr>
        </p15:guide>
        <p15:guide id="11" orient="horz" pos="3792" userDrawn="1">
          <p15:clr>
            <a:srgbClr val="A4A3A4"/>
          </p15:clr>
        </p15:guide>
        <p15:guide id="12" pos="1296" userDrawn="1">
          <p15:clr>
            <a:srgbClr val="A4A3A4"/>
          </p15:clr>
        </p15:guide>
        <p15:guide id="13" pos="2400" userDrawn="1">
          <p15:clr>
            <a:srgbClr val="A4A3A4"/>
          </p15:clr>
        </p15:guide>
        <p15:guide id="14" orient="horz" pos="96" userDrawn="1">
          <p15:clr>
            <a:srgbClr val="A4A3A4"/>
          </p15:clr>
        </p15:guide>
        <p15:guide id="15" orient="horz" pos="5088">
          <p15:clr>
            <a:srgbClr val="A4A3A4"/>
          </p15:clr>
        </p15:guide>
        <p15:guide id="16" orient="horz" pos="302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tian Huisman" initials="CH" lastIdx="1" clrIdx="0">
    <p:extLst>
      <p:ext uri="{19B8F6BF-5375-455C-9EA6-DF929625EA0E}">
        <p15:presenceInfo xmlns:p15="http://schemas.microsoft.com/office/powerpoint/2012/main" userId="S-1-5-21-1366901343-1712286707-620655208-641678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A87E"/>
    <a:srgbClr val="0CD4CF"/>
    <a:srgbClr val="BBAE52"/>
    <a:srgbClr val="00DAE0"/>
    <a:srgbClr val="FFFFFF"/>
    <a:srgbClr val="8C0A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05" autoAdjust="0"/>
    <p:restoredTop sz="94404" autoAdjust="0"/>
  </p:normalViewPr>
  <p:slideViewPr>
    <p:cSldViewPr>
      <p:cViewPr>
        <p:scale>
          <a:sx n="90" d="100"/>
          <a:sy n="90" d="100"/>
        </p:scale>
        <p:origin x="2574" y="-24"/>
      </p:cViewPr>
      <p:guideLst>
        <p:guide orient="horz" pos="1488"/>
        <p:guide orient="horz" pos="4800"/>
        <p:guide orient="horz" pos="3648"/>
        <p:guide orient="horz" pos="3888"/>
        <p:guide orient="horz" pos="4992"/>
        <p:guide orient="horz" pos="3792"/>
        <p:guide pos="1296"/>
        <p:guide pos="2400"/>
        <p:guide orient="horz" pos="96"/>
        <p:guide orient="horz" pos="5088"/>
        <p:guide orient="horz" pos="30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A53145-2A4E-4F88-9CED-C6754CBE2022}" type="datetimeFigureOut">
              <a:rPr lang="en-US" smtClean="0"/>
              <a:t>1/4/2022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46E0E6-36AA-4A35-A33F-F0A78B133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960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E0E6-36AA-4A35-A33F-F0A78B1336C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000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E0E6-36AA-4A35-A33F-F0A78B1336C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921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8.jpeg"/><Relationship Id="rId5" Type="http://schemas.openxmlformats.org/officeDocument/2006/relationships/image" Target="../media/image4.jpeg"/><Relationship Id="rId10" Type="http://schemas.microsoft.com/office/2007/relationships/hdphoto" Target="../media/hdphoto2.wdp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18" Type="http://schemas.openxmlformats.org/officeDocument/2006/relationships/image" Target="../media/image25.jpeg"/><Relationship Id="rId3" Type="http://schemas.openxmlformats.org/officeDocument/2006/relationships/image" Target="../media/image10.jpeg"/><Relationship Id="rId21" Type="http://schemas.openxmlformats.org/officeDocument/2006/relationships/image" Target="../media/image28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17" Type="http://schemas.openxmlformats.org/officeDocument/2006/relationships/image" Target="../media/image24.jpeg"/><Relationship Id="rId2" Type="http://schemas.openxmlformats.org/officeDocument/2006/relationships/image" Target="../media/image9.jpeg"/><Relationship Id="rId16" Type="http://schemas.openxmlformats.org/officeDocument/2006/relationships/image" Target="../media/image23.jpeg"/><Relationship Id="rId20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5" Type="http://schemas.openxmlformats.org/officeDocument/2006/relationships/image" Target="../media/image22.jpeg"/><Relationship Id="rId10" Type="http://schemas.openxmlformats.org/officeDocument/2006/relationships/image" Target="../media/image17.jpeg"/><Relationship Id="rId19" Type="http://schemas.openxmlformats.org/officeDocument/2006/relationships/image" Target="../media/image26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image" Target="../media/image40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12" Type="http://schemas.openxmlformats.org/officeDocument/2006/relationships/image" Target="../media/image39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11" Type="http://schemas.openxmlformats.org/officeDocument/2006/relationships/image" Target="../media/image38.pn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48.png"/><Relationship Id="rId18" Type="http://schemas.microsoft.com/office/2007/relationships/hdphoto" Target="../media/hdphoto8.wdp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12" Type="http://schemas.microsoft.com/office/2007/relationships/hdphoto" Target="../media/hdphoto5.wdp"/><Relationship Id="rId17" Type="http://schemas.openxmlformats.org/officeDocument/2006/relationships/image" Target="../media/image50.png"/><Relationship Id="rId2" Type="http://schemas.openxmlformats.org/officeDocument/2006/relationships/notesSlide" Target="../notesSlides/notesSlide1.xml"/><Relationship Id="rId16" Type="http://schemas.microsoft.com/office/2007/relationships/hdphoto" Target="../media/hdphoto7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47.png"/><Relationship Id="rId5" Type="http://schemas.openxmlformats.org/officeDocument/2006/relationships/image" Target="../media/image43.png"/><Relationship Id="rId15" Type="http://schemas.openxmlformats.org/officeDocument/2006/relationships/image" Target="../media/image49.png"/><Relationship Id="rId10" Type="http://schemas.microsoft.com/office/2007/relationships/hdphoto" Target="../media/hdphoto4.wdp"/><Relationship Id="rId4" Type="http://schemas.openxmlformats.org/officeDocument/2006/relationships/image" Target="../media/image42.png"/><Relationship Id="rId9" Type="http://schemas.openxmlformats.org/officeDocument/2006/relationships/image" Target="../media/image46.png"/><Relationship Id="rId14" Type="http://schemas.microsoft.com/office/2007/relationships/hdphoto" Target="../media/hdphoto6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13" Type="http://schemas.openxmlformats.org/officeDocument/2006/relationships/image" Target="../media/image62.jpeg"/><Relationship Id="rId18" Type="http://schemas.openxmlformats.org/officeDocument/2006/relationships/image" Target="../media/image67.png"/><Relationship Id="rId3" Type="http://schemas.openxmlformats.org/officeDocument/2006/relationships/image" Target="../media/image52.png"/><Relationship Id="rId21" Type="http://schemas.microsoft.com/office/2007/relationships/hdphoto" Target="../media/hdphoto9.wdp"/><Relationship Id="rId7" Type="http://schemas.openxmlformats.org/officeDocument/2006/relationships/image" Target="../media/image56.jpeg"/><Relationship Id="rId12" Type="http://schemas.openxmlformats.org/officeDocument/2006/relationships/image" Target="../media/image61.jpeg"/><Relationship Id="rId17" Type="http://schemas.openxmlformats.org/officeDocument/2006/relationships/image" Target="../media/image66.png"/><Relationship Id="rId25" Type="http://schemas.openxmlformats.org/officeDocument/2006/relationships/image" Target="../media/image71.jpeg"/><Relationship Id="rId2" Type="http://schemas.openxmlformats.org/officeDocument/2006/relationships/image" Target="../media/image51.jpeg"/><Relationship Id="rId16" Type="http://schemas.openxmlformats.org/officeDocument/2006/relationships/image" Target="../media/image65.jpe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11" Type="http://schemas.openxmlformats.org/officeDocument/2006/relationships/image" Target="../media/image60.jpeg"/><Relationship Id="rId24" Type="http://schemas.openxmlformats.org/officeDocument/2006/relationships/image" Target="../media/image70.jpeg"/><Relationship Id="rId5" Type="http://schemas.openxmlformats.org/officeDocument/2006/relationships/image" Target="../media/image54.jpeg"/><Relationship Id="rId15" Type="http://schemas.openxmlformats.org/officeDocument/2006/relationships/image" Target="../media/image64.jpeg"/><Relationship Id="rId23" Type="http://schemas.microsoft.com/office/2007/relationships/hdphoto" Target="../media/hdphoto10.wdp"/><Relationship Id="rId10" Type="http://schemas.openxmlformats.org/officeDocument/2006/relationships/image" Target="../media/image59.jpeg"/><Relationship Id="rId19" Type="http://schemas.openxmlformats.org/officeDocument/2006/relationships/image" Target="../media/image44.png"/><Relationship Id="rId4" Type="http://schemas.openxmlformats.org/officeDocument/2006/relationships/image" Target="../media/image53.jpeg"/><Relationship Id="rId9" Type="http://schemas.openxmlformats.org/officeDocument/2006/relationships/image" Target="../media/image58.jpeg"/><Relationship Id="rId14" Type="http://schemas.openxmlformats.org/officeDocument/2006/relationships/image" Target="../media/image63.jpeg"/><Relationship Id="rId22" Type="http://schemas.openxmlformats.org/officeDocument/2006/relationships/image" Target="../media/image6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7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2425" y="164022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Supplemental Figure 1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2" r="9184"/>
          <a:stretch/>
        </p:blipFill>
        <p:spPr>
          <a:xfrm>
            <a:off x="1142544" y="3042758"/>
            <a:ext cx="5125361" cy="24916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51" t="-1538" r="3536" b="79766"/>
          <a:stretch/>
        </p:blipFill>
        <p:spPr>
          <a:xfrm>
            <a:off x="6416605" y="3863591"/>
            <a:ext cx="405517" cy="8587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9469" y="3205347"/>
            <a:ext cx="68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Arial Narrow" pitchFamily="34" charset="0"/>
              </a:rPr>
              <a:t>Art3</a:t>
            </a:r>
          </a:p>
          <a:p>
            <a:r>
              <a:rPr lang="en-US" sz="700" dirty="0">
                <a:latin typeface="Arial Narrow" pitchFamily="34" charset="0"/>
              </a:rPr>
              <a:t>Pcdh15</a:t>
            </a:r>
          </a:p>
          <a:p>
            <a:r>
              <a:rPr lang="en-US" sz="700" dirty="0">
                <a:latin typeface="Arial Narrow" pitchFamily="34" charset="0"/>
              </a:rPr>
              <a:t>Sox17</a:t>
            </a:r>
          </a:p>
          <a:p>
            <a:r>
              <a:rPr lang="en-US" sz="700" dirty="0">
                <a:latin typeface="Arial Narrow" pitchFamily="34" charset="0"/>
              </a:rPr>
              <a:t>Pecam1</a:t>
            </a:r>
          </a:p>
          <a:p>
            <a:r>
              <a:rPr lang="en-US" sz="700" dirty="0" err="1">
                <a:latin typeface="Arial Narrow" pitchFamily="34" charset="0"/>
              </a:rPr>
              <a:t>Lum</a:t>
            </a:r>
            <a:endParaRPr lang="en-US" sz="700" dirty="0">
              <a:latin typeface="Arial Narrow" pitchFamily="34" charset="0"/>
            </a:endParaRPr>
          </a:p>
          <a:p>
            <a:r>
              <a:rPr lang="en-US" sz="700" dirty="0" err="1">
                <a:latin typeface="Arial Narrow" pitchFamily="34" charset="0"/>
              </a:rPr>
              <a:t>Agt</a:t>
            </a:r>
            <a:endParaRPr lang="en-US" sz="700" dirty="0">
              <a:latin typeface="Arial Narrow" pitchFamily="34" charset="0"/>
            </a:endParaRPr>
          </a:p>
          <a:p>
            <a:r>
              <a:rPr lang="en-US" sz="700" dirty="0">
                <a:latin typeface="Arial Narrow" pitchFamily="34" charset="0"/>
              </a:rPr>
              <a:t>Gpr50</a:t>
            </a:r>
          </a:p>
          <a:p>
            <a:r>
              <a:rPr lang="en-US" sz="700" dirty="0" err="1">
                <a:latin typeface="Arial Narrow" pitchFamily="34" charset="0"/>
              </a:rPr>
              <a:t>Cck</a:t>
            </a:r>
            <a:endParaRPr lang="en-US" sz="700" dirty="0">
              <a:latin typeface="Arial Narrow" pitchFamily="34" charset="0"/>
            </a:endParaRPr>
          </a:p>
          <a:p>
            <a:r>
              <a:rPr lang="en-US" sz="700" dirty="0" err="1">
                <a:latin typeface="Arial Narrow" pitchFamily="34" charset="0"/>
              </a:rPr>
              <a:t>Mog</a:t>
            </a:r>
            <a:endParaRPr lang="en-US" sz="700" dirty="0">
              <a:latin typeface="Arial Narrow" pitchFamily="34" charset="0"/>
            </a:endParaRPr>
          </a:p>
          <a:p>
            <a:r>
              <a:rPr lang="en-US" sz="700" dirty="0">
                <a:latin typeface="Arial Narrow" pitchFamily="34" charset="0"/>
              </a:rPr>
              <a:t>Cdo1</a:t>
            </a:r>
          </a:p>
          <a:p>
            <a:r>
              <a:rPr lang="en-US" sz="700" dirty="0">
                <a:latin typeface="Arial Narrow" pitchFamily="34" charset="0"/>
              </a:rPr>
              <a:t>Npas4</a:t>
            </a:r>
          </a:p>
          <a:p>
            <a:r>
              <a:rPr lang="en-US" sz="700" dirty="0">
                <a:latin typeface="Arial Narrow" pitchFamily="34" charset="0"/>
              </a:rPr>
              <a:t>Brca1</a:t>
            </a:r>
          </a:p>
          <a:p>
            <a:r>
              <a:rPr lang="en-US" sz="700" dirty="0" err="1">
                <a:latin typeface="Arial Narrow" pitchFamily="34" charset="0"/>
              </a:rPr>
              <a:t>Rax</a:t>
            </a:r>
            <a:endParaRPr lang="en-US" sz="700" dirty="0">
              <a:latin typeface="Arial Narrow" pitchFamily="34" charset="0"/>
            </a:endParaRPr>
          </a:p>
          <a:p>
            <a:r>
              <a:rPr lang="en-US" sz="700" dirty="0" err="1">
                <a:latin typeface="Arial Narrow" pitchFamily="34" charset="0"/>
              </a:rPr>
              <a:t>Oxt</a:t>
            </a:r>
            <a:endParaRPr lang="en-US" sz="700" dirty="0">
              <a:latin typeface="Arial Narrow" pitchFamily="34" charset="0"/>
            </a:endParaRPr>
          </a:p>
          <a:p>
            <a:r>
              <a:rPr lang="en-US" sz="700" dirty="0">
                <a:latin typeface="Arial Narrow" pitchFamily="34" charset="0"/>
              </a:rPr>
              <a:t>Slc17a6</a:t>
            </a:r>
          </a:p>
          <a:p>
            <a:r>
              <a:rPr lang="en-US" sz="700" dirty="0">
                <a:latin typeface="Arial Narrow" pitchFamily="34" charset="0"/>
              </a:rPr>
              <a:t>Sst</a:t>
            </a:r>
          </a:p>
          <a:p>
            <a:r>
              <a:rPr lang="en-US" sz="700" dirty="0">
                <a:latin typeface="Arial Narrow" pitchFamily="34" charset="0"/>
              </a:rPr>
              <a:t>Tmem130</a:t>
            </a:r>
          </a:p>
          <a:p>
            <a:r>
              <a:rPr lang="en-US" sz="700" dirty="0">
                <a:latin typeface="Arial Narrow" pitchFamily="34" charset="0"/>
              </a:rPr>
              <a:t>AI607873</a:t>
            </a:r>
          </a:p>
          <a:p>
            <a:r>
              <a:rPr lang="en-US" sz="700" dirty="0">
                <a:latin typeface="Arial Narrow" pitchFamily="34" charset="0"/>
              </a:rPr>
              <a:t>C1qa</a:t>
            </a:r>
          </a:p>
          <a:p>
            <a:r>
              <a:rPr lang="en-US" sz="700" dirty="0">
                <a:latin typeface="Arial Narrow" pitchFamily="34" charset="0"/>
              </a:rPr>
              <a:t>Tmem119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-39923" y="3872541"/>
            <a:ext cx="12253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Cluster markers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t="7461" r="11305" b="13507"/>
          <a:stretch/>
        </p:blipFill>
        <p:spPr>
          <a:xfrm>
            <a:off x="615421" y="6273629"/>
            <a:ext cx="1172700" cy="7661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30315" y="6099319"/>
            <a:ext cx="13033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75000"/>
                  </a:schemeClr>
                </a:solidFill>
              </a:rPr>
              <a:t>Mia</a:t>
            </a:r>
            <a:r>
              <a:rPr lang="en-US" sz="1200" dirty="0"/>
              <a:t>/</a:t>
            </a:r>
            <a:r>
              <a:rPr lang="en-US" sz="1200" b="1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Agt</a:t>
            </a:r>
            <a:endParaRPr lang="en-US" sz="12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94" t="62426" r="39220" b="12452"/>
          <a:stretch/>
        </p:blipFill>
        <p:spPr bwMode="auto">
          <a:xfrm>
            <a:off x="1916474" y="6422521"/>
            <a:ext cx="1387058" cy="550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979389" y="6122175"/>
            <a:ext cx="13033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75000"/>
                  </a:schemeClr>
                </a:solidFill>
              </a:rPr>
              <a:t>Mia</a:t>
            </a:r>
            <a:endParaRPr lang="en-US" sz="12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2425" y="762000"/>
            <a:ext cx="880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7937" y="3000846"/>
            <a:ext cx="880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9610" y="6006986"/>
            <a:ext cx="880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12" name="TextBox 11"/>
          <p:cNvSpPr txBox="1"/>
          <p:nvPr/>
        </p:nvSpPr>
        <p:spPr>
          <a:xfrm rot="16200000">
            <a:off x="5698058" y="4045241"/>
            <a:ext cx="1347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expression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-434" y="7605360"/>
            <a:ext cx="678180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/>
              <a:t>Fig. S1. </a:t>
            </a:r>
            <a:r>
              <a:rPr lang="en-US" sz="1100" dirty="0"/>
              <a:t>Schematic overview of the 10X-chromium </a:t>
            </a:r>
            <a:r>
              <a:rPr lang="en-US" sz="1100" dirty="0" err="1"/>
              <a:t>scRNA-seq</a:t>
            </a:r>
            <a:r>
              <a:rPr lang="en-US" sz="1100" dirty="0"/>
              <a:t> procedure on single cells obtained from the MBH for sham and TB mice. Pie-shaped MBH sections were cut from 200 </a:t>
            </a:r>
            <a:r>
              <a:rPr lang="en-US" sz="1100" dirty="0" err="1"/>
              <a:t>uM</a:t>
            </a:r>
            <a:r>
              <a:rPr lang="en-US" sz="1100" dirty="0"/>
              <a:t> MBH coronal sections containing the MBH, as confirmed using POMC-</a:t>
            </a:r>
            <a:r>
              <a:rPr lang="en-US" sz="1100" dirty="0" err="1"/>
              <a:t>eGFP</a:t>
            </a:r>
            <a:r>
              <a:rPr lang="en-US" sz="1100" dirty="0"/>
              <a:t> mice to demarcate the arcuate nucleus. Samples were than pooled and single cells were generated using Papain dissection followed by library preparation and sequencing (</a:t>
            </a:r>
            <a:r>
              <a:rPr lang="en-US" sz="1100" b="1" dirty="0"/>
              <a:t>a</a:t>
            </a:r>
            <a:r>
              <a:rPr lang="en-US" sz="1100" dirty="0"/>
              <a:t>).</a:t>
            </a:r>
            <a:r>
              <a:rPr lang="en-US" sz="1100" b="1" dirty="0"/>
              <a:t> </a:t>
            </a:r>
            <a:r>
              <a:rPr lang="en-US" sz="1100" dirty="0"/>
              <a:t>Heat map demonstrating that most of the clusters express specific identification markers linked to the various cell types (</a:t>
            </a:r>
            <a:r>
              <a:rPr lang="en-US" sz="1100" b="1" dirty="0"/>
              <a:t>b</a:t>
            </a:r>
            <a:r>
              <a:rPr lang="en-US" sz="1100" dirty="0"/>
              <a:t>). </a:t>
            </a:r>
            <a:r>
              <a:rPr lang="en-US" sz="1100" dirty="0" err="1"/>
              <a:t>tSNE</a:t>
            </a:r>
            <a:r>
              <a:rPr lang="en-US" sz="1100" dirty="0"/>
              <a:t> plot showing the expression of novel </a:t>
            </a:r>
            <a:r>
              <a:rPr lang="en-US" sz="1100" dirty="0" err="1"/>
              <a:t>tanycyte</a:t>
            </a:r>
            <a:r>
              <a:rPr lang="en-US" sz="1100" dirty="0"/>
              <a:t> marker </a:t>
            </a:r>
            <a:r>
              <a:rPr lang="en-US" sz="1100" i="1" dirty="0"/>
              <a:t>Mia</a:t>
            </a:r>
            <a:r>
              <a:rPr lang="en-US" sz="1100" dirty="0"/>
              <a:t> and astrocyte-specific </a:t>
            </a:r>
            <a:r>
              <a:rPr lang="en-US" sz="1100" i="1" dirty="0" err="1"/>
              <a:t>Agt</a:t>
            </a:r>
            <a:r>
              <a:rPr lang="en-US" sz="1100" dirty="0"/>
              <a:t> (</a:t>
            </a:r>
            <a:r>
              <a:rPr lang="en-US" sz="1100" b="1" dirty="0"/>
              <a:t>c</a:t>
            </a:r>
            <a:r>
              <a:rPr lang="en-US" sz="1100" dirty="0"/>
              <a:t>). Violin plots showing the expression of myeloid complement factors </a:t>
            </a:r>
            <a:r>
              <a:rPr lang="en-US" sz="1100" i="1" dirty="0"/>
              <a:t>C1qa/b/c </a:t>
            </a:r>
            <a:r>
              <a:rPr lang="en-US" sz="1100" dirty="0"/>
              <a:t>in the two microglia clusters and macrophages (</a:t>
            </a:r>
            <a:r>
              <a:rPr lang="en-US" sz="1100" b="1" dirty="0"/>
              <a:t>d)</a:t>
            </a:r>
            <a:r>
              <a:rPr lang="en-US" sz="1100" dirty="0"/>
              <a:t>).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390466" y="1418954"/>
            <a:ext cx="67624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6x</a:t>
            </a:r>
          </a:p>
          <a:p>
            <a:r>
              <a:rPr lang="en-US" sz="1050" dirty="0"/>
              <a:t> sham</a:t>
            </a:r>
          </a:p>
          <a:p>
            <a:endParaRPr lang="en-US" sz="1050" dirty="0"/>
          </a:p>
          <a:p>
            <a:endParaRPr lang="en-US" sz="1050" dirty="0"/>
          </a:p>
          <a:p>
            <a:r>
              <a:rPr lang="en-US" sz="1050" dirty="0"/>
              <a:t>6x </a:t>
            </a:r>
          </a:p>
          <a:p>
            <a:r>
              <a:rPr lang="en-US" sz="1050" dirty="0"/>
              <a:t>tumor</a:t>
            </a:r>
          </a:p>
        </p:txBody>
      </p:sp>
      <p:pic>
        <p:nvPicPr>
          <p:cNvPr id="21" name="Picture 20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456" y="1588491"/>
            <a:ext cx="960120" cy="731520"/>
          </a:xfrm>
          <a:prstGeom prst="rect">
            <a:avLst/>
          </a:prstGeom>
        </p:spPr>
      </p:pic>
      <p:pic>
        <p:nvPicPr>
          <p:cNvPr id="22" name="Picture 21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026" y="752728"/>
            <a:ext cx="960120" cy="731520"/>
          </a:xfrm>
          <a:prstGeom prst="rect">
            <a:avLst/>
          </a:prstGeom>
        </p:spPr>
      </p:pic>
      <p:sp>
        <p:nvSpPr>
          <p:cNvPr id="23" name="Isosceles Triangle 22"/>
          <p:cNvSpPr/>
          <p:nvPr/>
        </p:nvSpPr>
        <p:spPr>
          <a:xfrm>
            <a:off x="1201771" y="1950754"/>
            <a:ext cx="466756" cy="330190"/>
          </a:xfrm>
          <a:prstGeom prst="triangl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/>
          <p:cNvPicPr>
            <a:picLocks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6000" contras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308" y="753516"/>
            <a:ext cx="960120" cy="731520"/>
          </a:xfrm>
          <a:prstGeom prst="rect">
            <a:avLst/>
          </a:prstGeom>
        </p:spPr>
      </p:pic>
      <p:cxnSp>
        <p:nvCxnSpPr>
          <p:cNvPr id="25" name="Straight Connector 24"/>
          <p:cNvCxnSpPr/>
          <p:nvPr/>
        </p:nvCxnSpPr>
        <p:spPr>
          <a:xfrm flipH="1">
            <a:off x="1125539" y="761872"/>
            <a:ext cx="12732" cy="7040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1481107" y="765682"/>
            <a:ext cx="12732" cy="7040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Isosceles Triangle 26"/>
          <p:cNvSpPr/>
          <p:nvPr/>
        </p:nvSpPr>
        <p:spPr>
          <a:xfrm>
            <a:off x="3845906" y="2041910"/>
            <a:ext cx="152400" cy="116633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Isosceles Triangle 27"/>
          <p:cNvSpPr/>
          <p:nvPr/>
        </p:nvSpPr>
        <p:spPr>
          <a:xfrm>
            <a:off x="3982004" y="1856682"/>
            <a:ext cx="152400" cy="116633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Isosceles Triangle 28"/>
          <p:cNvSpPr/>
          <p:nvPr/>
        </p:nvSpPr>
        <p:spPr>
          <a:xfrm>
            <a:off x="4002558" y="2033545"/>
            <a:ext cx="152400" cy="116633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Isosceles Triangle 29"/>
          <p:cNvSpPr/>
          <p:nvPr/>
        </p:nvSpPr>
        <p:spPr>
          <a:xfrm>
            <a:off x="3905804" y="2175826"/>
            <a:ext cx="152400" cy="116633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Isosceles Triangle 30"/>
          <p:cNvSpPr/>
          <p:nvPr/>
        </p:nvSpPr>
        <p:spPr>
          <a:xfrm>
            <a:off x="4077738" y="2250505"/>
            <a:ext cx="152400" cy="116633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Isosceles Triangle 31"/>
          <p:cNvSpPr/>
          <p:nvPr/>
        </p:nvSpPr>
        <p:spPr>
          <a:xfrm>
            <a:off x="3741188" y="2143719"/>
            <a:ext cx="152400" cy="116633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Isosceles Triangle 32"/>
          <p:cNvSpPr/>
          <p:nvPr/>
        </p:nvSpPr>
        <p:spPr>
          <a:xfrm>
            <a:off x="3778211" y="1487935"/>
            <a:ext cx="152400" cy="11663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Isosceles Triangle 33"/>
          <p:cNvSpPr/>
          <p:nvPr/>
        </p:nvSpPr>
        <p:spPr>
          <a:xfrm>
            <a:off x="4087263" y="1458427"/>
            <a:ext cx="152400" cy="11663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Isosceles Triangle 34"/>
          <p:cNvSpPr/>
          <p:nvPr/>
        </p:nvSpPr>
        <p:spPr>
          <a:xfrm>
            <a:off x="3934863" y="1479570"/>
            <a:ext cx="152400" cy="11663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Isosceles Triangle 35"/>
          <p:cNvSpPr/>
          <p:nvPr/>
        </p:nvSpPr>
        <p:spPr>
          <a:xfrm>
            <a:off x="3811205" y="1677764"/>
            <a:ext cx="152400" cy="11663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Isosceles Triangle 36"/>
          <p:cNvSpPr/>
          <p:nvPr/>
        </p:nvSpPr>
        <p:spPr>
          <a:xfrm>
            <a:off x="3982004" y="1655652"/>
            <a:ext cx="152400" cy="11663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Isosceles Triangle 37"/>
          <p:cNvSpPr/>
          <p:nvPr/>
        </p:nvSpPr>
        <p:spPr>
          <a:xfrm>
            <a:off x="3854411" y="1316924"/>
            <a:ext cx="152400" cy="11663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9" name="Picture 38"/>
          <p:cNvPicPr>
            <a:picLocks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39000" contrast="-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593" t="11334" r="8561" b="18253"/>
          <a:stretch/>
        </p:blipFill>
        <p:spPr>
          <a:xfrm>
            <a:off x="1984057" y="1591806"/>
            <a:ext cx="960120" cy="73152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 rot="5400000">
            <a:off x="3867458" y="1693133"/>
            <a:ext cx="1149915" cy="26161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make single cells</a:t>
            </a:r>
          </a:p>
        </p:txBody>
      </p:sp>
      <p:sp>
        <p:nvSpPr>
          <p:cNvPr id="41" name="TextBox 40"/>
          <p:cNvSpPr txBox="1"/>
          <p:nvPr/>
        </p:nvSpPr>
        <p:spPr>
          <a:xfrm rot="5400000">
            <a:off x="4145809" y="1699065"/>
            <a:ext cx="1397075" cy="26161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/>
              <a:t>Single cell </a:t>
            </a:r>
            <a:r>
              <a:rPr lang="en-US" sz="1100" dirty="0"/>
              <a:t>sequencing</a:t>
            </a:r>
            <a:endParaRPr lang="en-US" sz="1050" dirty="0"/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4571046" y="1642581"/>
            <a:ext cx="142495" cy="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3038574" y="1884054"/>
            <a:ext cx="464557" cy="309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4586557" y="2202035"/>
            <a:ext cx="126984" cy="25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4138441" y="1652106"/>
            <a:ext cx="182880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4119832" y="2214082"/>
            <a:ext cx="182880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1811339" y="1114932"/>
            <a:ext cx="182880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endCxn id="21" idx="0"/>
          </p:cNvCxnSpPr>
          <p:nvPr/>
        </p:nvCxnSpPr>
        <p:spPr>
          <a:xfrm>
            <a:off x="1364267" y="1475106"/>
            <a:ext cx="39249" cy="1133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1754118" y="1936268"/>
            <a:ext cx="379205" cy="134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889810" y="7231319"/>
            <a:ext cx="3124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cluster 0          1         2 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135945" y="5643436"/>
            <a:ext cx="22326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dirty="0"/>
              <a:t>C1qa               C1qb          C1qc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1" t="10619"/>
          <a:stretch/>
        </p:blipFill>
        <p:spPr>
          <a:xfrm>
            <a:off x="3977778" y="5885928"/>
            <a:ext cx="2158866" cy="1277232"/>
          </a:xfrm>
          <a:prstGeom prst="rect">
            <a:avLst/>
          </a:prstGeom>
        </p:spPr>
      </p:pic>
      <p:sp>
        <p:nvSpPr>
          <p:cNvPr id="58" name="Rectangle 57"/>
          <p:cNvSpPr/>
          <p:nvPr/>
        </p:nvSpPr>
        <p:spPr>
          <a:xfrm>
            <a:off x="5374403" y="7248607"/>
            <a:ext cx="206452" cy="253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4571780" y="7248608"/>
            <a:ext cx="206452" cy="253511"/>
          </a:xfrm>
          <a:prstGeom prst="rect">
            <a:avLst/>
          </a:prstGeom>
          <a:solidFill>
            <a:srgbClr val="FF000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4985041" y="7252176"/>
            <a:ext cx="206452" cy="253511"/>
          </a:xfrm>
          <a:prstGeom prst="rect">
            <a:avLst/>
          </a:prstGeom>
          <a:solidFill>
            <a:srgbClr val="00B05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3740234" y="5536656"/>
            <a:ext cx="668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4C58DFA-86F0-4865-9F4A-03F58977D5E4}"/>
              </a:ext>
            </a:extLst>
          </p:cNvPr>
          <p:cNvSpPr txBox="1"/>
          <p:nvPr/>
        </p:nvSpPr>
        <p:spPr>
          <a:xfrm rot="16200000">
            <a:off x="95257" y="6529706"/>
            <a:ext cx="7671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/>
              <a:t>tSNE</a:t>
            </a:r>
            <a:endParaRPr lang="en-US" sz="900" dirty="0"/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26A2C84C-F987-4F13-BC76-17C5964A2D19}"/>
              </a:ext>
            </a:extLst>
          </p:cNvPr>
          <p:cNvCxnSpPr/>
          <p:nvPr/>
        </p:nvCxnSpPr>
        <p:spPr>
          <a:xfrm rot="16200000" flipV="1">
            <a:off x="356186" y="6490643"/>
            <a:ext cx="24533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4726307F-8FF3-441A-9875-504E4B236A88}"/>
              </a:ext>
            </a:extLst>
          </p:cNvPr>
          <p:cNvSpPr txBox="1"/>
          <p:nvPr/>
        </p:nvSpPr>
        <p:spPr>
          <a:xfrm>
            <a:off x="1289787" y="7145329"/>
            <a:ext cx="15471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/>
              <a:t>tSNE</a:t>
            </a:r>
            <a:endParaRPr lang="en-US" sz="900" dirty="0"/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8D3DDFF1-153B-4778-88AD-B6066127D644}"/>
              </a:ext>
            </a:extLst>
          </p:cNvPr>
          <p:cNvCxnSpPr/>
          <p:nvPr/>
        </p:nvCxnSpPr>
        <p:spPr>
          <a:xfrm flipV="1">
            <a:off x="1733062" y="7255819"/>
            <a:ext cx="24533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8202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9" r="1414"/>
          <a:stretch/>
        </p:blipFill>
        <p:spPr>
          <a:xfrm>
            <a:off x="1763502" y="927334"/>
            <a:ext cx="1685745" cy="1215461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44"/>
          <a:stretch/>
        </p:blipFill>
        <p:spPr>
          <a:xfrm>
            <a:off x="5124200" y="4213859"/>
            <a:ext cx="1709928" cy="119719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70" r="2242"/>
          <a:stretch/>
        </p:blipFill>
        <p:spPr>
          <a:xfrm>
            <a:off x="1786333" y="4353635"/>
            <a:ext cx="1671597" cy="1035821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76" r="1215"/>
          <a:stretch/>
        </p:blipFill>
        <p:spPr>
          <a:xfrm>
            <a:off x="1762127" y="2615443"/>
            <a:ext cx="1689152" cy="1177701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5" r="80"/>
          <a:stretch/>
        </p:blipFill>
        <p:spPr>
          <a:xfrm>
            <a:off x="53574" y="927334"/>
            <a:ext cx="1708553" cy="1205325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6250" r="1073"/>
          <a:stretch/>
        </p:blipFill>
        <p:spPr>
          <a:xfrm>
            <a:off x="3467600" y="5889007"/>
            <a:ext cx="1691575" cy="1056319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1" r="1389"/>
          <a:stretch/>
        </p:blipFill>
        <p:spPr>
          <a:xfrm>
            <a:off x="5147950" y="7601800"/>
            <a:ext cx="1686178" cy="1051689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46" r="2158"/>
          <a:stretch/>
        </p:blipFill>
        <p:spPr>
          <a:xfrm>
            <a:off x="3463290" y="2756847"/>
            <a:ext cx="1673025" cy="1028202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0" r="456"/>
          <a:stretch/>
        </p:blipFill>
        <p:spPr>
          <a:xfrm>
            <a:off x="59991" y="7601801"/>
            <a:ext cx="1702136" cy="1075135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35" r="721"/>
          <a:stretch/>
        </p:blipFill>
        <p:spPr>
          <a:xfrm>
            <a:off x="64530" y="5889006"/>
            <a:ext cx="1697597" cy="1056482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55" r="656"/>
          <a:stretch/>
        </p:blipFill>
        <p:spPr>
          <a:xfrm>
            <a:off x="3449247" y="1064524"/>
            <a:ext cx="1698703" cy="1059652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1" r="1750"/>
          <a:stretch/>
        </p:blipFill>
        <p:spPr>
          <a:xfrm>
            <a:off x="1769243" y="7601801"/>
            <a:ext cx="1680004" cy="1051689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30" r="2553"/>
          <a:stretch/>
        </p:blipFill>
        <p:spPr>
          <a:xfrm>
            <a:off x="3457930" y="4353635"/>
            <a:ext cx="1666270" cy="103062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0" r="900"/>
          <a:stretch/>
        </p:blipFill>
        <p:spPr>
          <a:xfrm>
            <a:off x="5139579" y="5889007"/>
            <a:ext cx="1694549" cy="1056318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87" r="917"/>
          <a:stretch/>
        </p:blipFill>
        <p:spPr>
          <a:xfrm>
            <a:off x="5139883" y="2756847"/>
            <a:ext cx="1694245" cy="1029982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70" r="1563"/>
          <a:stretch/>
        </p:blipFill>
        <p:spPr>
          <a:xfrm>
            <a:off x="78924" y="4353635"/>
            <a:ext cx="1683203" cy="103582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1" r="656"/>
          <a:stretch/>
        </p:blipFill>
        <p:spPr>
          <a:xfrm>
            <a:off x="3449247" y="7601801"/>
            <a:ext cx="1698703" cy="105169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70" r="709"/>
          <a:stretch/>
        </p:blipFill>
        <p:spPr>
          <a:xfrm>
            <a:off x="5136315" y="1064524"/>
            <a:ext cx="1697813" cy="1044832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25" r="1768"/>
          <a:stretch/>
        </p:blipFill>
        <p:spPr>
          <a:xfrm>
            <a:off x="1769547" y="5889006"/>
            <a:ext cx="1679700" cy="1057723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54" r="3661" b="1"/>
          <a:stretch/>
        </p:blipFill>
        <p:spPr>
          <a:xfrm>
            <a:off x="58639" y="2615442"/>
            <a:ext cx="1647331" cy="1175421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352269" y="566429"/>
            <a:ext cx="628798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Cl. 0: Microglia                           Cl. 1: Microglia                             Cl. 2:  Macrophages                       cl. 3: Neurons  </a:t>
            </a:r>
          </a:p>
          <a:p>
            <a:r>
              <a:rPr lang="en-US" sz="1050" dirty="0"/>
              <a:t>       </a:t>
            </a:r>
            <a:r>
              <a:rPr lang="en-US" sz="1050" b="1" i="1" dirty="0"/>
              <a:t>Tmem119                                       C1qa                                                AI607873                                      Tmem130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69853" y="2240890"/>
            <a:ext cx="692292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Cl. 4: Neurons                                 Cl. 5: Neurons                          Cl. 6: Oxytocin cells         cl. 7: </a:t>
            </a:r>
            <a:r>
              <a:rPr lang="en-US" sz="1050" b="1" dirty="0" err="1">
                <a:solidFill>
                  <a:prstClr val="black"/>
                </a:solidFill>
              </a:rPr>
              <a:t>Tanycyte</a:t>
            </a:r>
            <a:r>
              <a:rPr lang="en-US" sz="1050" b="1" dirty="0">
                <a:solidFill>
                  <a:prstClr val="black"/>
                </a:solidFill>
              </a:rPr>
              <a:t> subpopulation</a:t>
            </a:r>
            <a:endParaRPr lang="en-US" sz="1050" dirty="0"/>
          </a:p>
          <a:p>
            <a:r>
              <a:rPr lang="en-US" sz="1050" b="1" i="1" dirty="0"/>
              <a:t>          </a:t>
            </a:r>
            <a:r>
              <a:rPr lang="en-US" sz="1050" b="1" i="1" dirty="0" err="1"/>
              <a:t>Sst</a:t>
            </a:r>
            <a:r>
              <a:rPr lang="en-US" sz="1050" i="1" dirty="0"/>
              <a:t>                                                </a:t>
            </a:r>
            <a:r>
              <a:rPr lang="en-US" sz="1050" b="1" i="1" dirty="0"/>
              <a:t>Slc17a6                                                  </a:t>
            </a:r>
            <a:r>
              <a:rPr lang="en-US" sz="1050" b="1" i="1" dirty="0" err="1"/>
              <a:t>Oxt</a:t>
            </a:r>
            <a:r>
              <a:rPr lang="en-US" sz="1050" b="1" i="1" dirty="0"/>
              <a:t>                                           </a:t>
            </a:r>
            <a:r>
              <a:rPr lang="en-US" sz="1050" b="1" i="1" dirty="0" err="1"/>
              <a:t>Rax</a:t>
            </a:r>
            <a:endParaRPr lang="en-US" sz="1050" b="1" i="1" dirty="0"/>
          </a:p>
        </p:txBody>
      </p:sp>
      <p:sp>
        <p:nvSpPr>
          <p:cNvPr id="70" name="TextBox 69"/>
          <p:cNvSpPr txBox="1"/>
          <p:nvPr/>
        </p:nvSpPr>
        <p:spPr>
          <a:xfrm>
            <a:off x="220379" y="3935135"/>
            <a:ext cx="68437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Cl. 8: Neuronal stem cell                 Cl. 9: Npas4 Neurons                Cl. 10: OPC </a:t>
            </a:r>
            <a:r>
              <a:rPr lang="en-US" sz="1050" b="1" dirty="0" err="1"/>
              <a:t>subpopul</a:t>
            </a:r>
            <a:r>
              <a:rPr lang="en-US" sz="1050" b="1" dirty="0"/>
              <a:t>             cl. 11: </a:t>
            </a:r>
            <a:r>
              <a:rPr lang="en-US" sz="1050" b="1" dirty="0" err="1"/>
              <a:t>Oligodendrocytes</a:t>
            </a:r>
            <a:r>
              <a:rPr lang="en-US" sz="1050" b="1" dirty="0"/>
              <a:t>           </a:t>
            </a:r>
          </a:p>
          <a:p>
            <a:r>
              <a:rPr lang="en-US" sz="1050" b="1" i="1" dirty="0"/>
              <a:t>                   Brca1                                          Npas4                                                  Cdo1                                           </a:t>
            </a:r>
            <a:r>
              <a:rPr lang="en-US" sz="1050" b="1" i="1" dirty="0" err="1"/>
              <a:t>Mog</a:t>
            </a:r>
            <a:r>
              <a:rPr lang="en-US" sz="1050" b="1" i="1" dirty="0"/>
              <a:t>                                  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255108" y="5477520"/>
            <a:ext cx="76696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Cl. 12: Pars tuberalis                         Cl. 13: Tanycytes                     Cl. 14: Astrocytes                Cl. 15: Leptomeningeal cells</a:t>
            </a:r>
          </a:p>
          <a:p>
            <a:r>
              <a:rPr lang="en-US" sz="1050" b="1" i="1" dirty="0"/>
              <a:t>                </a:t>
            </a:r>
            <a:r>
              <a:rPr lang="en-US" sz="1050" b="1" i="1" dirty="0" err="1"/>
              <a:t>Cck</a:t>
            </a:r>
            <a:r>
              <a:rPr lang="en-US" sz="1050" b="1" i="1" dirty="0"/>
              <a:t>                                                      Gpr50                                       </a:t>
            </a:r>
            <a:r>
              <a:rPr lang="en-US" sz="1050" b="1" i="1" dirty="0" err="1"/>
              <a:t>Agt</a:t>
            </a:r>
            <a:r>
              <a:rPr lang="en-US" sz="1050" b="1" i="1" dirty="0"/>
              <a:t>                                               </a:t>
            </a:r>
            <a:r>
              <a:rPr lang="en-US" sz="1050" b="1" i="1" dirty="0" err="1"/>
              <a:t>Lum</a:t>
            </a:r>
            <a:endParaRPr lang="en-US" sz="1050" b="1" i="1" dirty="0"/>
          </a:p>
        </p:txBody>
      </p:sp>
      <p:sp>
        <p:nvSpPr>
          <p:cNvPr id="72" name="TextBox 71"/>
          <p:cNvSpPr txBox="1"/>
          <p:nvPr/>
        </p:nvSpPr>
        <p:spPr>
          <a:xfrm>
            <a:off x="212576" y="7176073"/>
            <a:ext cx="64774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Cl. 16:  Endothelial cells      Cl. 17 : Endothelial (regenerating)      Cl. 18: OPC’s                              Cl. 19: Pericytes</a:t>
            </a:r>
          </a:p>
          <a:p>
            <a:r>
              <a:rPr lang="en-US" sz="1050" b="1" dirty="0"/>
              <a:t>               </a:t>
            </a:r>
            <a:r>
              <a:rPr lang="en-US" sz="1050" b="1" i="1" dirty="0"/>
              <a:t>Pecam1                                              Sox17                                    Pcdh15                                           Art3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52425" y="164022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Supplemental Figure 2 </a:t>
            </a:r>
          </a:p>
        </p:txBody>
      </p:sp>
      <p:sp>
        <p:nvSpPr>
          <p:cNvPr id="2" name="Rectangle 1"/>
          <p:cNvSpPr/>
          <p:nvPr/>
        </p:nvSpPr>
        <p:spPr>
          <a:xfrm>
            <a:off x="78924" y="8705850"/>
            <a:ext cx="64774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Fig.S2</a:t>
            </a:r>
            <a:r>
              <a:rPr lang="en-US" sz="1200" dirty="0"/>
              <a:t> </a:t>
            </a:r>
            <a:r>
              <a:rPr lang="en-US" sz="1200" dirty="0" err="1"/>
              <a:t>Featureplots</a:t>
            </a:r>
            <a:r>
              <a:rPr lang="en-US" sz="1200" dirty="0"/>
              <a:t> showing expression of specific identification markers for each of the 20 clusters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96871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36" r="5877"/>
          <a:stretch/>
        </p:blipFill>
        <p:spPr>
          <a:xfrm>
            <a:off x="171020" y="4800599"/>
            <a:ext cx="1657780" cy="11077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88" r="5694" b="404"/>
          <a:stretch/>
        </p:blipFill>
        <p:spPr>
          <a:xfrm>
            <a:off x="1984921" y="4800599"/>
            <a:ext cx="1901279" cy="11182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444"/>
          <a:stretch/>
        </p:blipFill>
        <p:spPr>
          <a:xfrm>
            <a:off x="162086" y="502933"/>
            <a:ext cx="2105178" cy="15489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" t="7093" r="5847"/>
          <a:stretch/>
        </p:blipFill>
        <p:spPr>
          <a:xfrm>
            <a:off x="4170863" y="4800598"/>
            <a:ext cx="1855708" cy="113916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-18720" y="341477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439400" y="3585994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-3935" y="2325699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925" y="4371959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27" t="38317" r="-2938" b="46095"/>
          <a:stretch/>
        </p:blipFill>
        <p:spPr>
          <a:xfrm>
            <a:off x="2022297" y="589991"/>
            <a:ext cx="885121" cy="63525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59072" y="33300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Supplemental Figure 3</a:t>
            </a:r>
          </a:p>
        </p:txBody>
      </p:sp>
      <p:sp>
        <p:nvSpPr>
          <p:cNvPr id="2" name="Rectangle 1"/>
          <p:cNvSpPr/>
          <p:nvPr/>
        </p:nvSpPr>
        <p:spPr>
          <a:xfrm>
            <a:off x="6432" y="6073913"/>
            <a:ext cx="665550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/>
              <a:t>Fig.S3 </a:t>
            </a:r>
            <a:r>
              <a:rPr lang="en-US" sz="1100" dirty="0" err="1"/>
              <a:t>tSNE</a:t>
            </a:r>
            <a:r>
              <a:rPr lang="en-US" sz="1100" dirty="0"/>
              <a:t> plot showing that all clusters contain both sham and TB mice derived cells (</a:t>
            </a:r>
            <a:r>
              <a:rPr lang="en-US" sz="1100" b="1" dirty="0"/>
              <a:t>a</a:t>
            </a:r>
            <a:r>
              <a:rPr lang="en-US" sz="1100" dirty="0"/>
              <a:t>). Number of differentially expressed (DE) genes between sham and TB mice per cluster (</a:t>
            </a:r>
            <a:r>
              <a:rPr lang="en-US" sz="1100" dirty="0" err="1"/>
              <a:t>p_val_adj</a:t>
            </a:r>
            <a:r>
              <a:rPr lang="en-US" sz="1100" dirty="0"/>
              <a:t> &lt; 0.05) (</a:t>
            </a:r>
            <a:r>
              <a:rPr lang="en-US" sz="1100" b="1" dirty="0"/>
              <a:t>b</a:t>
            </a:r>
            <a:r>
              <a:rPr lang="en-US" sz="1100" dirty="0"/>
              <a:t>). Comparison of the DE genes from a previously published microarray for a cachexia model of Lewis lung carcinoma in the hypothalamus (</a:t>
            </a:r>
            <a:r>
              <a:rPr lang="en-US" sz="1100" dirty="0" err="1"/>
              <a:t>Dwarkasing</a:t>
            </a:r>
            <a:r>
              <a:rPr lang="en-US" sz="1100" dirty="0"/>
              <a:t> </a:t>
            </a:r>
            <a:r>
              <a:rPr lang="en-US" sz="1100" i="1" dirty="0"/>
              <a:t>et al.</a:t>
            </a:r>
            <a:r>
              <a:rPr lang="en-US" sz="1100" dirty="0"/>
              <a:t>, 2015). The dots represent 40 of the 57 DE genes from the microarray which were detected in the </a:t>
            </a:r>
            <a:r>
              <a:rPr lang="en-US" sz="1100" dirty="0" err="1"/>
              <a:t>scRNA-seq</a:t>
            </a:r>
            <a:r>
              <a:rPr lang="en-US" sz="1100" dirty="0"/>
              <a:t> clusters. The green areas show concordant DE genes, while the red areas show discordant genes (</a:t>
            </a:r>
            <a:r>
              <a:rPr lang="en-US" sz="1100" b="1" dirty="0"/>
              <a:t>c</a:t>
            </a:r>
            <a:r>
              <a:rPr lang="en-US" sz="1100" dirty="0"/>
              <a:t>). </a:t>
            </a:r>
            <a:r>
              <a:rPr lang="en-US" sz="1100" dirty="0" err="1"/>
              <a:t>Vln</a:t>
            </a:r>
            <a:r>
              <a:rPr lang="en-US" sz="1100" dirty="0"/>
              <a:t> plots showing examples of conserved genes in the bulk sample as well as highly induced genes in TB mice (</a:t>
            </a:r>
            <a:r>
              <a:rPr lang="en-US" sz="1100" b="1" dirty="0"/>
              <a:t>d</a:t>
            </a:r>
            <a:r>
              <a:rPr lang="en-US" sz="1100" dirty="0"/>
              <a:t>). </a:t>
            </a:r>
            <a:r>
              <a:rPr lang="en-US" sz="1100" dirty="0" err="1"/>
              <a:t>Feutureplots</a:t>
            </a:r>
            <a:r>
              <a:rPr lang="en-US" sz="1100" dirty="0"/>
              <a:t> showing similar expression of housekeeping genes </a:t>
            </a:r>
            <a:r>
              <a:rPr lang="en-US" sz="1100" i="1" dirty="0" err="1"/>
              <a:t>Gapdh</a:t>
            </a:r>
            <a:r>
              <a:rPr lang="en-US" sz="1100" dirty="0"/>
              <a:t> and </a:t>
            </a:r>
            <a:r>
              <a:rPr lang="en-US" sz="1100" i="1" dirty="0"/>
              <a:t>Rpl13 </a:t>
            </a:r>
            <a:r>
              <a:rPr lang="en-US" sz="1100" dirty="0"/>
              <a:t>in cells obtained from sham and TB mice (</a:t>
            </a:r>
            <a:r>
              <a:rPr lang="en-US" sz="1100" b="1" dirty="0"/>
              <a:t>e</a:t>
            </a:r>
            <a:r>
              <a:rPr lang="en-US" sz="1100" dirty="0"/>
              <a:t>), as well as similar expression of stress indicator </a:t>
            </a:r>
            <a:r>
              <a:rPr lang="en-US" sz="1100" i="1" dirty="0"/>
              <a:t>Jun</a:t>
            </a:r>
            <a:r>
              <a:rPr lang="en-US" sz="1100" dirty="0"/>
              <a:t> in cells obtained from sham and TB mice (</a:t>
            </a:r>
            <a:r>
              <a:rPr lang="en-US" sz="1100" b="1" dirty="0"/>
              <a:t>f</a:t>
            </a:r>
            <a:r>
              <a:rPr lang="en-US" sz="1100" dirty="0"/>
              <a:t>). 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" t="7141" r="4651" b="27043"/>
          <a:stretch/>
        </p:blipFill>
        <p:spPr>
          <a:xfrm>
            <a:off x="516137" y="3489260"/>
            <a:ext cx="1468784" cy="594658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" t="9265" r="4031" b="27790"/>
          <a:stretch/>
        </p:blipFill>
        <p:spPr>
          <a:xfrm>
            <a:off x="2118010" y="2671693"/>
            <a:ext cx="1349141" cy="580617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" t="7683" r="4350" b="25421"/>
          <a:stretch/>
        </p:blipFill>
        <p:spPr>
          <a:xfrm>
            <a:off x="530421" y="2704227"/>
            <a:ext cx="1454500" cy="581974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590880" y="2475177"/>
            <a:ext cx="31813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dirty="0" err="1"/>
              <a:t>Gapdh</a:t>
            </a:r>
            <a:r>
              <a:rPr lang="en-US" sz="1100" b="1" i="1" dirty="0"/>
              <a:t>      Rpl13    Rpl14     Rpl15     Rpl17    Rpl18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21239" y="3304594"/>
            <a:ext cx="31813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dirty="0"/>
              <a:t>Mt1          Mt2      Mt3      Sgk1        </a:t>
            </a:r>
            <a:r>
              <a:rPr lang="en-US" sz="1100" b="1" i="1" dirty="0" err="1"/>
              <a:t>Aldoc</a:t>
            </a:r>
            <a:r>
              <a:rPr lang="en-US" sz="1100" b="1" i="1" dirty="0"/>
              <a:t>      </a:t>
            </a:r>
            <a:r>
              <a:rPr lang="en-US" sz="1100" b="1" i="1" dirty="0" err="1"/>
              <a:t>Cirbp</a:t>
            </a:r>
            <a:r>
              <a:rPr lang="en-US" sz="1100" b="1" i="1" dirty="0"/>
              <a:t>         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5" t="9944" r="4363" b="29566"/>
          <a:stretch/>
        </p:blipFill>
        <p:spPr>
          <a:xfrm>
            <a:off x="2054996" y="3508280"/>
            <a:ext cx="1429499" cy="5756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6783" y="4512557"/>
            <a:ext cx="55701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err="1"/>
              <a:t>Gapdh</a:t>
            </a:r>
            <a:r>
              <a:rPr lang="en-US" sz="1400" b="1" i="1" dirty="0"/>
              <a:t>                                       Rpl13                                             Jun</a:t>
            </a:r>
          </a:p>
        </p:txBody>
      </p:sp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608" y="600685"/>
            <a:ext cx="1993948" cy="1411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" name="TextBox 65"/>
          <p:cNvSpPr txBox="1"/>
          <p:nvPr/>
        </p:nvSpPr>
        <p:spPr>
          <a:xfrm>
            <a:off x="2628172" y="349353"/>
            <a:ext cx="488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688478" y="327358"/>
            <a:ext cx="589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004014" y="4404225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</a:t>
            </a:r>
          </a:p>
        </p:txBody>
      </p:sp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215" y="572971"/>
            <a:ext cx="1635159" cy="1261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Rectangle 33"/>
          <p:cNvSpPr/>
          <p:nvPr/>
        </p:nvSpPr>
        <p:spPr>
          <a:xfrm>
            <a:off x="5683671" y="1377643"/>
            <a:ext cx="685800" cy="270639"/>
          </a:xfrm>
          <a:prstGeom prst="rect">
            <a:avLst/>
          </a:prstGeom>
          <a:solidFill>
            <a:schemeClr val="accent2">
              <a:lumMod val="40000"/>
              <a:lumOff val="6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5186876" y="719538"/>
            <a:ext cx="258658" cy="493492"/>
          </a:xfrm>
          <a:prstGeom prst="rect">
            <a:avLst/>
          </a:prstGeom>
          <a:solidFill>
            <a:schemeClr val="accent2">
              <a:lumMod val="40000"/>
              <a:lumOff val="6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5683672" y="734125"/>
            <a:ext cx="685800" cy="491117"/>
          </a:xfrm>
          <a:prstGeom prst="rect">
            <a:avLst/>
          </a:prstGeom>
          <a:solidFill>
            <a:srgbClr val="92D05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5172280" y="1377642"/>
            <a:ext cx="298787" cy="270639"/>
          </a:xfrm>
          <a:prstGeom prst="rect">
            <a:avLst/>
          </a:prstGeom>
          <a:solidFill>
            <a:srgbClr val="92D05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08" t="41545" r="82120" b="42303"/>
          <a:stretch/>
        </p:blipFill>
        <p:spPr>
          <a:xfrm>
            <a:off x="4271606" y="3175073"/>
            <a:ext cx="173086" cy="116585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4415683" y="3121565"/>
            <a:ext cx="17985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sham             tumor</a:t>
            </a:r>
          </a:p>
        </p:txBody>
      </p:sp>
      <p:pic>
        <p:nvPicPr>
          <p:cNvPr id="50" name="Picture 49"/>
          <p:cNvPicPr>
            <a:picLocks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61" t="38907" r="73880" b="44617"/>
          <a:stretch/>
        </p:blipFill>
        <p:spPr>
          <a:xfrm>
            <a:off x="4868786" y="3174949"/>
            <a:ext cx="173736" cy="116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616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0" t="27756" r="41552" b="21264"/>
          <a:stretch/>
        </p:blipFill>
        <p:spPr bwMode="auto">
          <a:xfrm>
            <a:off x="402790" y="897792"/>
            <a:ext cx="1684124" cy="1560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0" t="27755" r="42587" b="22111"/>
          <a:stretch/>
        </p:blipFill>
        <p:spPr bwMode="auto">
          <a:xfrm>
            <a:off x="4447956" y="851258"/>
            <a:ext cx="1754024" cy="1653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7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07" t="19944" r="27931" b="12068"/>
          <a:stretch/>
        </p:blipFill>
        <p:spPr bwMode="auto">
          <a:xfrm>
            <a:off x="2647789" y="908595"/>
            <a:ext cx="1673564" cy="147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950801"/>
              </p:ext>
            </p:extLst>
          </p:nvPr>
        </p:nvGraphicFramePr>
        <p:xfrm>
          <a:off x="225697" y="3139851"/>
          <a:ext cx="1971434" cy="7543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9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1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44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pathways</a:t>
                      </a:r>
                      <a:r>
                        <a:rPr lang="en-US" sz="1100" b="1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Cluster 1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p-value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5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cGMP effects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3.53E-12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13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Nitric oxide stimulates guanylate cyclase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7.38E-12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5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Platelet homeostasis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7.78E-12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0630390"/>
              </p:ext>
            </p:extLst>
          </p:nvPr>
        </p:nvGraphicFramePr>
        <p:xfrm>
          <a:off x="2285600" y="3075738"/>
          <a:ext cx="1993805" cy="7448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36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01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pathways cluster 2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p-value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0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Transport of bile salts and organic acids, metal ions and amine compounds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4.25E-11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67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SLC transporter disorders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5.19E-11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717067"/>
              </p:ext>
            </p:extLst>
          </p:nvPr>
        </p:nvGraphicFramePr>
        <p:xfrm>
          <a:off x="4381100" y="3066213"/>
          <a:ext cx="2362200" cy="7772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51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0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31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pathways cluster 3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p-value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7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Triglyceride biosynthesis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6.53E-11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7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NCAM signaling for neurite out-growth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2.55E-09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47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NCAM1 interactions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5.16E-09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2781701" y="2431471"/>
            <a:ext cx="15422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Transport of bile salts </a:t>
            </a:r>
          </a:p>
          <a:p>
            <a:r>
              <a:rPr lang="en-US" sz="1050" b="1" dirty="0"/>
              <a:t>and organic acids</a:t>
            </a:r>
          </a:p>
        </p:txBody>
      </p:sp>
      <p:pic>
        <p:nvPicPr>
          <p:cNvPr id="32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60" t="91239" r="9903" b="5677"/>
          <a:stretch/>
        </p:blipFill>
        <p:spPr bwMode="auto">
          <a:xfrm>
            <a:off x="478290" y="2808009"/>
            <a:ext cx="1946103" cy="230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500213" y="2443038"/>
            <a:ext cx="3429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50" b="1" dirty="0"/>
              <a:t>Nitric oxide stimulates</a:t>
            </a:r>
          </a:p>
          <a:p>
            <a:r>
              <a:rPr lang="en-US" sz="1050" b="1" dirty="0"/>
              <a:t> guanylate cyclase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819382" y="2521613"/>
            <a:ext cx="24763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err="1"/>
              <a:t>Ncam</a:t>
            </a:r>
            <a:r>
              <a:rPr lang="en-US" sz="1050" b="1" dirty="0"/>
              <a:t> interactions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49690" y="1928367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972301" y="1033181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005185" y="1749139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835094" y="2374020"/>
            <a:ext cx="8216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>
                <a:solidFill>
                  <a:srgbClr val="FF0000"/>
                </a:solidFill>
              </a:rPr>
              <a:t>Tmem252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7784" y="228600"/>
            <a:ext cx="51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8140" y="3932382"/>
            <a:ext cx="51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 flipH="1" flipV="1">
            <a:off x="1195202" y="1821424"/>
            <a:ext cx="861930" cy="5525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226875" y="7750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Supplemental Figure 4 </a:t>
            </a:r>
          </a:p>
        </p:txBody>
      </p:sp>
      <p:sp>
        <p:nvSpPr>
          <p:cNvPr id="49" name="Rectangle 48"/>
          <p:cNvSpPr/>
          <p:nvPr/>
        </p:nvSpPr>
        <p:spPr>
          <a:xfrm>
            <a:off x="42109" y="5521580"/>
            <a:ext cx="68251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/>
              <a:t>Fig.S4 </a:t>
            </a:r>
            <a:r>
              <a:rPr lang="en-US" sz="1100" dirty="0"/>
              <a:t>Co-expression network of </a:t>
            </a:r>
            <a:r>
              <a:rPr lang="en-US" sz="1100" i="1" dirty="0"/>
              <a:t>Tmem252</a:t>
            </a:r>
            <a:r>
              <a:rPr lang="en-US" sz="1100" dirty="0"/>
              <a:t> obtained from expression data of 31,499 RNA-</a:t>
            </a:r>
            <a:r>
              <a:rPr lang="en-US" sz="1100" dirty="0" err="1"/>
              <a:t>seq</a:t>
            </a:r>
            <a:r>
              <a:rPr lang="en-US" sz="1100" dirty="0"/>
              <a:t> samples (</a:t>
            </a:r>
            <a:r>
              <a:rPr lang="en-US" sz="1100" dirty="0" err="1"/>
              <a:t>Deelen</a:t>
            </a:r>
            <a:r>
              <a:rPr lang="en-US" sz="1100" dirty="0"/>
              <a:t> </a:t>
            </a:r>
            <a:r>
              <a:rPr lang="en-US" sz="1100" i="1" dirty="0"/>
              <a:t>et al.</a:t>
            </a:r>
            <a:r>
              <a:rPr lang="en-US" sz="1100" dirty="0"/>
              <a:t>, 2019a) followed by pathway analysis reveals that cachexia gene </a:t>
            </a:r>
            <a:r>
              <a:rPr lang="en-US" sz="1100" i="1" dirty="0"/>
              <a:t>Tmem25</a:t>
            </a:r>
            <a:r>
              <a:rPr lang="en-US" sz="1100" dirty="0"/>
              <a:t>2 is predicted to be part of three different gene networks, each with its own specific function (a). IHC for LCN2 and VWF, as well as ISH for </a:t>
            </a:r>
            <a:r>
              <a:rPr lang="en-US" sz="1100" i="1" dirty="0"/>
              <a:t>Sepp1 </a:t>
            </a:r>
            <a:r>
              <a:rPr lang="en-US" sz="1100" dirty="0"/>
              <a:t>in the MBH for sham and TB mice (</a:t>
            </a:r>
            <a:r>
              <a:rPr lang="en-US" sz="1100" b="1" dirty="0"/>
              <a:t>b</a:t>
            </a:r>
            <a:r>
              <a:rPr lang="en-US" sz="1100" dirty="0"/>
              <a:t>).</a:t>
            </a:r>
          </a:p>
        </p:txBody>
      </p:sp>
      <p:pic>
        <p:nvPicPr>
          <p:cNvPr id="44" name="Picture 43"/>
          <p:cNvPicPr>
            <a:picLocks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" contras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910" b="-1"/>
          <a:stretch/>
        </p:blipFill>
        <p:spPr>
          <a:xfrm rot="10800000">
            <a:off x="4616349" y="4541853"/>
            <a:ext cx="987552" cy="740664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50000" contrast="7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267922" y="4479268"/>
            <a:ext cx="987552" cy="740664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52000" contrast="6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528457" y="4519161"/>
            <a:ext cx="987552" cy="740664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8000" contrast="5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57" y="4477855"/>
            <a:ext cx="987552" cy="740664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35000" contrast="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464" y="4512778"/>
            <a:ext cx="987552" cy="740664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216291" y="4493761"/>
            <a:ext cx="66515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LCN2                                                       </a:t>
            </a:r>
            <a:r>
              <a:rPr lang="en-US" sz="1200" dirty="0">
                <a:solidFill>
                  <a:srgbClr val="FF0000"/>
                </a:solidFill>
              </a:rPr>
              <a:t>VWF                                                    </a:t>
            </a:r>
            <a:r>
              <a:rPr lang="en-US" sz="1200" i="1" dirty="0">
                <a:solidFill>
                  <a:srgbClr val="FF0000"/>
                </a:solidFill>
              </a:rPr>
              <a:t>Sepp1</a:t>
            </a:r>
            <a:endParaRPr lang="en-US" sz="1200" i="1" dirty="0">
              <a:solidFill>
                <a:srgbClr val="7030A0"/>
              </a:solidFill>
            </a:endParaRPr>
          </a:p>
        </p:txBody>
      </p:sp>
      <p:pic>
        <p:nvPicPr>
          <p:cNvPr id="56" name="Picture 55"/>
          <p:cNvPicPr>
            <a:picLocks/>
          </p:cNvPicPr>
          <p:nvPr/>
        </p:nvPicPr>
        <p:blipFill rotWithShape="1"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7000" contrast="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37" t="-1040" b="3908"/>
          <a:stretch/>
        </p:blipFill>
        <p:spPr>
          <a:xfrm>
            <a:off x="5646598" y="4541853"/>
            <a:ext cx="987552" cy="740664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448827" y="4189606"/>
            <a:ext cx="17985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sham                    tumor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877380" y="4275586"/>
            <a:ext cx="17985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sham                    tumor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781132" y="4210879"/>
            <a:ext cx="17985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sham                    tumor</a:t>
            </a:r>
          </a:p>
        </p:txBody>
      </p:sp>
    </p:spTree>
    <p:extLst>
      <p:ext uri="{BB962C8B-B14F-4D97-AF65-F5344CB8AC3E}">
        <p14:creationId xmlns:p14="http://schemas.microsoft.com/office/powerpoint/2010/main" val="950972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7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83" t="6967" r="5397" b="19546"/>
          <a:stretch/>
        </p:blipFill>
        <p:spPr>
          <a:xfrm>
            <a:off x="5886919" y="6072873"/>
            <a:ext cx="685800" cy="884641"/>
          </a:xfrm>
          <a:prstGeom prst="rect">
            <a:avLst/>
          </a:prstGeom>
        </p:spPr>
      </p:pic>
      <p:pic>
        <p:nvPicPr>
          <p:cNvPr id="41" name="Picture 10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72" t="21879" r="25882" b="31825"/>
          <a:stretch/>
        </p:blipFill>
        <p:spPr bwMode="auto">
          <a:xfrm>
            <a:off x="2602179" y="5595315"/>
            <a:ext cx="2184013" cy="1494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-61225" y="1157792"/>
            <a:ext cx="383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-41277" y="2085712"/>
            <a:ext cx="383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pic>
        <p:nvPicPr>
          <p:cNvPr id="9" name="Picture 8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1140"/>
          <a:stretch/>
        </p:blipFill>
        <p:spPr>
          <a:xfrm>
            <a:off x="4605304" y="552449"/>
            <a:ext cx="1316736" cy="667512"/>
          </a:xfrm>
          <a:prstGeom prst="rect">
            <a:avLst/>
          </a:prstGeom>
        </p:spPr>
      </p:pic>
      <p:pic>
        <p:nvPicPr>
          <p:cNvPr id="10" name="Picture 9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845" y="560055"/>
            <a:ext cx="1316736" cy="667512"/>
          </a:xfrm>
          <a:prstGeom prst="rect">
            <a:avLst/>
          </a:prstGeom>
        </p:spPr>
      </p:pic>
      <p:pic>
        <p:nvPicPr>
          <p:cNvPr id="30" name="Picture 29"/>
          <p:cNvPicPr>
            <a:picLocks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72" r="-1603"/>
          <a:stretch/>
        </p:blipFill>
        <p:spPr>
          <a:xfrm>
            <a:off x="131119" y="558700"/>
            <a:ext cx="1316736" cy="667512"/>
          </a:xfrm>
          <a:prstGeom prst="rect">
            <a:avLst/>
          </a:prstGeom>
        </p:spPr>
      </p:pic>
      <p:pic>
        <p:nvPicPr>
          <p:cNvPr id="31" name="Picture 30"/>
          <p:cNvPicPr>
            <a:picLocks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65"/>
          <a:stretch/>
        </p:blipFill>
        <p:spPr>
          <a:xfrm>
            <a:off x="3178181" y="549535"/>
            <a:ext cx="1316736" cy="667512"/>
          </a:xfrm>
          <a:prstGeom prst="rect">
            <a:avLst/>
          </a:prstGeom>
        </p:spPr>
      </p:pic>
      <p:pic>
        <p:nvPicPr>
          <p:cNvPr id="32" name="Picture 31"/>
          <p:cNvPicPr>
            <a:picLocks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74" r="545"/>
          <a:stretch/>
        </p:blipFill>
        <p:spPr>
          <a:xfrm>
            <a:off x="3185160" y="3303123"/>
            <a:ext cx="1316736" cy="667512"/>
          </a:xfrm>
          <a:prstGeom prst="rect">
            <a:avLst/>
          </a:prstGeom>
        </p:spPr>
      </p:pic>
      <p:pic>
        <p:nvPicPr>
          <p:cNvPr id="33" name="Picture 32"/>
          <p:cNvPicPr>
            <a:picLocks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02" r="553"/>
          <a:stretch/>
        </p:blipFill>
        <p:spPr>
          <a:xfrm>
            <a:off x="1584960" y="3311389"/>
            <a:ext cx="1316736" cy="667512"/>
          </a:xfrm>
          <a:prstGeom prst="rect">
            <a:avLst/>
          </a:prstGeom>
        </p:spPr>
      </p:pic>
      <p:pic>
        <p:nvPicPr>
          <p:cNvPr id="34" name="Picture 33"/>
          <p:cNvPicPr>
            <a:picLocks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75" r="287"/>
          <a:stretch/>
        </p:blipFill>
        <p:spPr>
          <a:xfrm>
            <a:off x="133505" y="3309730"/>
            <a:ext cx="1316736" cy="667512"/>
          </a:xfrm>
          <a:prstGeom prst="rect">
            <a:avLst/>
          </a:prstGeom>
        </p:spPr>
      </p:pic>
      <p:pic>
        <p:nvPicPr>
          <p:cNvPr id="35" name="Picture 34"/>
          <p:cNvPicPr>
            <a:picLocks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59" r="545"/>
          <a:stretch/>
        </p:blipFill>
        <p:spPr>
          <a:xfrm>
            <a:off x="3185160" y="2388108"/>
            <a:ext cx="1316736" cy="667512"/>
          </a:xfrm>
          <a:prstGeom prst="rect">
            <a:avLst/>
          </a:prstGeom>
        </p:spPr>
      </p:pic>
      <p:pic>
        <p:nvPicPr>
          <p:cNvPr id="36" name="Picture 35"/>
          <p:cNvPicPr>
            <a:picLocks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1" r="540"/>
          <a:stretch/>
        </p:blipFill>
        <p:spPr>
          <a:xfrm>
            <a:off x="134611" y="2385323"/>
            <a:ext cx="1316736" cy="667512"/>
          </a:xfrm>
          <a:prstGeom prst="rect">
            <a:avLst/>
          </a:prstGeom>
        </p:spPr>
      </p:pic>
      <p:pic>
        <p:nvPicPr>
          <p:cNvPr id="37" name="Picture 36"/>
          <p:cNvPicPr>
            <a:picLocks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6522" r="453"/>
          <a:stretch/>
        </p:blipFill>
        <p:spPr>
          <a:xfrm>
            <a:off x="1584960" y="2384128"/>
            <a:ext cx="1316736" cy="667512"/>
          </a:xfrm>
          <a:prstGeom prst="rect">
            <a:avLst/>
          </a:prstGeom>
        </p:spPr>
      </p:pic>
      <p:pic>
        <p:nvPicPr>
          <p:cNvPr id="38" name="Picture 37"/>
          <p:cNvPicPr>
            <a:picLocks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8741" y="1435640"/>
            <a:ext cx="1316736" cy="667512"/>
          </a:xfrm>
          <a:prstGeom prst="rect">
            <a:avLst/>
          </a:prstGeom>
        </p:spPr>
      </p:pic>
      <p:pic>
        <p:nvPicPr>
          <p:cNvPr id="39" name="Picture 38"/>
          <p:cNvPicPr>
            <a:picLocks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09" r="396"/>
          <a:stretch/>
        </p:blipFill>
        <p:spPr>
          <a:xfrm>
            <a:off x="137942" y="1429241"/>
            <a:ext cx="1316736" cy="667512"/>
          </a:xfrm>
          <a:prstGeom prst="rect">
            <a:avLst/>
          </a:prstGeom>
        </p:spPr>
      </p:pic>
      <p:pic>
        <p:nvPicPr>
          <p:cNvPr id="40" name="Picture 39"/>
          <p:cNvPicPr>
            <a:picLocks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645" y="1435423"/>
            <a:ext cx="1316736" cy="66751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20575" y="0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Supplemental Figure 5 </a:t>
            </a:r>
          </a:p>
        </p:txBody>
      </p:sp>
      <p:pic>
        <p:nvPicPr>
          <p:cNvPr id="25" name="Picture 7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6" r="704" b="-2032"/>
          <a:stretch/>
        </p:blipFill>
        <p:spPr bwMode="auto">
          <a:xfrm>
            <a:off x="2362199" y="4316880"/>
            <a:ext cx="1066801" cy="1321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21" b="-62"/>
          <a:stretch/>
        </p:blipFill>
        <p:spPr bwMode="auto">
          <a:xfrm>
            <a:off x="381000" y="4132188"/>
            <a:ext cx="1797345" cy="1430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157791" y="5763194"/>
            <a:ext cx="2604101" cy="946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-</a:t>
            </a:r>
            <a:r>
              <a:rPr lang="en-US" sz="900" b="1" dirty="0"/>
              <a:t>Nuclear Receptor transcription pathway</a:t>
            </a:r>
          </a:p>
          <a:p>
            <a:r>
              <a:rPr lang="en-US" sz="900" b="1" dirty="0"/>
              <a:t>-Interleukin 6 family  signaling</a:t>
            </a:r>
          </a:p>
          <a:p>
            <a:r>
              <a:rPr lang="en-US" sz="900" b="1" dirty="0"/>
              <a:t>-Signaling by TGF-beta Receptor Complex </a:t>
            </a:r>
          </a:p>
          <a:p>
            <a:r>
              <a:rPr lang="en-US" sz="900" b="1" dirty="0"/>
              <a:t>-Toll Like Receptor cascade</a:t>
            </a:r>
          </a:p>
          <a:p>
            <a:r>
              <a:rPr lang="en-US" sz="900" b="1" dirty="0"/>
              <a:t>-Signaling by VEGF</a:t>
            </a:r>
          </a:p>
          <a:p>
            <a:r>
              <a:rPr lang="en-US" sz="900" b="1" dirty="0"/>
              <a:t>-MyD88:Mal cascade</a:t>
            </a:r>
            <a:r>
              <a:rPr lang="en-US" sz="1050" dirty="0"/>
              <a:t>	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46865" y="5572446"/>
            <a:ext cx="43041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Activated gene network in top 50 genes  macrophages</a:t>
            </a:r>
          </a:p>
        </p:txBody>
      </p:sp>
      <p:pic>
        <p:nvPicPr>
          <p:cNvPr id="44" name="Picture 3"/>
          <p:cNvPicPr>
            <a:picLocks noChangeAspect="1" noChangeArrowheads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60" t="91239" r="9903" b="5677"/>
          <a:stretch/>
        </p:blipFill>
        <p:spPr bwMode="auto">
          <a:xfrm>
            <a:off x="1413747" y="6989580"/>
            <a:ext cx="1586378" cy="188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TextBox 44"/>
          <p:cNvSpPr txBox="1"/>
          <p:nvPr/>
        </p:nvSpPr>
        <p:spPr>
          <a:xfrm>
            <a:off x="-64912" y="5372391"/>
            <a:ext cx="274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7" t="6966" r="51183" b="14541"/>
          <a:stretch/>
        </p:blipFill>
        <p:spPr>
          <a:xfrm>
            <a:off x="5033171" y="6073191"/>
            <a:ext cx="738332" cy="944902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42000" contras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625940" y="4937809"/>
            <a:ext cx="914400" cy="68580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22" cstate="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39000" contras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575" y="4152939"/>
            <a:ext cx="919620" cy="689715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5593212" y="5821951"/>
            <a:ext cx="10923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Ccr1</a:t>
            </a: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35" t="8684" r="5732" b="22732"/>
          <a:stretch/>
        </p:blipFill>
        <p:spPr>
          <a:xfrm>
            <a:off x="3728721" y="4226534"/>
            <a:ext cx="1474294" cy="618449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0" t="9280" r="-1976" b="23401"/>
          <a:stretch/>
        </p:blipFill>
        <p:spPr>
          <a:xfrm>
            <a:off x="3734606" y="4808712"/>
            <a:ext cx="1587805" cy="625005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828040" y="4815269"/>
            <a:ext cx="3751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**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240331" y="4686220"/>
            <a:ext cx="3751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ns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478382" y="4815269"/>
            <a:ext cx="3751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ns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035517" y="4835147"/>
            <a:ext cx="3751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ns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670335" y="4824836"/>
            <a:ext cx="3751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ns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26250" y="4222595"/>
            <a:ext cx="1835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*</a:t>
            </a:r>
          </a:p>
        </p:txBody>
      </p:sp>
      <p:sp>
        <p:nvSpPr>
          <p:cNvPr id="58" name="TextBox 57"/>
          <p:cNvSpPr txBox="1"/>
          <p:nvPr/>
        </p:nvSpPr>
        <p:spPr>
          <a:xfrm rot="16200000">
            <a:off x="3025881" y="4646578"/>
            <a:ext cx="13241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/>
              <a:t>Iba1           Crybb1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960161" y="4054796"/>
            <a:ext cx="19350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sham             tumor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582041" y="4116489"/>
            <a:ext cx="7548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dirty="0" err="1"/>
              <a:t>Nfkbiz</a:t>
            </a:r>
            <a:endParaRPr lang="en-US" sz="1100" b="1" i="1" dirty="0"/>
          </a:p>
        </p:txBody>
      </p:sp>
      <p:sp>
        <p:nvSpPr>
          <p:cNvPr id="61" name="TextBox 60"/>
          <p:cNvSpPr txBox="1"/>
          <p:nvPr/>
        </p:nvSpPr>
        <p:spPr>
          <a:xfrm>
            <a:off x="1900613" y="4802380"/>
            <a:ext cx="1835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*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048831" y="4478673"/>
            <a:ext cx="183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-66233" y="3915173"/>
            <a:ext cx="274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384979" y="3946687"/>
            <a:ext cx="274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793424" y="3875513"/>
            <a:ext cx="502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IBA1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806561" y="5734601"/>
            <a:ext cx="274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i</a:t>
            </a:r>
            <a:endParaRPr lang="en-US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5178713" y="5953237"/>
            <a:ext cx="17985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sham                 tumor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500045" y="6131412"/>
            <a:ext cx="3234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6475" y="5923044"/>
            <a:ext cx="3234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2016815" y="3903554"/>
            <a:ext cx="274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</a:t>
            </a:r>
          </a:p>
        </p:txBody>
      </p:sp>
      <p:cxnSp>
        <p:nvCxnSpPr>
          <p:cNvPr id="72" name="Straight Connector 71"/>
          <p:cNvCxnSpPr/>
          <p:nvPr/>
        </p:nvCxnSpPr>
        <p:spPr>
          <a:xfrm>
            <a:off x="6367272" y="5575372"/>
            <a:ext cx="109728" cy="0"/>
          </a:xfrm>
          <a:prstGeom prst="line">
            <a:avLst/>
          </a:prstGeom>
          <a:ln w="16002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8750" y="1194159"/>
            <a:ext cx="586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/>
              <a:t>  </a:t>
            </a:r>
            <a:r>
              <a:rPr lang="en-US" sz="1200" b="1" i="1" dirty="0"/>
              <a:t>P2ry1                               Cx3cr1                                    </a:t>
            </a:r>
            <a:r>
              <a:rPr lang="en-US" sz="1200" b="1" i="1" dirty="0" err="1"/>
              <a:t>Tnf</a:t>
            </a:r>
            <a:r>
              <a:rPr lang="en-US" sz="1200" b="1" i="1" dirty="0"/>
              <a:t>        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20548" y="2155598"/>
            <a:ext cx="666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Tmsb4x:actin                 Rps14: ribosomal            Rps18: ribosomal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08975" y="3057813"/>
            <a:ext cx="666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Ftl1:iron                             Fth1: iron                        Cfl1:actin</a:t>
            </a:r>
          </a:p>
        </p:txBody>
      </p:sp>
      <p:sp>
        <p:nvSpPr>
          <p:cNvPr id="73" name="Rectangle 72"/>
          <p:cNvSpPr/>
          <p:nvPr/>
        </p:nvSpPr>
        <p:spPr>
          <a:xfrm>
            <a:off x="-16008" y="7198941"/>
            <a:ext cx="663229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/>
              <a:t>Fig.S5</a:t>
            </a:r>
            <a:r>
              <a:rPr lang="en-US" sz="1100" dirty="0"/>
              <a:t> </a:t>
            </a:r>
            <a:r>
              <a:rPr lang="en-US" sz="1100" dirty="0" err="1"/>
              <a:t>Featureplots</a:t>
            </a:r>
            <a:r>
              <a:rPr lang="en-US" sz="1100" dirty="0"/>
              <a:t> showing uniform expression of myeloid markers in all three myeloid clusters (</a:t>
            </a:r>
            <a:r>
              <a:rPr lang="en-US" sz="1100" b="1" dirty="0"/>
              <a:t>a</a:t>
            </a:r>
            <a:r>
              <a:rPr lang="en-US" sz="1100" dirty="0"/>
              <a:t>). </a:t>
            </a:r>
            <a:r>
              <a:rPr lang="en-US" sz="1100" dirty="0" err="1"/>
              <a:t>Featureplots</a:t>
            </a:r>
            <a:r>
              <a:rPr lang="en-US" sz="1100" dirty="0"/>
              <a:t> showing expression of markers linked to inflammation for IBA1</a:t>
            </a:r>
            <a:r>
              <a:rPr lang="en-US" sz="1100" baseline="30000" dirty="0"/>
              <a:t>+</a:t>
            </a:r>
            <a:r>
              <a:rPr lang="en-US" sz="1100" dirty="0"/>
              <a:t>/CD45</a:t>
            </a:r>
            <a:r>
              <a:rPr lang="en-US" sz="1100" baseline="30000" dirty="0"/>
              <a:t>+</a:t>
            </a:r>
            <a:r>
              <a:rPr lang="en-US" sz="1100" dirty="0"/>
              <a:t> microglia (</a:t>
            </a:r>
            <a:r>
              <a:rPr lang="en-US" sz="1100" b="1" dirty="0"/>
              <a:t>b</a:t>
            </a:r>
            <a:r>
              <a:rPr lang="en-US" sz="1100" dirty="0"/>
              <a:t>), while IBA1</a:t>
            </a:r>
            <a:r>
              <a:rPr lang="en-US" sz="1100" baseline="30000" dirty="0"/>
              <a:t>+</a:t>
            </a:r>
            <a:r>
              <a:rPr lang="en-US" sz="1100" dirty="0"/>
              <a:t>/CD45</a:t>
            </a:r>
            <a:r>
              <a:rPr lang="en-US" sz="1100" baseline="30000" dirty="0"/>
              <a:t>-</a:t>
            </a:r>
            <a:r>
              <a:rPr lang="en-US" sz="1100" dirty="0"/>
              <a:t> show enhanced expression of genes involved in iron transport, actin metabolism and ribosomal genes (</a:t>
            </a:r>
            <a:r>
              <a:rPr lang="en-US" sz="1100" b="1" dirty="0"/>
              <a:t>c</a:t>
            </a:r>
            <a:r>
              <a:rPr lang="en-US" sz="1100" dirty="0"/>
              <a:t>). qPCR analysis of top-induced genes in microglia using whole hypothalamic RNA extracts from sham and TB mice (</a:t>
            </a:r>
            <a:r>
              <a:rPr lang="en-US" sz="1100" b="1" dirty="0"/>
              <a:t>d</a:t>
            </a:r>
            <a:r>
              <a:rPr lang="en-US" sz="1100" dirty="0"/>
              <a:t>). qPCR analysis of </a:t>
            </a:r>
            <a:r>
              <a:rPr lang="en-US" sz="1100" i="1" dirty="0" err="1"/>
              <a:t>Nfkbiz</a:t>
            </a:r>
            <a:r>
              <a:rPr lang="en-US" sz="1100" dirty="0"/>
              <a:t> in TB-WT mice compared with TB-Myd88 KO mice (</a:t>
            </a:r>
            <a:r>
              <a:rPr lang="en-US" sz="1100" b="1" dirty="0"/>
              <a:t>e</a:t>
            </a:r>
            <a:r>
              <a:rPr lang="en-US" sz="1100" dirty="0"/>
              <a:t>). </a:t>
            </a:r>
            <a:r>
              <a:rPr lang="en-US" sz="1100" dirty="0" err="1"/>
              <a:t>Featureplots</a:t>
            </a:r>
            <a:r>
              <a:rPr lang="en-US" sz="1100" dirty="0"/>
              <a:t> for</a:t>
            </a:r>
            <a:r>
              <a:rPr lang="en-US" sz="1100" i="1" dirty="0"/>
              <a:t> Crybb1 </a:t>
            </a:r>
            <a:r>
              <a:rPr lang="en-US" sz="1100" dirty="0"/>
              <a:t>and </a:t>
            </a:r>
            <a:r>
              <a:rPr lang="en-US" sz="1100" i="1" dirty="0"/>
              <a:t>Iba1</a:t>
            </a:r>
            <a:r>
              <a:rPr lang="en-US" sz="1100" dirty="0"/>
              <a:t> for sham and TB mice (</a:t>
            </a:r>
            <a:r>
              <a:rPr lang="en-US" sz="1100" b="1" dirty="0"/>
              <a:t>f</a:t>
            </a:r>
            <a:r>
              <a:rPr lang="en-US" sz="1100" dirty="0"/>
              <a:t>). IHC for IBA1 in the MBH for sham and TB mice (</a:t>
            </a:r>
            <a:r>
              <a:rPr lang="en-US" sz="1100" b="1" dirty="0"/>
              <a:t>g</a:t>
            </a:r>
            <a:r>
              <a:rPr lang="en-US" sz="1100" dirty="0"/>
              <a:t>). Activated co-expression network in macrophages using the top-induced genes in this cluster. Also shown are the associated pathways. Z-scores indicate REACTOME pathway enrichment for the indicated pathway (</a:t>
            </a:r>
            <a:r>
              <a:rPr lang="en-US" sz="1100" b="1" dirty="0"/>
              <a:t>h</a:t>
            </a:r>
            <a:r>
              <a:rPr lang="en-US" sz="1100" dirty="0"/>
              <a:t>). </a:t>
            </a:r>
            <a:r>
              <a:rPr lang="en-US" sz="1100" dirty="0" err="1"/>
              <a:t>Featureplot</a:t>
            </a:r>
            <a:r>
              <a:rPr lang="en-US" sz="1100" dirty="0"/>
              <a:t> for </a:t>
            </a:r>
            <a:r>
              <a:rPr lang="en-US" sz="1100" i="1" dirty="0"/>
              <a:t>Ccr1</a:t>
            </a:r>
            <a:r>
              <a:rPr lang="en-US" sz="1100" dirty="0"/>
              <a:t> in the myeloid clusters (</a:t>
            </a:r>
            <a:r>
              <a:rPr lang="en-US" sz="1100" b="1" dirty="0" err="1"/>
              <a:t>i</a:t>
            </a:r>
            <a:r>
              <a:rPr lang="en-US" sz="1100" dirty="0"/>
              <a:t>). qPCR values represent the mean ± SEM of at least three independent experiments and statistical significance between groups was determined with a Student’s t-test (* P &lt; 0.05 and ** P &lt; 0.01). Scale bar = 100 </a:t>
            </a:r>
            <a:r>
              <a:rPr lang="en-US" sz="1100" dirty="0" err="1"/>
              <a:t>μm</a:t>
            </a:r>
            <a:r>
              <a:rPr lang="en-US" sz="1100" dirty="0"/>
              <a:t>.</a:t>
            </a:r>
          </a:p>
          <a:p>
            <a:pPr algn="just"/>
            <a:endParaRPr lang="en-US" sz="1100" dirty="0"/>
          </a:p>
        </p:txBody>
      </p:sp>
      <p:sp>
        <p:nvSpPr>
          <p:cNvPr id="74" name="TextBox 73"/>
          <p:cNvSpPr txBox="1"/>
          <p:nvPr/>
        </p:nvSpPr>
        <p:spPr>
          <a:xfrm>
            <a:off x="5264269" y="3885404"/>
            <a:ext cx="274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07425" y="350247"/>
            <a:ext cx="586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err="1"/>
              <a:t>Tyrobp</a:t>
            </a:r>
            <a:r>
              <a:rPr lang="en-US" sz="1200" b="1" i="1" dirty="0"/>
              <a:t>                                                                           Trem2                        </a:t>
            </a:r>
            <a:r>
              <a:rPr lang="en-US" sz="1400" b="1" i="1" dirty="0"/>
              <a:t>                   </a:t>
            </a:r>
          </a:p>
        </p:txBody>
      </p:sp>
      <p:sp>
        <p:nvSpPr>
          <p:cNvPr id="68" name="TextBox 67"/>
          <p:cNvSpPr txBox="1"/>
          <p:nvPr/>
        </p:nvSpPr>
        <p:spPr>
          <a:xfrm rot="16200000">
            <a:off x="4557247" y="4434165"/>
            <a:ext cx="19350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tumor                sham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58670" y="319513"/>
            <a:ext cx="383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2" name="Rectangle 1"/>
          <p:cNvSpPr/>
          <p:nvPr/>
        </p:nvSpPr>
        <p:spPr>
          <a:xfrm>
            <a:off x="520051" y="533400"/>
            <a:ext cx="683124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endCxn id="10" idx="1"/>
          </p:cNvCxnSpPr>
          <p:nvPr/>
        </p:nvCxnSpPr>
        <p:spPr>
          <a:xfrm>
            <a:off x="1203175" y="838200"/>
            <a:ext cx="382670" cy="556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3516366" y="553720"/>
            <a:ext cx="683124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7" name="Straight Arrow Connector 76"/>
          <p:cNvCxnSpPr/>
          <p:nvPr/>
        </p:nvCxnSpPr>
        <p:spPr>
          <a:xfrm>
            <a:off x="4199490" y="858520"/>
            <a:ext cx="382670" cy="556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 rot="16200000">
            <a:off x="-604649" y="4274454"/>
            <a:ext cx="188433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/>
              <a:t>fold induction of mRNA</a:t>
            </a:r>
          </a:p>
          <a:p>
            <a:r>
              <a:rPr lang="en-US" sz="700" dirty="0"/>
              <a:t>          ( relative to sham)</a:t>
            </a:r>
            <a:endParaRPr lang="en-US" sz="800" dirty="0"/>
          </a:p>
        </p:txBody>
      </p:sp>
      <p:sp>
        <p:nvSpPr>
          <p:cNvPr id="79" name="TextBox 78"/>
          <p:cNvSpPr txBox="1"/>
          <p:nvPr/>
        </p:nvSpPr>
        <p:spPr>
          <a:xfrm rot="16200000">
            <a:off x="1595716" y="4393441"/>
            <a:ext cx="15077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relative  expression</a:t>
            </a:r>
          </a:p>
        </p:txBody>
      </p:sp>
      <p:sp>
        <p:nvSpPr>
          <p:cNvPr id="86" name="TextBox 85"/>
          <p:cNvSpPr txBox="1"/>
          <p:nvPr/>
        </p:nvSpPr>
        <p:spPr>
          <a:xfrm rot="16200000">
            <a:off x="4583613" y="6367131"/>
            <a:ext cx="7671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/>
              <a:t>tSNE</a:t>
            </a:r>
            <a:endParaRPr lang="en-US" sz="900" dirty="0"/>
          </a:p>
        </p:txBody>
      </p:sp>
      <p:cxnSp>
        <p:nvCxnSpPr>
          <p:cNvPr id="87" name="Straight Arrow Connector 86"/>
          <p:cNvCxnSpPr/>
          <p:nvPr/>
        </p:nvCxnSpPr>
        <p:spPr>
          <a:xfrm rot="-5400000" flipV="1">
            <a:off x="4844542" y="6388326"/>
            <a:ext cx="24533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5310847" y="6874164"/>
            <a:ext cx="15471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/>
              <a:t>tSNE</a:t>
            </a:r>
            <a:endParaRPr lang="en-US" sz="900" dirty="0"/>
          </a:p>
        </p:txBody>
      </p:sp>
      <p:cxnSp>
        <p:nvCxnSpPr>
          <p:cNvPr id="89" name="Straight Arrow Connector 88"/>
          <p:cNvCxnSpPr/>
          <p:nvPr/>
        </p:nvCxnSpPr>
        <p:spPr>
          <a:xfrm flipV="1">
            <a:off x="5670756" y="7000964"/>
            <a:ext cx="24533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9D0A4768-59D1-41FC-AFBD-8476F5D3FB47}"/>
              </a:ext>
            </a:extLst>
          </p:cNvPr>
          <p:cNvSpPr txBox="1"/>
          <p:nvPr/>
        </p:nvSpPr>
        <p:spPr>
          <a:xfrm>
            <a:off x="1173114" y="6988402"/>
            <a:ext cx="257072" cy="284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1253885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610517"/>
              </p:ext>
            </p:extLst>
          </p:nvPr>
        </p:nvGraphicFramePr>
        <p:xfrm>
          <a:off x="3432463" y="3810000"/>
          <a:ext cx="3021896" cy="38222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470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48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06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pathways cluster 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p-value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64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RAF-independent MAPK1/3 activation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2.46185E-06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64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Insulin receptor signaling cascade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3.91453E-06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64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Phase 4 - resting membrane potential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4.22447E-06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64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PI3K Cascade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5.16532E-06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64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Negative regulation of MAPK pathway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5.77398E-06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64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Negative regulation of FGFR1 signaling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9.38925E-06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64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PI3K/AKT Signaling in Cancer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1.2713E-05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64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IRS-mediated signaling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1.59955E-05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64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Negative regulation of FGFR3 signaling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1.6636E-05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64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Negative regulation of FGFR2 signaling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1.93663E-05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64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Attenuation phase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2.01392E-05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098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Transport of Ribonucleoproteins into the Host Nucleus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2.44412E-05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64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Nuclear Pore Complex (NPC) Disassembly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2.44967E-05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64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Signaling by Insulin receptor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2.58906E-05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098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Transport of Mature mRNAs Derived from </a:t>
                      </a:r>
                      <a:r>
                        <a:rPr lang="en-US" sz="900" u="none" strike="noStrike" dirty="0" err="1">
                          <a:effectLst/>
                        </a:rPr>
                        <a:t>Intronless</a:t>
                      </a:r>
                      <a:r>
                        <a:rPr lang="en-US" sz="900" u="none" strike="noStrike" dirty="0">
                          <a:effectLst/>
                        </a:rPr>
                        <a:t> Transcripts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3.07223E-05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647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NS1 Mediated Effects on Host Pathways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3.15093E-05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4167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Deregulated CDK5 triggers multiple neurodegenerative pathways in Alzheimer's disease models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3.3851E-05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21078"/>
              </p:ext>
            </p:extLst>
          </p:nvPr>
        </p:nvGraphicFramePr>
        <p:xfrm>
          <a:off x="3429000" y="345581"/>
          <a:ext cx="2971800" cy="32357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67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50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450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pathways cluster 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p-value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5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Extracellular matrix organization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2.01E-08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45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Diseases of carbohydrate metabolism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4.43E-08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45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Collagen formation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2.27E-07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45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Collagen biosynthesis and modifying enzymes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2.39E-07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45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Metabolism of proteins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5.34E-07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45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Semaphorin interactions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7.86E-07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45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Asparagine N-linked glycosylation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8.29E-07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45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Non-integrin membrane-ECM interactions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8.64E-07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45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Metabolism of carbohydrates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8.76E-07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45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Integrin cell surface interactions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1.27E-06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45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Post-translational protein modification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1.56E-06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45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Adherens junctions interactions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1.65E-06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981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Diseases associated with N-glycosylation of proteins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2.51E-06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45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Collagen degradation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2.91E-06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45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Response to elevated platelet cytosolic Ca2+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4.66E-06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0897782"/>
              </p:ext>
            </p:extLst>
          </p:nvPr>
        </p:nvGraphicFramePr>
        <p:xfrm>
          <a:off x="114972" y="3809995"/>
          <a:ext cx="3138987" cy="38034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54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47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240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pathways cluster 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p-value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228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Unblocking of NMDA receptor, glutamate binding and activation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5.15E-09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38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Neurexins and neuroligins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1.60E-07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38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Cardiac conduction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2.29E-07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228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Activation of NMDA receptor and postsynaptic events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2.80E-07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38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Ion transport by P-type ATPases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1.17E-06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438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Ion homeostasis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1.23E-06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228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Ras activation upon Ca2+ influx through NMDA receptor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1.28E-06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438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Potassium Channels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1.6E-06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438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Voltage gated Potassium channels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1.69E-06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438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Phase 0 - rapid depolarisation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1.95E-06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438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Transmission across Chemical Synapses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3.45E-06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438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Neuronal System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4.86E-06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438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Dopamine Neurotransmitter Release Cycle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9.69E-06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438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Protein-protein interactions at synapses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9.76E-06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228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CREB phosphorylation through the activation of CaMKII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1.03E-05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438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Ion channel transport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1.05E-05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438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Neurotransmitter release cycle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1.22E-05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438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Trafficking of AMPA receptors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1.35E-05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3228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Glutamate binding, activation of AMPA receptors and synaptic plasticity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1.35E-05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8" t="3480" r="12124" b="5797"/>
          <a:stretch/>
        </p:blipFill>
        <p:spPr bwMode="auto">
          <a:xfrm>
            <a:off x="248034" y="992285"/>
            <a:ext cx="2477696" cy="2097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296382" y="3195665"/>
            <a:ext cx="381000" cy="1524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26989" y="3195665"/>
            <a:ext cx="381000" cy="1524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000525" y="3195665"/>
            <a:ext cx="381000" cy="152400"/>
          </a:xfrm>
          <a:prstGeom prst="rect">
            <a:avLst/>
          </a:prstGeom>
          <a:solidFill>
            <a:srgbClr val="8C0AC6">
              <a:alpha val="8274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16168" y="3320632"/>
            <a:ext cx="27614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cluster 1           cluster 2          cluster 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4245" y="138049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Supplemental Figure 6</a:t>
            </a:r>
          </a:p>
        </p:txBody>
      </p:sp>
      <p:sp>
        <p:nvSpPr>
          <p:cNvPr id="2" name="Rectangle 1"/>
          <p:cNvSpPr/>
          <p:nvPr/>
        </p:nvSpPr>
        <p:spPr>
          <a:xfrm>
            <a:off x="72387" y="7842119"/>
            <a:ext cx="66986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Fig.S6</a:t>
            </a:r>
            <a:r>
              <a:rPr lang="en-US" sz="1200" dirty="0"/>
              <a:t> Co-expression network of top 50 genes induced in Iba1</a:t>
            </a:r>
            <a:r>
              <a:rPr lang="en-US" sz="1200" baseline="30000" dirty="0"/>
              <a:t>+</a:t>
            </a:r>
            <a:r>
              <a:rPr lang="en-US" sz="1200" dirty="0"/>
              <a:t>CD45</a:t>
            </a:r>
            <a:r>
              <a:rPr lang="en-US" sz="1200" baseline="30000" dirty="0"/>
              <a:t>-</a:t>
            </a:r>
            <a:r>
              <a:rPr lang="en-US" sz="1200" dirty="0"/>
              <a:t> (from Table S3) microglial cells reveals three distinct gene clusters. Also shown are the associated pathways for each cluster.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1324" y="722784"/>
            <a:ext cx="33311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Top induced genes in Iba1</a:t>
            </a:r>
            <a:r>
              <a:rPr lang="en-US" sz="1000" b="1" baseline="30000" dirty="0"/>
              <a:t>+</a:t>
            </a:r>
            <a:r>
              <a:rPr lang="en-US" sz="1000" b="1" dirty="0"/>
              <a:t>/CD45</a:t>
            </a:r>
            <a:r>
              <a:rPr lang="en-US" sz="1000" b="1" baseline="30000" dirty="0"/>
              <a:t>-</a:t>
            </a:r>
            <a:r>
              <a:rPr lang="en-US" sz="1000" b="1" dirty="0"/>
              <a:t> microglia cells in TB mice</a:t>
            </a:r>
          </a:p>
        </p:txBody>
      </p:sp>
    </p:spTree>
    <p:extLst>
      <p:ext uri="{BB962C8B-B14F-4D97-AF65-F5344CB8AC3E}">
        <p14:creationId xmlns:p14="http://schemas.microsoft.com/office/powerpoint/2010/main" val="1770007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9" t="27739" r="34224" b="22146"/>
          <a:stretch/>
        </p:blipFill>
        <p:spPr bwMode="auto">
          <a:xfrm>
            <a:off x="12940" y="731002"/>
            <a:ext cx="1957250" cy="1425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2584" y="2520379"/>
            <a:ext cx="2416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elastic fiber formation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43" t="30677" r="33405" b="23793"/>
          <a:stretch/>
        </p:blipFill>
        <p:spPr bwMode="auto">
          <a:xfrm>
            <a:off x="4260969" y="645574"/>
            <a:ext cx="2156319" cy="1510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74" t="29764" r="32500" b="23793"/>
          <a:stretch/>
        </p:blipFill>
        <p:spPr bwMode="auto">
          <a:xfrm>
            <a:off x="2015297" y="644810"/>
            <a:ext cx="2175933" cy="1535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2243131" y="2457460"/>
            <a:ext cx="3429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b="1" dirty="0"/>
              <a:t>glutamate binding</a:t>
            </a:r>
          </a:p>
          <a:p>
            <a:r>
              <a:rPr lang="en-US" sz="1200" b="1" dirty="0"/>
              <a:t> and activation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2819400" y="1588591"/>
            <a:ext cx="993300" cy="7761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761660" y="2253516"/>
            <a:ext cx="80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>
                <a:solidFill>
                  <a:srgbClr val="FF0000"/>
                </a:solidFill>
              </a:rPr>
              <a:t>Ptgds</a:t>
            </a:r>
            <a:endParaRPr lang="en-US" sz="1400" i="1" dirty="0">
              <a:solidFill>
                <a:srgbClr val="FF0000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60" t="91239" r="9903" b="5677"/>
          <a:stretch/>
        </p:blipFill>
        <p:spPr bwMode="auto">
          <a:xfrm>
            <a:off x="1797742" y="2919125"/>
            <a:ext cx="2214307" cy="262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14196" y="2531094"/>
            <a:ext cx="19715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resting membrane potential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515872"/>
              </p:ext>
            </p:extLst>
          </p:nvPr>
        </p:nvGraphicFramePr>
        <p:xfrm>
          <a:off x="217725" y="3505202"/>
          <a:ext cx="1839675" cy="36575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82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02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u="none" strike="noStrike" dirty="0">
                          <a:effectLst/>
                        </a:rPr>
                        <a:t>Cluster 1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u="none" strike="noStrike" dirty="0">
                          <a:effectLst/>
                        </a:rPr>
                        <a:t>p-value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Elastic </a:t>
                      </a:r>
                      <a:r>
                        <a:rPr lang="en-US" sz="900" u="none" strike="noStrike" dirty="0" err="1">
                          <a:effectLst/>
                        </a:rPr>
                        <a:t>fibre</a:t>
                      </a:r>
                      <a:r>
                        <a:rPr lang="en-US" sz="900" u="none" strike="noStrike" dirty="0">
                          <a:effectLst/>
                        </a:rPr>
                        <a:t> formation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1.14E-20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035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Molecules associated with elastic </a:t>
                      </a:r>
                      <a:r>
                        <a:rPr lang="en-US" sz="900" u="none" strike="noStrike" dirty="0" err="1">
                          <a:effectLst/>
                        </a:rPr>
                        <a:t>fibres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2.07E-20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035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Scavenging by Class A Receptors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5.22E-20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035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Degradation of the extracellular matrix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3.64E-19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NCAM1 interactions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5.60E-19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49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Signaling by PDGF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9.21E-19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035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Extracellular matrix organization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1.06E-18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49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Collagen chain trimerization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1.53E-18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035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Crosslinking of collagen fibrils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1.58E-18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0359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Defective B3GALTL causes Peters-plus syndrome (PpS)</a:t>
                      </a:r>
                      <a:endParaRPr lang="fr-F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2.38E-18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035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O-glycosylation of TSR domain-containing proteins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2.69E-18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49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ECM proteoglycans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2.74E-18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49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Collagen degradation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3.49E-18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49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Keratan sulfate degradation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3.49E-18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0035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Integrin cell surface interactions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4.86E-18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1" marR="8961" marT="8961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647173"/>
              </p:ext>
            </p:extLst>
          </p:nvPr>
        </p:nvGraphicFramePr>
        <p:xfrm>
          <a:off x="2270705" y="3490389"/>
          <a:ext cx="1691695" cy="36724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344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806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Cluster</a:t>
                      </a:r>
                      <a:r>
                        <a:rPr lang="en-US" sz="1050" b="1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2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u="none" strike="noStrike" dirty="0">
                          <a:effectLst/>
                        </a:rPr>
                        <a:t>p-value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2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Transmission across Chemical Synapses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7.45E-12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029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Neurotransmitter receptors and postsynaptic signal transmission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7.72E-12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775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Neuronal System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7.77E-12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2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Voltage gated Potassium channels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7.92E-12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775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Muscle contraction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1.30E-11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52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Neurotoxicity of clostridium toxins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1.39E-11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413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Potassium Channels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1.79E-11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278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Glutamate Neurotransmitter Release Cycle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1.90E-11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775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Cardiac conduction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2.05E-11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278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Serotonin Neurotransmitter Release Cycle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2.55E-11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52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GABA synthesis, release, reuptake and degradation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2.64E-11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312212"/>
              </p:ext>
            </p:extLst>
          </p:nvPr>
        </p:nvGraphicFramePr>
        <p:xfrm>
          <a:off x="4161568" y="3490390"/>
          <a:ext cx="2338780" cy="36724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5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05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575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Cluster 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p-value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Phase 4 - resting membrane potential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3.07E-07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20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Signaling by PDGF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8.57E-07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20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GPCR ligand binding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5.21E-06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Class A/1 (Rhodopsin-like receptors)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20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Glucagon-type ligand receptors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1.34E-05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20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Peptide ligand-binding receptors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1.49E-05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170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Defective C1GALT1C1 causes Tn polyagglutination syndrome (TNPS)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1.6E-05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Defective GALNT3 causes familial hyperphosphatemic tumoral calcinosis (HFTC)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1.61E-05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29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Defective GALNT12 causes colorectal cancer 1 (CRCS1)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1.9E-05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Integrin cell surface interactions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2.14E-05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TNFs bind their physiological receptors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2.18E-05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900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Synaptic adhesion-like molecules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2.42E-05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20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CRMPs in Sema3A signaling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3.6E-05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329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Trafficking and processing of endosomal TLR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4.09E-05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13950" y="764083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812700" y="1675487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561760" y="2044819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2425" y="164022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Supplemental Figure 7</a:t>
            </a:r>
          </a:p>
        </p:txBody>
      </p:sp>
      <p:sp>
        <p:nvSpPr>
          <p:cNvPr id="3" name="Rectangle 2"/>
          <p:cNvSpPr/>
          <p:nvPr/>
        </p:nvSpPr>
        <p:spPr>
          <a:xfrm>
            <a:off x="52031" y="7467600"/>
            <a:ext cx="674981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/>
              <a:t>Fig.S7</a:t>
            </a:r>
            <a:r>
              <a:rPr lang="en-US" sz="1100" dirty="0"/>
              <a:t> Co-expression network of </a:t>
            </a:r>
            <a:r>
              <a:rPr lang="en-US" sz="1100" i="1" dirty="0" err="1"/>
              <a:t>Ptgds</a:t>
            </a:r>
            <a:r>
              <a:rPr lang="en-US" sz="1100" dirty="0"/>
              <a:t> obtained from expression data of 31.499  RNA-</a:t>
            </a:r>
            <a:r>
              <a:rPr lang="en-US" sz="1100" dirty="0" err="1"/>
              <a:t>seq</a:t>
            </a:r>
            <a:r>
              <a:rPr lang="en-US" sz="1100" dirty="0"/>
              <a:t> samples (</a:t>
            </a:r>
            <a:r>
              <a:rPr lang="en-US" sz="1100" dirty="0" err="1"/>
              <a:t>Deelen</a:t>
            </a:r>
            <a:r>
              <a:rPr lang="en-US" sz="1100" dirty="0"/>
              <a:t> </a:t>
            </a:r>
            <a:r>
              <a:rPr lang="en-US" sz="1100" i="1" dirty="0"/>
              <a:t>et al.</a:t>
            </a:r>
            <a:r>
              <a:rPr lang="en-US" sz="1100" dirty="0"/>
              <a:t>, 2019a) reveals a role for </a:t>
            </a:r>
            <a:r>
              <a:rPr lang="en-US" sz="1100" i="1" dirty="0" err="1"/>
              <a:t>Ptgds</a:t>
            </a:r>
            <a:r>
              <a:rPr lang="en-US" sz="1100" dirty="0"/>
              <a:t> in networks involved in elastic fiber formation, resting membrane potential and glutamate binding and activation. Z-scores indicate REACTOME pathway enrichments for the indicated pathways. Also shown are the associated pathways for each cluster.</a:t>
            </a:r>
          </a:p>
        </p:txBody>
      </p:sp>
    </p:spTree>
    <p:extLst>
      <p:ext uri="{BB962C8B-B14F-4D97-AF65-F5344CB8AC3E}">
        <p14:creationId xmlns:p14="http://schemas.microsoft.com/office/powerpoint/2010/main" val="45997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0973" y="526311"/>
            <a:ext cx="63037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IBA1</a:t>
            </a:r>
            <a:r>
              <a:rPr lang="en-US" sz="1400" b="1" baseline="30000" dirty="0"/>
              <a:t>+/</a:t>
            </a:r>
            <a:r>
              <a:rPr lang="en-US" sz="1400" b="1" dirty="0"/>
              <a:t>CD45</a:t>
            </a:r>
            <a:r>
              <a:rPr lang="en-US" sz="1400" b="1" baseline="30000" dirty="0"/>
              <a:t>+</a:t>
            </a:r>
            <a:r>
              <a:rPr lang="en-US" sz="1400" b="1" dirty="0"/>
              <a:t> microglia genes                                       IBA1</a:t>
            </a:r>
            <a:r>
              <a:rPr lang="en-US" sz="1400" b="1" baseline="30000" dirty="0"/>
              <a:t>+/</a:t>
            </a:r>
            <a:r>
              <a:rPr lang="en-US" sz="1400" b="1" dirty="0"/>
              <a:t> CD45</a:t>
            </a:r>
            <a:r>
              <a:rPr lang="en-US" sz="1400" b="1" baseline="30000" dirty="0"/>
              <a:t>-</a:t>
            </a:r>
            <a:r>
              <a:rPr lang="en-US" sz="1400" b="1" dirty="0"/>
              <a:t> microglia genes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416" b="16207"/>
          <a:stretch/>
        </p:blipFill>
        <p:spPr>
          <a:xfrm>
            <a:off x="142950" y="3895452"/>
            <a:ext cx="2696986" cy="22976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62" b="15359"/>
          <a:stretch/>
        </p:blipFill>
        <p:spPr>
          <a:xfrm>
            <a:off x="4150039" y="3854234"/>
            <a:ext cx="2286000" cy="351592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42950" y="8048358"/>
            <a:ext cx="627969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/>
              <a:t>Fig.S8 LCN2 treatment affects hypothalamic gene expression. </a:t>
            </a:r>
            <a:r>
              <a:rPr lang="en-US" sz="1100" dirty="0" err="1"/>
              <a:t>Heatmap</a:t>
            </a:r>
            <a:r>
              <a:rPr lang="en-US" sz="1100" dirty="0"/>
              <a:t> for cachexia markers for the indicated cell populations after treatment with LCN2 or vehicle  as found by RNA-</a:t>
            </a:r>
            <a:r>
              <a:rPr lang="en-US" sz="1100" dirty="0" err="1"/>
              <a:t>Seq</a:t>
            </a:r>
            <a:r>
              <a:rPr lang="en-US" sz="1100" dirty="0"/>
              <a:t> (</a:t>
            </a:r>
            <a:r>
              <a:rPr lang="en-US" sz="1100" b="1" dirty="0"/>
              <a:t>a</a:t>
            </a:r>
            <a:r>
              <a:rPr lang="en-US" sz="1100" dirty="0"/>
              <a:t>). qPCR analysis of cachexia–related genes in LCN2 or sham treated mice (</a:t>
            </a:r>
            <a:r>
              <a:rPr lang="en-US" sz="1100" b="1" dirty="0"/>
              <a:t>b</a:t>
            </a:r>
            <a:r>
              <a:rPr lang="en-US" sz="1100" dirty="0"/>
              <a:t>). qPCR was performed using whole hypothalamic RNA extracts and qPCR values represent the mean ± SEM of at least three independent experiments and statistical significance between groups was determined with a Student’s t-test (* P &lt; 0.05, ** P &lt; 0.01). </a:t>
            </a:r>
          </a:p>
          <a:p>
            <a:pPr algn="just"/>
            <a:endParaRPr lang="en-US" sz="11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76" b="16710"/>
          <a:stretch/>
        </p:blipFill>
        <p:spPr>
          <a:xfrm>
            <a:off x="142950" y="838011"/>
            <a:ext cx="2295450" cy="25675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25" b="16773"/>
          <a:stretch/>
        </p:blipFill>
        <p:spPr>
          <a:xfrm>
            <a:off x="3990002" y="949178"/>
            <a:ext cx="2122080" cy="23866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7302" y="3561705"/>
            <a:ext cx="61606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endothelial genes                                                          oligodendrocytes genes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65857" y="125879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Supplemental Figure 8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0" y="475565"/>
            <a:ext cx="383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2253" y="6319775"/>
            <a:ext cx="383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pic>
        <p:nvPicPr>
          <p:cNvPr id="94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9" t="12449" r="-4500" b="42"/>
          <a:stretch/>
        </p:blipFill>
        <p:spPr bwMode="auto">
          <a:xfrm>
            <a:off x="441257" y="6629400"/>
            <a:ext cx="3597343" cy="1389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5" name="Straight Connector 94"/>
          <p:cNvCxnSpPr/>
          <p:nvPr/>
        </p:nvCxnSpPr>
        <p:spPr>
          <a:xfrm>
            <a:off x="561111" y="7516578"/>
            <a:ext cx="320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598842" y="6496630"/>
            <a:ext cx="36034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FFC000"/>
                </a:solidFill>
              </a:rPr>
              <a:t>microglia  </a:t>
            </a:r>
            <a:r>
              <a:rPr lang="en-US" sz="900" b="1" dirty="0"/>
              <a:t>            </a:t>
            </a:r>
            <a:r>
              <a:rPr lang="en-US" sz="900" b="1" dirty="0">
                <a:solidFill>
                  <a:srgbClr val="08A87E"/>
                </a:solidFill>
              </a:rPr>
              <a:t>endothelial </a:t>
            </a:r>
            <a:r>
              <a:rPr lang="en-US" sz="900" b="1" dirty="0"/>
              <a:t>          </a:t>
            </a:r>
            <a:r>
              <a:rPr lang="en-US" sz="900" b="1" dirty="0">
                <a:solidFill>
                  <a:srgbClr val="FF0000"/>
                </a:solidFill>
              </a:rPr>
              <a:t>stress genes   </a:t>
            </a:r>
            <a:r>
              <a:rPr lang="en-US" sz="900" b="1" dirty="0" err="1">
                <a:solidFill>
                  <a:srgbClr val="0070C0"/>
                </a:solidFill>
              </a:rPr>
              <a:t>oligod</a:t>
            </a:r>
            <a:r>
              <a:rPr lang="en-US" sz="900" b="1" dirty="0">
                <a:solidFill>
                  <a:srgbClr val="0070C0"/>
                </a:solidFill>
              </a:rPr>
              <a:t> .  </a:t>
            </a:r>
            <a:r>
              <a:rPr lang="en-US" sz="900" b="1" dirty="0">
                <a:solidFill>
                  <a:srgbClr val="7030A0"/>
                </a:solidFill>
              </a:rPr>
              <a:t>neurons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2982346" y="7150521"/>
            <a:ext cx="3527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**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778708" y="7052887"/>
            <a:ext cx="2961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*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1215643" y="7235880"/>
            <a:ext cx="2961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*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2834198" y="7282829"/>
            <a:ext cx="3527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ns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2259904" y="7269951"/>
            <a:ext cx="3527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ns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2385008" y="7248523"/>
            <a:ext cx="3527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ns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2561218" y="7293679"/>
            <a:ext cx="3527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ns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2686322" y="7275237"/>
            <a:ext cx="3527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ns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454444" y="6649779"/>
            <a:ext cx="3527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**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638560" y="6999063"/>
            <a:ext cx="2961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*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936172" y="7270853"/>
            <a:ext cx="2961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*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1088572" y="7203029"/>
            <a:ext cx="2961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*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1347700" y="6922863"/>
            <a:ext cx="3635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**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3128808" y="7263611"/>
            <a:ext cx="3527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**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1944462" y="7174905"/>
            <a:ext cx="3527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**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1638202" y="7246791"/>
            <a:ext cx="3527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**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1786369" y="7009635"/>
            <a:ext cx="3527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**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1525012" y="7122051"/>
            <a:ext cx="3527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ns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116504" y="7282746"/>
            <a:ext cx="3527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ns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3290343" y="7329947"/>
            <a:ext cx="7869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ns  </a:t>
            </a:r>
            <a:r>
              <a:rPr lang="en-US" sz="800" dirty="0" err="1"/>
              <a:t>ns</a:t>
            </a:r>
            <a:r>
              <a:rPr lang="en-US" sz="800" dirty="0"/>
              <a:t>    </a:t>
            </a:r>
            <a:r>
              <a:rPr lang="en-US" sz="800" dirty="0" err="1"/>
              <a:t>ns</a:t>
            </a:r>
            <a:r>
              <a:rPr lang="en-US" sz="800" dirty="0"/>
              <a:t>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90418" y="2466187"/>
            <a:ext cx="17485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Vehicle           </a:t>
            </a:r>
          </a:p>
          <a:p>
            <a:endParaRPr lang="en-US" sz="1000" dirty="0"/>
          </a:p>
          <a:p>
            <a:r>
              <a:rPr lang="en-US" sz="1000" dirty="0"/>
              <a:t>LCN2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345922" y="2519337"/>
            <a:ext cx="220667" cy="189731"/>
          </a:xfrm>
          <a:prstGeom prst="rect">
            <a:avLst/>
          </a:prstGeom>
          <a:solidFill>
            <a:srgbClr val="00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312192" y="2841158"/>
            <a:ext cx="220667" cy="189731"/>
          </a:xfrm>
          <a:prstGeom prst="rect">
            <a:avLst/>
          </a:prstGeom>
          <a:solidFill>
            <a:srgbClr val="BBAE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4256789" y="4314013"/>
            <a:ext cx="1920240" cy="82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01636" y="1209300"/>
            <a:ext cx="1325880" cy="64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5452198" y="1248388"/>
            <a:ext cx="218472" cy="893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1728053" y="1159389"/>
            <a:ext cx="218472" cy="893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2189424" y="4096001"/>
            <a:ext cx="218472" cy="158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5919142" y="4207199"/>
            <a:ext cx="218472" cy="158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 rot="16200000">
            <a:off x="-658330" y="6749806"/>
            <a:ext cx="188433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/>
              <a:t>fold induction of mRNA</a:t>
            </a:r>
          </a:p>
          <a:p>
            <a:r>
              <a:rPr lang="en-US" sz="700" dirty="0"/>
              <a:t>      ( relative to vehicle)</a:t>
            </a:r>
            <a:endParaRPr lang="en-US" sz="800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E080539-3BF7-4A74-A4A4-80E2FB1CF5FD}"/>
              </a:ext>
            </a:extLst>
          </p:cNvPr>
          <p:cNvSpPr/>
          <p:nvPr/>
        </p:nvSpPr>
        <p:spPr>
          <a:xfrm>
            <a:off x="4388102" y="1299300"/>
            <a:ext cx="1325880" cy="64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B4F4CBFA-2B77-4261-B062-632AE4E26610}"/>
              </a:ext>
            </a:extLst>
          </p:cNvPr>
          <p:cNvSpPr/>
          <p:nvPr/>
        </p:nvSpPr>
        <p:spPr>
          <a:xfrm>
            <a:off x="192515" y="4202271"/>
            <a:ext cx="2194560" cy="548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79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145232</TotalTime>
  <Words>1830</Words>
  <Application>Microsoft Office PowerPoint</Application>
  <PresentationFormat>On-screen Show (4:3)</PresentationFormat>
  <Paragraphs>393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Arial Narrow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 Kriz</dc:creator>
  <cp:lastModifiedBy>Dr Kriz</cp:lastModifiedBy>
  <cp:revision>1739</cp:revision>
  <dcterms:created xsi:type="dcterms:W3CDTF">2006-08-16T00:00:00Z</dcterms:created>
  <dcterms:modified xsi:type="dcterms:W3CDTF">2022-01-05T00:44:09Z</dcterms:modified>
</cp:coreProperties>
</file>