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59" r:id="rId3"/>
    <p:sldId id="257" r:id="rId4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gela Vinturache" initials="AV" lastIdx="3" clrIdx="0">
    <p:extLst>
      <p:ext uri="{19B8F6BF-5375-455C-9EA6-DF929625EA0E}">
        <p15:presenceInfo xmlns:p15="http://schemas.microsoft.com/office/powerpoint/2012/main" userId="7c8308480bf3229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22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5C4A8-B658-4735-BE98-547CBF76BDDD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158B1-25AE-45EA-980F-1638294E24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826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158B1-25AE-45EA-980F-1638294E243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452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81753D-058E-4282-B5D4-7B3403638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D1B39A4-28D1-4B26-BCDD-A91D8C7AC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8B223CF-85CF-4AD7-86E5-1038CCC11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3D840-72A7-4DF2-BE91-F1149C96F0E6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6B7D9A2-87DE-4C7C-A3E4-CEAF6B406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5690B9-1C84-4ED4-9997-AF478F70B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57A25-9E83-4272-BE3F-81DB62551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514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F805F6-9297-4C24-83CF-72DC5FD3F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698E4BE-F762-4E3E-8772-C5E49B6817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C3D1BAF-EE1E-4F74-9006-A8595611C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3D840-72A7-4DF2-BE91-F1149C96F0E6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307DB7-7A0B-410B-82B8-140C180D8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1DBF5D-730D-4834-9AA8-635A91156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57A25-9E83-4272-BE3F-81DB62551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479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F6255D5-92EF-4CE4-B71E-1AF647B35F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D89B79D-F845-4EE5-9652-4484E56225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EF9EFC-EB16-4170-B515-2890A3A37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3D840-72A7-4DF2-BE91-F1149C96F0E6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F0366A8-2EF4-4919-A9AD-DC8E7AB37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3C1DB5B-2FD8-48DB-891F-28647AE8B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57A25-9E83-4272-BE3F-81DB62551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32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51B0E8-461F-4A67-8034-F98464FD8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BDD9A4-596F-46D6-90E9-D3FB4F0E7E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0C7C5D-CD52-447F-8141-A2FDC2CCA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3D840-72A7-4DF2-BE91-F1149C96F0E6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11F428E-0E09-4F68-A875-988119006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7C27F23-DBC3-4B1C-AACE-58F6AF3B5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57A25-9E83-4272-BE3F-81DB62551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354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95AC90-A764-41F4-8B6F-C08502801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1F0386E-176B-463D-98C1-64F6DC9D9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5E5D49C-2CA0-4224-98B7-0E4D34D18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3D840-72A7-4DF2-BE91-F1149C96F0E6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0531F4-57EA-457B-A9CE-FF49B779C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878A8D9-D674-4BE1-9D05-EA9F188C5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57A25-9E83-4272-BE3F-81DB62551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529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9DCF38-362E-4D49-9302-EF118E1A1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8337F2-7B75-4B5E-8BEC-A2AD59D66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F141DD3-9A61-48E3-9FA8-E97E39523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FC48418-873E-4A0C-8F2A-6737FE1F7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3D840-72A7-4DF2-BE91-F1149C96F0E6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9625536-2969-4411-AC69-C0AAE2BC8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C39A14F-A47B-429D-9253-A09546859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57A25-9E83-4272-BE3F-81DB62551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825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FC7C01-40AE-4AF3-8CD8-CD98E94A4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24C7459-26D9-443B-9CCF-421DAFBC7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27D3931-EF32-4997-A204-C742F23381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598DE8C-7930-4FC1-88F2-B8A761DB0D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5643FD2-5A24-470E-AF73-23363D1674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068AFF6-BB25-4E07-B156-AFBCB11B8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3D840-72A7-4DF2-BE91-F1149C96F0E6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5DB1FD1-35A9-42BE-8F73-5F30774D1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9469AAA-BD98-4519-B8BD-A60B655D5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57A25-9E83-4272-BE3F-81DB62551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4392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8171BA-335E-4477-890E-C75D64DF6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171F34F-5B1E-458F-8AAC-7B1672B41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3D840-72A7-4DF2-BE91-F1149C96F0E6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D487605-133B-41AD-8B42-A0EA79992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1D5AEC8-4DCC-415E-A670-BE6EB4D60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57A25-9E83-4272-BE3F-81DB62551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086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BF1C857-E86F-4625-B0AC-FC9901631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3D840-72A7-4DF2-BE91-F1149C96F0E6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D6CB0CA-9800-47E2-BF7A-FE5BA0C8F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0636007-9745-47CA-8CBC-59712131B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57A25-9E83-4272-BE3F-81DB62551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611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2AC4BD-1197-4E5B-B6B9-5652AFF22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DEFACF6-46E5-44E7-9BBD-7E43EFE589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E47EB56-6456-471D-B740-D54078BF3A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8531609-C78F-4A47-B1CB-A7C308440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3D840-72A7-4DF2-BE91-F1149C96F0E6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6DA57A6-E07D-49EA-A4F0-A27CB8612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65A5971-DD52-4630-93C6-2FB1528AC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57A25-9E83-4272-BE3F-81DB62551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347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C63E63-94C6-42CC-BE03-BAB9DA2BC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E22923A-9ED1-44CF-A03C-4E6D9D1FF4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0A83A3A-5258-4DA3-83CA-95A3DB81BC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334E295-5B60-4149-9AF4-283AF7E1F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3D840-72A7-4DF2-BE91-F1149C96F0E6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7620775-0273-4551-9305-DF72019C5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67EB247-7B53-42AF-AF08-236A7BF16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57A25-9E83-4272-BE3F-81DB62551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40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442E7CA-760F-442F-9AAD-ACF2FCA10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666A041-3913-4199-91BE-1FC92EA0F2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A7B3829-CA7D-4E8F-BB29-BFFF1F5A02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3D840-72A7-4DF2-BE91-F1149C96F0E6}" type="datetimeFigureOut">
              <a:rPr lang="zh-CN" altLang="en-US" smtClean="0"/>
              <a:t>2021/9/7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C776B6-0DEA-4874-B630-BC8FB905F6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0E9D3B2-72F3-470A-B159-A5FBC73F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57A25-9E83-4272-BE3F-81DB62551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640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212DE205-3E05-4AF7-A3D8-797E0BF25D5E}"/>
              </a:ext>
            </a:extLst>
          </p:cNvPr>
          <p:cNvSpPr txBox="1"/>
          <p:nvPr/>
        </p:nvSpPr>
        <p:spPr>
          <a:xfrm>
            <a:off x="170542" y="5498097"/>
            <a:ext cx="65169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1. Vitamin D concentration distribution in this general population database</a:t>
            </a:r>
            <a:r>
              <a:rPr lang="en-US" altLang="zh-CN" sz="800" b="0" i="0" u="none" strike="noStrike" baseline="0" dirty="0">
                <a:latin typeface="AdvOT863180fb"/>
              </a:rPr>
              <a:t>.</a:t>
            </a:r>
            <a:endParaRPr lang="zh-CN" altLang="en-US" dirty="0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9846DF7E-DFE1-41C2-B2AB-4FCD53A3CFF4}"/>
              </a:ext>
            </a:extLst>
          </p:cNvPr>
          <p:cNvGrpSpPr/>
          <p:nvPr/>
        </p:nvGrpSpPr>
        <p:grpSpPr>
          <a:xfrm>
            <a:off x="436564" y="1121681"/>
            <a:ext cx="5877150" cy="4070350"/>
            <a:chOff x="436564" y="1121681"/>
            <a:chExt cx="5877150" cy="407035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7B89476E-1BE7-42EC-BA1B-A7A81238EF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33"/>
            <a:stretch/>
          </p:blipFill>
          <p:spPr>
            <a:xfrm>
              <a:off x="544285" y="1121681"/>
              <a:ext cx="5769429" cy="4070350"/>
            </a:xfrm>
            <a:prstGeom prst="rect">
              <a:avLst/>
            </a:prstGeom>
          </p:spPr>
        </p:pic>
        <p:sp>
          <p:nvSpPr>
            <p:cNvPr id="8" name="文本框 22">
              <a:extLst>
                <a:ext uri="{FF2B5EF4-FFF2-40B4-BE49-F238E27FC236}">
                  <a16:creationId xmlns:a16="http://schemas.microsoft.com/office/drawing/2014/main" id="{68580EE2-96E5-4A0F-9924-741F696F83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366249" y="3202167"/>
              <a:ext cx="1821069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Frequency (n)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22">
              <a:extLst>
                <a:ext uri="{FF2B5EF4-FFF2-40B4-BE49-F238E27FC236}">
                  <a16:creationId xmlns:a16="http://schemas.microsoft.com/office/drawing/2014/main" id="{268F0A3C-4B55-4F41-BFA7-EEC3731032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86382" y="4953000"/>
              <a:ext cx="2521522" cy="2154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First-trimester vitamin D (nmol/L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5293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id="{321FFAF4-935D-4E30-94F1-7432A8A40E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7"/>
          <a:stretch/>
        </p:blipFill>
        <p:spPr>
          <a:xfrm>
            <a:off x="3746027" y="1055802"/>
            <a:ext cx="2875175" cy="244687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4EFAA385-13D3-4E0F-BC79-CCA118A19C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426"/>
          <a:stretch/>
        </p:blipFill>
        <p:spPr>
          <a:xfrm>
            <a:off x="553825" y="1022454"/>
            <a:ext cx="2907108" cy="2480225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id="{8CB2AB59-0356-4002-99D0-F50CF60B3B58}"/>
              </a:ext>
            </a:extLst>
          </p:cNvPr>
          <p:cNvGrpSpPr/>
          <p:nvPr/>
        </p:nvGrpSpPr>
        <p:grpSpPr>
          <a:xfrm>
            <a:off x="390686" y="1265345"/>
            <a:ext cx="3149133" cy="2151866"/>
            <a:chOff x="300400" y="4564032"/>
            <a:chExt cx="2980299" cy="1453540"/>
          </a:xfrm>
        </p:grpSpPr>
        <p:sp>
          <p:nvSpPr>
            <p:cNvPr id="8" name="文本框 1">
              <a:extLst>
                <a:ext uri="{FF2B5EF4-FFF2-40B4-BE49-F238E27FC236}">
                  <a16:creationId xmlns:a16="http://schemas.microsoft.com/office/drawing/2014/main" id="{84EF3F61-9CFE-4B43-831E-F76898DBA2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300400" y="4564032"/>
              <a:ext cx="291276" cy="7354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BMI (kg/m</a:t>
              </a:r>
              <a:r>
                <a:rPr lang="en-US" altLang="zh-CN" sz="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5">
              <a:extLst>
                <a:ext uri="{FF2B5EF4-FFF2-40B4-BE49-F238E27FC236}">
                  <a16:creationId xmlns:a16="http://schemas.microsoft.com/office/drawing/2014/main" id="{CA2732A1-DC03-48C4-8C7F-E9D096EBDE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9423" y="4928598"/>
              <a:ext cx="291276" cy="488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CRL (SD)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文本框 22">
              <a:extLst>
                <a:ext uri="{FF2B5EF4-FFF2-40B4-BE49-F238E27FC236}">
                  <a16:creationId xmlns:a16="http://schemas.microsoft.com/office/drawing/2014/main" id="{5D692A45-87B6-4197-A079-4F056C937C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2315" y="5872044"/>
              <a:ext cx="2386336" cy="1455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First-trimester vitamin D (nmol/L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本框 2">
              <a:extLst>
                <a:ext uri="{FF2B5EF4-FFF2-40B4-BE49-F238E27FC236}">
                  <a16:creationId xmlns:a16="http://schemas.microsoft.com/office/drawing/2014/main" id="{E5E0692C-9825-4CED-A56F-F1DC346A64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929" y="5554491"/>
              <a:ext cx="1617290" cy="166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zh-CN" sz="10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P for interaction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=0.03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21D34C11-6825-4515-807E-96B1CCD9BA6C}"/>
              </a:ext>
            </a:extLst>
          </p:cNvPr>
          <p:cNvGrpSpPr/>
          <p:nvPr/>
        </p:nvGrpSpPr>
        <p:grpSpPr>
          <a:xfrm>
            <a:off x="3592139" y="1220350"/>
            <a:ext cx="3149133" cy="2196860"/>
            <a:chOff x="300400" y="4564032"/>
            <a:chExt cx="2980299" cy="1483933"/>
          </a:xfrm>
        </p:grpSpPr>
        <p:sp>
          <p:nvSpPr>
            <p:cNvPr id="19" name="文本框 1">
              <a:extLst>
                <a:ext uri="{FF2B5EF4-FFF2-40B4-BE49-F238E27FC236}">
                  <a16:creationId xmlns:a16="http://schemas.microsoft.com/office/drawing/2014/main" id="{90018105-A990-424B-887B-68E3275300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300400" y="4564032"/>
              <a:ext cx="291276" cy="7354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BMI (kg/m</a:t>
              </a:r>
              <a:r>
                <a:rPr lang="en-US" altLang="zh-CN" sz="8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5">
              <a:extLst>
                <a:ext uri="{FF2B5EF4-FFF2-40B4-BE49-F238E27FC236}">
                  <a16:creationId xmlns:a16="http://schemas.microsoft.com/office/drawing/2014/main" id="{053B1AEF-1880-487C-9189-15D0720CB5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9423" y="4928598"/>
              <a:ext cx="291276" cy="488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CRL (SD)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2">
              <a:extLst>
                <a:ext uri="{FF2B5EF4-FFF2-40B4-BE49-F238E27FC236}">
                  <a16:creationId xmlns:a16="http://schemas.microsoft.com/office/drawing/2014/main" id="{8C1BC269-F230-4A06-96DB-76B3195E3E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752" y="5902437"/>
              <a:ext cx="2386336" cy="1455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First-trimester vitamin D (nmol/L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）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">
              <a:extLst>
                <a:ext uri="{FF2B5EF4-FFF2-40B4-BE49-F238E27FC236}">
                  <a16:creationId xmlns:a16="http://schemas.microsoft.com/office/drawing/2014/main" id="{D46B8EB7-713C-437D-8692-A40A73A468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928" y="5584884"/>
              <a:ext cx="1859972" cy="166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zh-CN" sz="10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P for interaction </a:t>
              </a:r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=0.10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id="{91748995-0F7B-46F8-AE6B-D34B513992C3}"/>
              </a:ext>
            </a:extLst>
          </p:cNvPr>
          <p:cNvSpPr txBox="1"/>
          <p:nvPr/>
        </p:nvSpPr>
        <p:spPr>
          <a:xfrm>
            <a:off x="570793" y="49521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0CE7C3C-48E5-4370-904C-AEC616518172}"/>
              </a:ext>
            </a:extLst>
          </p:cNvPr>
          <p:cNvSpPr txBox="1"/>
          <p:nvPr/>
        </p:nvSpPr>
        <p:spPr>
          <a:xfrm>
            <a:off x="3460933" y="5089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BDFDA65D-85E4-421D-9DF8-E845AF4E64F4}"/>
              </a:ext>
            </a:extLst>
          </p:cNvPr>
          <p:cNvSpPr txBox="1"/>
          <p:nvPr/>
        </p:nvSpPr>
        <p:spPr>
          <a:xfrm>
            <a:off x="390686" y="3767057"/>
            <a:ext cx="617047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2. Gender differences in early fetal growth response to maternal first-trimester vitamin D and prepregnancy BMI.</a:t>
            </a:r>
          </a:p>
          <a:p>
            <a:pPr algn="just">
              <a:spcAft>
                <a:spcPts val="0"/>
              </a:spcAft>
            </a:pP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figure displays a heat map for the association of first-trimester CRL (red color indicates higher CRL, blue color indicates lower CRL) according to the interaction of vitamin D-BMI in female fetuses (A) and male fetuses (B). </a:t>
            </a:r>
            <a:endParaRPr lang="zh-CN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n=15,651,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values are based on the ordinal linear regression model by adding a product interaction term to the model (First trimester Vitamin D × BMI).</a:t>
            </a:r>
            <a:endParaRPr lang="zh-CN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451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DAD9614A-7163-4717-AB3A-8CF6B23F0F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701" y="279805"/>
            <a:ext cx="3054597" cy="279832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6CE622FE-6788-4583-8F3C-C4CA18ED353C}"/>
              </a:ext>
            </a:extLst>
          </p:cNvPr>
          <p:cNvSpPr/>
          <p:nvPr/>
        </p:nvSpPr>
        <p:spPr>
          <a:xfrm>
            <a:off x="352441" y="3280871"/>
            <a:ext cx="61531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3. The association of prepregnancy BMI with maternal vitamin D in early pregnancy.</a:t>
            </a:r>
            <a:endParaRPr lang="zh-CN" altLang="zh-CN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Plot shows the linear regression models for prepregnancy BMI and first-trimester vitamin D as predicted mean (blue line) with confidence intervals, CI (gray area). </a:t>
            </a:r>
          </a:p>
          <a:p>
            <a:pPr algn="just"/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P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values are based on the ordinal linear regression model with 3 knots of restricted cubic spline.</a:t>
            </a:r>
          </a:p>
          <a:p>
            <a:pPr algn="just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Analyses were adjusted for maternal age, BMI, parity, season of vitamin D testing, and fetal sex.</a:t>
            </a:r>
            <a:endParaRPr lang="zh-CN" altLang="zh-C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5D80B106-11FE-4201-A7F1-65A1454309DA}"/>
              </a:ext>
            </a:extLst>
          </p:cNvPr>
          <p:cNvGrpSpPr/>
          <p:nvPr/>
        </p:nvGrpSpPr>
        <p:grpSpPr>
          <a:xfrm>
            <a:off x="1802292" y="672153"/>
            <a:ext cx="2165942" cy="2497414"/>
            <a:chOff x="1783754" y="501672"/>
            <a:chExt cx="2165942" cy="2497414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8297C4FE-C2E9-4996-A123-D4C04130D603}"/>
                </a:ext>
              </a:extLst>
            </p:cNvPr>
            <p:cNvGrpSpPr/>
            <p:nvPr/>
          </p:nvGrpSpPr>
          <p:grpSpPr>
            <a:xfrm>
              <a:off x="1783754" y="501672"/>
              <a:ext cx="2165942" cy="2497414"/>
              <a:chOff x="1783754" y="501672"/>
              <a:chExt cx="2165942" cy="2497414"/>
            </a:xfrm>
          </p:grpSpPr>
          <p:sp>
            <p:nvSpPr>
              <p:cNvPr id="10" name="文本框 22">
                <a:extLst>
                  <a:ext uri="{FF2B5EF4-FFF2-40B4-BE49-F238E27FC236}">
                    <a16:creationId xmlns:a16="http://schemas.microsoft.com/office/drawing/2014/main" id="{A25ED7BD-F095-4B31-BDE7-A90FD4BB0B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980941" y="1304485"/>
                <a:ext cx="1821069" cy="2154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First-trimester vitamin D (nmol/L</a:t>
                </a:r>
                <a:r>
                  <a:rPr lang="zh-CN" alt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）</a:t>
                </a:r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文本框 1">
                <a:extLst>
                  <a:ext uri="{FF2B5EF4-FFF2-40B4-BE49-F238E27FC236}">
                    <a16:creationId xmlns:a16="http://schemas.microsoft.com/office/drawing/2014/main" id="{CDE6379E-7E63-430D-8AE6-6FEB4EC1CE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3399807" y="2449198"/>
                <a:ext cx="307777" cy="79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eaVert"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BMI (kg/m</a:t>
                </a:r>
                <a:r>
                  <a:rPr lang="en-US" altLang="zh-CN" sz="8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73D72D45-9C32-4052-99EA-63B2EBCD79A6}"/>
                </a:ext>
              </a:extLst>
            </p:cNvPr>
            <p:cNvSpPr txBox="1"/>
            <p:nvPr/>
          </p:nvSpPr>
          <p:spPr>
            <a:xfrm>
              <a:off x="2151211" y="2338917"/>
              <a:ext cx="14281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i="1" dirty="0"/>
                <a:t>P&lt;</a:t>
              </a:r>
              <a:r>
                <a:rPr lang="en-US" altLang="zh-CN" sz="800" b="1" dirty="0"/>
                <a:t>0.0001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3998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1486</TotalTime>
  <Words>274</Words>
  <Application>Microsoft Office PowerPoint</Application>
  <PresentationFormat>A4 纸张(210x297 毫米)</PresentationFormat>
  <Paragraphs>24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AdvOT863180fb</vt:lpstr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qianqian zhang</dc:creator>
  <cp:lastModifiedBy>qianqian zhang</cp:lastModifiedBy>
  <cp:revision>72</cp:revision>
  <dcterms:created xsi:type="dcterms:W3CDTF">2020-02-20T11:45:11Z</dcterms:created>
  <dcterms:modified xsi:type="dcterms:W3CDTF">2021-09-07T06:08:56Z</dcterms:modified>
</cp:coreProperties>
</file>