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82"/>
    <p:restoredTop sz="97872"/>
  </p:normalViewPr>
  <p:slideViewPr>
    <p:cSldViewPr snapToGrid="0" snapToObjects="1">
      <p:cViewPr varScale="1">
        <p:scale>
          <a:sx n="128" d="100"/>
          <a:sy n="128" d="100"/>
        </p:scale>
        <p:origin x="1088"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AC4AD-7A78-954E-8A5E-EE95308AC4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AE22E4-268F-B74D-B0E3-CBAC46D0E3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98FAE6-B1E0-5D4F-BB08-B90A14ABF4B8}"/>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4BF341BD-B9AD-5A43-ADB9-DE66C024B7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4FC7FC-1A97-BC4B-AB4B-C7C2A2D322DA}"/>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362809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66050-64EF-3A43-B6B2-D688DBF93D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AC378E-5294-B047-A4D4-3DCD19C342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499F3B-5D2C-5140-97FF-3737CC342073}"/>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AEDDAB3F-E41A-374B-8FF8-DD6C38F24A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C101EF-7FA3-CE4E-86ED-A26F8EEF4C9A}"/>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2844179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657C2F-47CB-9744-A690-0644EEB5B0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D74918-A737-BC49-87B0-2E35906FDA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6CFD1B-1A08-A84D-9856-DBEF3275C6D0}"/>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33E6B77B-5ED0-504F-ABEB-E17D59C438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CAA213-1C0B-1A4C-9E6C-890158BFE88C}"/>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35387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CD1AB-54D9-494A-970D-487D423A72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B92AE-F569-7449-BEE2-25EE6D398A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CA1986-0627-354B-9B32-6DFB065C92BD}"/>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F890A627-12F4-C04E-A6D3-15BF993270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35D5BD-A654-924C-B5A7-62948271E8E4}"/>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3082530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66DF-7AC4-634F-A0E3-ED5FD45280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FE11FBD-D4B4-C84C-A770-C1A8CAB301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91F8397-0CDA-AE4D-B01B-852A5D734A50}"/>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BF15E425-8074-6844-A59A-37657C8428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B0293A-4038-0F44-BE5C-B8BCCCED8BEC}"/>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257382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FB4C5-1D90-6B4B-9379-EB7D7C9A97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CBA6DD-CDC6-944B-8D79-D202DB196D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512DA46-CE5D-FE4A-BF22-DA5A5299B0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F445BB-620B-E74E-BB5D-D86144A952F9}"/>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6" name="Footer Placeholder 5">
            <a:extLst>
              <a:ext uri="{FF2B5EF4-FFF2-40B4-BE49-F238E27FC236}">
                <a16:creationId xmlns:a16="http://schemas.microsoft.com/office/drawing/2014/main" id="{EDB6DD39-76C4-5048-ACDC-D628700537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E80BF-CE1E-BE43-9684-E331215D97CA}"/>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3174900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0CCBD-2901-D64A-88DD-2C03981A562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B39D90-A563-8449-B399-68BCA6046B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A5D3AD-4E37-8347-9236-3DACD7AC80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467CDF-548A-B843-8122-C145DF16B3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85C297-D579-BB48-9772-72DFE4AB95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A61E03-A1DA-B34D-B372-A2D6A11958FD}"/>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8" name="Footer Placeholder 7">
            <a:extLst>
              <a:ext uri="{FF2B5EF4-FFF2-40B4-BE49-F238E27FC236}">
                <a16:creationId xmlns:a16="http://schemas.microsoft.com/office/drawing/2014/main" id="{B13835C6-88A4-0E4E-8446-B9FA009C44F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E9AD62-AFBD-D44A-A123-58AF69B0D6AF}"/>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914610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6C360-C03B-3A45-BE6B-9EFCDA59FD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483506-70CE-B143-B375-2F1FCC1408EB}"/>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4" name="Footer Placeholder 3">
            <a:extLst>
              <a:ext uri="{FF2B5EF4-FFF2-40B4-BE49-F238E27FC236}">
                <a16:creationId xmlns:a16="http://schemas.microsoft.com/office/drawing/2014/main" id="{DFBD81E1-4D79-0A44-8EC8-C378C10A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76003C-FECD-084E-970B-C7B670478522}"/>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2559427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40829C-4538-E846-9E15-41066FBDC5B7}"/>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3" name="Footer Placeholder 2">
            <a:extLst>
              <a:ext uri="{FF2B5EF4-FFF2-40B4-BE49-F238E27FC236}">
                <a16:creationId xmlns:a16="http://schemas.microsoft.com/office/drawing/2014/main" id="{C4C812A4-B66A-C247-B390-F50514C4DD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202CFAB-A02E-8A44-B295-7E36CFF98225}"/>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723445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0E53B-AEB9-8C4F-8E06-0A5C06F7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C538628-3389-0D4B-B2AE-1234EE08DA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635BAA8-99E9-094E-B61B-20E9B28529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A81F31-7C5F-A244-9126-7F9DE9FF3B20}"/>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6" name="Footer Placeholder 5">
            <a:extLst>
              <a:ext uri="{FF2B5EF4-FFF2-40B4-BE49-F238E27FC236}">
                <a16:creationId xmlns:a16="http://schemas.microsoft.com/office/drawing/2014/main" id="{B8A6D512-4E60-9849-B3A3-7C3D1A243C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06D130-9B9C-6648-B9B8-5C52A49F9EC9}"/>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4178308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B56BA-E690-064F-B3E7-E7418ED5EB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FC0BFA8-DA42-6042-9BB7-D963AFB48C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7ADBE9-B8A8-BF4E-AEE9-A586475EEB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93F4F2-AC20-BA4C-BC29-527A5B067840}"/>
              </a:ext>
            </a:extLst>
          </p:cNvPr>
          <p:cNvSpPr>
            <a:spLocks noGrp="1"/>
          </p:cNvSpPr>
          <p:nvPr>
            <p:ph type="dt" sz="half" idx="10"/>
          </p:nvPr>
        </p:nvSpPr>
        <p:spPr/>
        <p:txBody>
          <a:bodyPr/>
          <a:lstStyle/>
          <a:p>
            <a:fld id="{A3F0FE27-4007-114B-AE56-56B0CF3A0E67}" type="datetimeFigureOut">
              <a:rPr lang="en-US" smtClean="0"/>
              <a:t>9/13/21</a:t>
            </a:fld>
            <a:endParaRPr lang="en-US"/>
          </a:p>
        </p:txBody>
      </p:sp>
      <p:sp>
        <p:nvSpPr>
          <p:cNvPr id="6" name="Footer Placeholder 5">
            <a:extLst>
              <a:ext uri="{FF2B5EF4-FFF2-40B4-BE49-F238E27FC236}">
                <a16:creationId xmlns:a16="http://schemas.microsoft.com/office/drawing/2014/main" id="{675CB324-E4AB-264C-95EA-0C27FCCD5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6F6E7D-2D67-A947-B00E-4B7C7B026D8A}"/>
              </a:ext>
            </a:extLst>
          </p:cNvPr>
          <p:cNvSpPr>
            <a:spLocks noGrp="1"/>
          </p:cNvSpPr>
          <p:nvPr>
            <p:ph type="sldNum" sz="quarter" idx="12"/>
          </p:nvPr>
        </p:nvSpPr>
        <p:spPr/>
        <p:txBody>
          <a:bodyPr/>
          <a:lstStyle/>
          <a:p>
            <a:fld id="{D7256473-07DC-4E4D-B48B-00C4E16E4261}" type="slidenum">
              <a:rPr lang="en-US" smtClean="0"/>
              <a:t>‹#›</a:t>
            </a:fld>
            <a:endParaRPr lang="en-US"/>
          </a:p>
        </p:txBody>
      </p:sp>
    </p:spTree>
    <p:extLst>
      <p:ext uri="{BB962C8B-B14F-4D97-AF65-F5344CB8AC3E}">
        <p14:creationId xmlns:p14="http://schemas.microsoft.com/office/powerpoint/2010/main" val="765548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BE0DF1-5830-E241-8839-9D1F1D07F2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DE9FAA-133B-5D4B-9259-38A3390A9C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5AA1CF-20F3-6142-9C8D-2315A9BA92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F0FE27-4007-114B-AE56-56B0CF3A0E67}" type="datetimeFigureOut">
              <a:rPr lang="en-US" smtClean="0"/>
              <a:t>9/13/21</a:t>
            </a:fld>
            <a:endParaRPr lang="en-US"/>
          </a:p>
        </p:txBody>
      </p:sp>
      <p:sp>
        <p:nvSpPr>
          <p:cNvPr id="5" name="Footer Placeholder 4">
            <a:extLst>
              <a:ext uri="{FF2B5EF4-FFF2-40B4-BE49-F238E27FC236}">
                <a16:creationId xmlns:a16="http://schemas.microsoft.com/office/drawing/2014/main" id="{FF7376D6-736E-AF46-A252-89F4CE62EC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03F82D-E5CF-1849-8984-1F883748E9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256473-07DC-4E4D-B48B-00C4E16E4261}" type="slidenum">
              <a:rPr lang="en-US" smtClean="0"/>
              <a:t>‹#›</a:t>
            </a:fld>
            <a:endParaRPr lang="en-US"/>
          </a:p>
        </p:txBody>
      </p:sp>
    </p:spTree>
    <p:extLst>
      <p:ext uri="{BB962C8B-B14F-4D97-AF65-F5344CB8AC3E}">
        <p14:creationId xmlns:p14="http://schemas.microsoft.com/office/powerpoint/2010/main" val="1419758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04F128-4DDC-9940-BA9F-3249E42FBE0C}"/>
              </a:ext>
            </a:extLst>
          </p:cNvPr>
          <p:cNvSpPr txBox="1"/>
          <p:nvPr/>
        </p:nvSpPr>
        <p:spPr>
          <a:xfrm>
            <a:off x="177276" y="3858053"/>
            <a:ext cx="11768848" cy="830997"/>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Figure S7. </a:t>
            </a:r>
            <a:r>
              <a:rPr lang="en-US" sz="1200" b="1" dirty="0" err="1">
                <a:latin typeface="Times New Roman" panose="02020603050405020304" pitchFamily="18" charset="0"/>
                <a:cs typeface="Times New Roman" panose="02020603050405020304" pitchFamily="18" charset="0"/>
              </a:rPr>
              <a:t>Nef</a:t>
            </a:r>
            <a:r>
              <a:rPr lang="en-US" sz="1200" b="1" dirty="0">
                <a:latin typeface="Times New Roman" panose="02020603050405020304" pitchFamily="18" charset="0"/>
                <a:cs typeface="Times New Roman" panose="02020603050405020304" pitchFamily="18" charset="0"/>
              </a:rPr>
              <a:t> detection in HAND samples by LC-MS/MS. </a:t>
            </a:r>
            <a:r>
              <a:rPr lang="en-US" sz="1200" dirty="0">
                <a:latin typeface="Times New Roman" panose="02020603050405020304" pitchFamily="18" charset="0"/>
                <a:cs typeface="Times New Roman" panose="02020603050405020304" pitchFamily="18" charset="0"/>
              </a:rPr>
              <a:t>A and B - MS/MS spectra of the </a:t>
            </a:r>
            <a:r>
              <a:rPr lang="en-US" sz="1200" dirty="0" err="1">
                <a:latin typeface="Times New Roman" panose="02020603050405020304" pitchFamily="18" charset="0"/>
                <a:cs typeface="Times New Roman" panose="02020603050405020304" pitchFamily="18" charset="0"/>
              </a:rPr>
              <a:t>Nef</a:t>
            </a:r>
            <a:r>
              <a:rPr lang="en-US" sz="1200" dirty="0">
                <a:latin typeface="Times New Roman" panose="02020603050405020304" pitchFamily="18" charset="0"/>
                <a:cs typeface="Times New Roman" panose="02020603050405020304" pitchFamily="18" charset="0"/>
              </a:rPr>
              <a:t> peptides in the HAND samples 6, 16 and 3, 7, 11, respectively. The colored peaks indicate matched MS/MS fragments. Blue and red colors indicate y and b ions, respectively. The spectrum gives positive identification of peptides LEPVEA EEVEEANKGE NNCLLHPVS(p)L HGIEDPEREV LR  (panel A) and HC LLHPMNQHGA EDADREVLMW KFDS(p)ALAR (panel B) with the indicated phosphorylation sites. The peptides matched to the </a:t>
            </a:r>
            <a:r>
              <a:rPr lang="en-US" sz="1200" dirty="0" err="1">
                <a:latin typeface="Times New Roman" panose="02020603050405020304" pitchFamily="18" charset="0"/>
                <a:cs typeface="Times New Roman" panose="02020603050405020304" pitchFamily="18" charset="0"/>
              </a:rPr>
              <a:t>Nef</a:t>
            </a:r>
            <a:r>
              <a:rPr lang="en-US" sz="1200" dirty="0">
                <a:latin typeface="Times New Roman" panose="02020603050405020304" pitchFamily="18" charset="0"/>
                <a:cs typeface="Times New Roman" panose="02020603050405020304" pitchFamily="18" charset="0"/>
              </a:rPr>
              <a:t> proteins with accession numbers C8C8S7 and A0A0S3QM10, respectively. </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47" t="50000" r="44141" b="10689"/>
          <a:stretch/>
        </p:blipFill>
        <p:spPr bwMode="auto">
          <a:xfrm>
            <a:off x="5751111" y="1060899"/>
            <a:ext cx="4149658" cy="2223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270761" y="686171"/>
            <a:ext cx="3943738" cy="246221"/>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HC LLHPMNQHGA EDADREVLMW KFDS(p)ALAR</a:t>
            </a:r>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03" t="50000" r="52929" b="10069"/>
          <a:stretch/>
        </p:blipFill>
        <p:spPr bwMode="auto">
          <a:xfrm>
            <a:off x="1703023" y="934048"/>
            <a:ext cx="3669998" cy="24014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894772" y="686172"/>
            <a:ext cx="4053905" cy="246221"/>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LEPVEA EEVEEANKGE NNCLLHPVS(p)L HGIEDPEREV LR</a:t>
            </a:r>
          </a:p>
        </p:txBody>
      </p:sp>
      <p:sp>
        <p:nvSpPr>
          <p:cNvPr id="11" name="TextBox 10">
            <a:extLst>
              <a:ext uri="{FF2B5EF4-FFF2-40B4-BE49-F238E27FC236}">
                <a16:creationId xmlns:a16="http://schemas.microsoft.com/office/drawing/2014/main" id="{A64960FF-F798-0C41-AC3C-84DB8088E7B8}"/>
              </a:ext>
            </a:extLst>
          </p:cNvPr>
          <p:cNvSpPr txBox="1"/>
          <p:nvPr/>
        </p:nvSpPr>
        <p:spPr>
          <a:xfrm>
            <a:off x="5530692" y="430218"/>
            <a:ext cx="189893"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B</a:t>
            </a:r>
          </a:p>
        </p:txBody>
      </p:sp>
      <p:sp>
        <p:nvSpPr>
          <p:cNvPr id="12" name="TextBox 11">
            <a:extLst>
              <a:ext uri="{FF2B5EF4-FFF2-40B4-BE49-F238E27FC236}">
                <a16:creationId xmlns:a16="http://schemas.microsoft.com/office/drawing/2014/main" id="{F89A0A4C-F08D-D048-856E-055073826A76}"/>
              </a:ext>
            </a:extLst>
          </p:cNvPr>
          <p:cNvSpPr txBox="1"/>
          <p:nvPr/>
        </p:nvSpPr>
        <p:spPr>
          <a:xfrm>
            <a:off x="1419535" y="426028"/>
            <a:ext cx="189893"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F89A0A4C-F08D-D048-856E-055073826A76}"/>
              </a:ext>
            </a:extLst>
          </p:cNvPr>
          <p:cNvSpPr txBox="1"/>
          <p:nvPr/>
        </p:nvSpPr>
        <p:spPr>
          <a:xfrm>
            <a:off x="3369487" y="3263102"/>
            <a:ext cx="62389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m/z</a:t>
            </a:r>
          </a:p>
        </p:txBody>
      </p:sp>
      <p:sp>
        <p:nvSpPr>
          <p:cNvPr id="14" name="TextBox 13">
            <a:extLst>
              <a:ext uri="{FF2B5EF4-FFF2-40B4-BE49-F238E27FC236}">
                <a16:creationId xmlns:a16="http://schemas.microsoft.com/office/drawing/2014/main" id="{F89A0A4C-F08D-D048-856E-055073826A76}"/>
              </a:ext>
            </a:extLst>
          </p:cNvPr>
          <p:cNvSpPr txBox="1"/>
          <p:nvPr/>
        </p:nvSpPr>
        <p:spPr>
          <a:xfrm>
            <a:off x="7671091" y="3281530"/>
            <a:ext cx="62389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m/z</a:t>
            </a:r>
          </a:p>
        </p:txBody>
      </p:sp>
    </p:spTree>
    <p:extLst>
      <p:ext uri="{BB962C8B-B14F-4D97-AF65-F5344CB8AC3E}">
        <p14:creationId xmlns:p14="http://schemas.microsoft.com/office/powerpoint/2010/main" val="1996959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47" t="50000" r="44141" b="10689"/>
          <a:stretch/>
        </p:blipFill>
        <p:spPr bwMode="auto">
          <a:xfrm>
            <a:off x="63500" y="893924"/>
            <a:ext cx="6173101" cy="330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07617" y="632086"/>
            <a:ext cx="3702232" cy="307777"/>
          </a:xfrm>
          <a:prstGeom prst="rect">
            <a:avLst/>
          </a:prstGeom>
        </p:spPr>
        <p:txBody>
          <a:bodyPr wrap="none">
            <a:spAutoFit/>
          </a:bodyPr>
          <a:lstStyle/>
          <a:p>
            <a:r>
              <a:rPr lang="en-US" sz="1400" dirty="0"/>
              <a:t>HC LLHPMNQHGA EDADREVLMW KFDS(p)ALAR</a:t>
            </a:r>
          </a:p>
        </p:txBody>
      </p:sp>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03" t="50000" r="52929" b="10069"/>
          <a:stretch/>
        </p:blipFill>
        <p:spPr bwMode="auto">
          <a:xfrm>
            <a:off x="6559550" y="1044213"/>
            <a:ext cx="4845950" cy="3170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183534" y="736436"/>
            <a:ext cx="4179221" cy="307777"/>
          </a:xfrm>
          <a:prstGeom prst="rect">
            <a:avLst/>
          </a:prstGeom>
        </p:spPr>
        <p:txBody>
          <a:bodyPr wrap="none">
            <a:spAutoFit/>
          </a:bodyPr>
          <a:lstStyle/>
          <a:p>
            <a:r>
              <a:rPr lang="en-US" sz="1400" dirty="0"/>
              <a:t>LEPVEA EEVEEANKGE NNCLLHPVS(p)L HGIEDPEREV LR</a:t>
            </a:r>
          </a:p>
        </p:txBody>
      </p:sp>
      <p:sp>
        <p:nvSpPr>
          <p:cNvPr id="12" name="TextBox 11">
            <a:extLst>
              <a:ext uri="{FF2B5EF4-FFF2-40B4-BE49-F238E27FC236}">
                <a16:creationId xmlns:a16="http://schemas.microsoft.com/office/drawing/2014/main" id="{F89A0A4C-F08D-D048-856E-055073826A76}"/>
              </a:ext>
            </a:extLst>
          </p:cNvPr>
          <p:cNvSpPr txBox="1"/>
          <p:nvPr/>
        </p:nvSpPr>
        <p:spPr>
          <a:xfrm>
            <a:off x="63500" y="462809"/>
            <a:ext cx="317110"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A64960FF-F798-0C41-AC3C-84DB8088E7B8}"/>
              </a:ext>
            </a:extLst>
          </p:cNvPr>
          <p:cNvSpPr txBox="1"/>
          <p:nvPr/>
        </p:nvSpPr>
        <p:spPr>
          <a:xfrm>
            <a:off x="6242440" y="616697"/>
            <a:ext cx="317110"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B</a:t>
            </a:r>
          </a:p>
        </p:txBody>
      </p:sp>
      <p:sp>
        <p:nvSpPr>
          <p:cNvPr id="9" name="TextBox 8">
            <a:extLst>
              <a:ext uri="{FF2B5EF4-FFF2-40B4-BE49-F238E27FC236}">
                <a16:creationId xmlns:a16="http://schemas.microsoft.com/office/drawing/2014/main" id="{F89A0A4C-F08D-D048-856E-055073826A76}"/>
              </a:ext>
            </a:extLst>
          </p:cNvPr>
          <p:cNvSpPr txBox="1"/>
          <p:nvPr/>
        </p:nvSpPr>
        <p:spPr>
          <a:xfrm>
            <a:off x="74005" y="173761"/>
            <a:ext cx="2385415"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Fig. S6</a:t>
            </a:r>
          </a:p>
        </p:txBody>
      </p:sp>
    </p:spTree>
    <p:extLst>
      <p:ext uri="{BB962C8B-B14F-4D97-AF65-F5344CB8AC3E}">
        <p14:creationId xmlns:p14="http://schemas.microsoft.com/office/powerpoint/2010/main" val="1092931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9652</TotalTime>
  <Words>165</Words>
  <Application>Microsoft Macintosh PowerPoint</Application>
  <PresentationFormat>Widescreen</PresentationFormat>
  <Paragraphs>12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bukrinsky</dc:creator>
  <cp:lastModifiedBy>michael bukrinsky</cp:lastModifiedBy>
  <cp:revision>30</cp:revision>
  <dcterms:created xsi:type="dcterms:W3CDTF">2021-04-09T19:35:21Z</dcterms:created>
  <dcterms:modified xsi:type="dcterms:W3CDTF">2021-09-14T03:08:30Z</dcterms:modified>
</cp:coreProperties>
</file>