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24"/>
    <a:srgbClr val="267F4C"/>
    <a:srgbClr val="006F22"/>
    <a:srgbClr val="D7EFD5"/>
    <a:srgbClr val="F07200"/>
    <a:srgbClr val="FFE5CE"/>
    <a:srgbClr val="F0720A"/>
    <a:srgbClr val="00682D"/>
    <a:srgbClr val="EC008C"/>
    <a:srgbClr val="D816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28" autoAdjust="0"/>
  </p:normalViewPr>
  <p:slideViewPr>
    <p:cSldViewPr>
      <p:cViewPr varScale="1">
        <p:scale>
          <a:sx n="106" d="100"/>
          <a:sy n="106" d="100"/>
        </p:scale>
        <p:origin x="120" y="12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  <a:prstGeom prst="rect">
            <a:avLst/>
          </a:prstGeom>
        </p:spPr>
        <p:txBody>
          <a:bodyPr/>
          <a:lstStyle>
            <a:lvl1pPr>
              <a:buClr>
                <a:srgbClr val="006F22"/>
              </a:buClr>
              <a:defRPr/>
            </a:lvl1pPr>
            <a:lvl2pPr>
              <a:buClr>
                <a:srgbClr val="006F22"/>
              </a:buClr>
              <a:defRPr/>
            </a:lvl2pPr>
            <a:lvl3pPr>
              <a:buClr>
                <a:srgbClr val="006F22"/>
              </a:buClr>
              <a:defRPr/>
            </a:lvl3pPr>
            <a:lvl4pPr>
              <a:buClr>
                <a:srgbClr val="006F22"/>
              </a:buClr>
              <a:defRPr/>
            </a:lvl4pPr>
            <a:lvl5pPr>
              <a:buClr>
                <a:srgbClr val="006F22"/>
              </a:buCl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1981200" y="6526304"/>
            <a:ext cx="7104530" cy="33169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[Surname Initial], et al. </a:t>
            </a:r>
            <a:r>
              <a:rPr lang="en-US" dirty="0" err="1" smtClean="0"/>
              <a:t>Adv</a:t>
            </a:r>
            <a:r>
              <a:rPr lang="en-US" dirty="0" smtClean="0"/>
              <a:t> </a:t>
            </a:r>
            <a:r>
              <a:rPr lang="en-US" dirty="0" err="1" smtClean="0"/>
              <a:t>Ther</a:t>
            </a:r>
            <a:r>
              <a:rPr lang="en-US" dirty="0" smtClean="0"/>
              <a:t>. [YEAR]. [INSERT DOI]</a:t>
            </a:r>
            <a:endParaRPr lang="en-US" dirty="0"/>
          </a:p>
        </p:txBody>
      </p:sp>
      <p:pic>
        <p:nvPicPr>
          <p:cNvPr id="7" name="Picture 6" descr="Adis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6574464"/>
            <a:ext cx="653742" cy="182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006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431280"/>
            <a:ext cx="9144000" cy="45720"/>
          </a:xfrm>
          <a:prstGeom prst="rect">
            <a:avLst/>
          </a:prstGeom>
          <a:solidFill>
            <a:srgbClr val="267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0"/>
            <a:ext cx="9144000" cy="771525"/>
            <a:chOff x="0" y="0"/>
            <a:chExt cx="9144000" cy="771525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0"/>
              <a:ext cx="9144000" cy="771525"/>
            </a:xfrm>
            <a:prstGeom prst="rect">
              <a:avLst/>
            </a:prstGeom>
            <a:solidFill>
              <a:srgbClr val="006F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944" t="16769" b="76302"/>
            <a:stretch/>
          </p:blipFill>
          <p:spPr>
            <a:xfrm>
              <a:off x="0" y="99844"/>
              <a:ext cx="3861250" cy="582626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 userDrawn="1"/>
        </p:nvGrpSpPr>
        <p:grpSpPr>
          <a:xfrm>
            <a:off x="7692828" y="82306"/>
            <a:ext cx="1451172" cy="600164"/>
            <a:chOff x="7692828" y="52920"/>
            <a:chExt cx="1451172" cy="697407"/>
          </a:xfrm>
          <a:effectLst>
            <a:outerShdw blurRad="50800" dist="38100" dir="5400000" algn="ctr" rotWithShape="0">
              <a:schemeClr val="tx1">
                <a:alpha val="40000"/>
              </a:schemeClr>
            </a:outerShdw>
          </a:effectLst>
        </p:grpSpPr>
        <p:sp>
          <p:nvSpPr>
            <p:cNvPr id="9" name="Rectangle 8"/>
            <p:cNvSpPr/>
            <p:nvPr/>
          </p:nvSpPr>
          <p:spPr>
            <a:xfrm>
              <a:off x="7696200" y="116775"/>
              <a:ext cx="1447800" cy="620967"/>
            </a:xfrm>
            <a:prstGeom prst="rect">
              <a:avLst/>
            </a:prstGeom>
            <a:solidFill>
              <a:srgbClr val="267F4C"/>
            </a:solidFill>
            <a:ln>
              <a:solidFill>
                <a:srgbClr val="267F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92828" y="52920"/>
              <a:ext cx="1445061" cy="69740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PEER-REVIEWED</a:t>
              </a:r>
            </a:p>
            <a:p>
              <a:pPr algn="ctr"/>
              <a:r>
                <a:rPr lang="en-GB" sz="1100" b="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PLAIN</a:t>
              </a:r>
              <a:r>
                <a:rPr lang="en-GB" sz="1100" b="0" baseline="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LANGUAGE SUMMARY</a:t>
              </a:r>
              <a:endParaRPr lang="en-GB" sz="1100" b="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434" y="1828800"/>
            <a:ext cx="2971800" cy="4114800"/>
          </a:xfrm>
          <a:prstGeom prst="roundRect">
            <a:avLst>
              <a:gd name="adj" fmla="val 5706"/>
            </a:avLst>
          </a:prstGeom>
          <a:ln w="28575">
            <a:solidFill>
              <a:srgbClr val="006F24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sz="1600" b="1" dirty="0" smtClean="0">
                <a:solidFill>
                  <a:srgbClr val="006F22"/>
                </a:solidFill>
              </a:rPr>
              <a:t>Key Points</a:t>
            </a:r>
          </a:p>
          <a:p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broad-spectrum RNA antiviral prodrug </a:t>
            </a:r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being </a:t>
            </a:r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developed by Merck and  Ridgeback </a:t>
            </a:r>
            <a:r>
              <a:rPr lang="en-NZ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Biotherapeutics</a:t>
            </a:r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for the treatment of COVID-19</a:t>
            </a:r>
            <a:endParaRPr lang="en-NZ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Received </a:t>
            </a:r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its first approval on 4 November 2021 in </a:t>
            </a:r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UK</a:t>
            </a:r>
            <a:endParaRPr lang="en-NZ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Approved for use in adults with mild to </a:t>
            </a:r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moderate COVID-19</a:t>
            </a:r>
            <a:endParaRPr lang="en-GB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28600" y="6011929"/>
            <a:ext cx="8686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 anchorCtr="0">
            <a:spAutoFit/>
          </a:bodyPr>
          <a:lstStyle/>
          <a:p>
            <a:r>
              <a:rPr lang="en-GB" sz="1100" dirty="0" smtClean="0"/>
              <a:t>This summary </a:t>
            </a:r>
            <a:r>
              <a:rPr lang="en-GB" sz="1100" dirty="0"/>
              <a:t>represents the opinions of the </a:t>
            </a:r>
            <a:r>
              <a:rPr lang="en-GB" sz="1100" dirty="0" smtClean="0"/>
              <a:t>author. </a:t>
            </a:r>
            <a:r>
              <a:rPr lang="en-GB" sz="1100" dirty="0"/>
              <a:t>For a full list of declarations, including funding and author disclosure statements, please see the full text online. © </a:t>
            </a:r>
            <a:r>
              <a:rPr lang="en-GB" sz="1100" dirty="0" smtClean="0"/>
              <a:t>Springer Nature Switzerland AG 2021.</a:t>
            </a:r>
            <a:endParaRPr lang="en-GB" sz="1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1981200" y="6442816"/>
            <a:ext cx="7104530" cy="442079"/>
          </a:xfrm>
        </p:spPr>
        <p:txBody>
          <a:bodyPr/>
          <a:lstStyle/>
          <a:p>
            <a:r>
              <a:rPr lang="en-GB" dirty="0" smtClean="0"/>
              <a:t>Molnupiravir</a:t>
            </a:r>
            <a:r>
              <a:rPr lang="en-GB" dirty="0"/>
              <a:t>: First </a:t>
            </a:r>
            <a:r>
              <a:rPr lang="en-GB" dirty="0" smtClean="0"/>
              <a:t>Approval</a:t>
            </a:r>
          </a:p>
          <a:p>
            <a:r>
              <a:rPr lang="en-GB" dirty="0" smtClean="0"/>
              <a:t>Syed, Y. Y. Drugs. 2022. </a:t>
            </a:r>
            <a:r>
              <a:rPr lang="en-GB" dirty="0"/>
              <a:t>https://doi.org/10.1007/s40265-022-01684-5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36434" y="868466"/>
            <a:ext cx="2971800" cy="807934"/>
          </a:xfrm>
          <a:prstGeom prst="rect">
            <a:avLst/>
          </a:prstGeom>
          <a:solidFill>
            <a:srgbClr val="D7EFD5"/>
          </a:solidFill>
          <a:ln>
            <a:solidFill>
              <a:srgbClr val="006F24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Molnupiravir: Adis Evaluation</a:t>
            </a:r>
            <a:endParaRPr lang="en-NZ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352800" y="868467"/>
            <a:ext cx="5562600" cy="5075134"/>
          </a:xfrm>
          <a:prstGeom prst="roundRect">
            <a:avLst>
              <a:gd name="adj" fmla="val 3157"/>
            </a:avLst>
          </a:prstGeom>
          <a:ln w="28575">
            <a:solidFill>
              <a:srgbClr val="006F24"/>
            </a:solidFill>
          </a:ln>
        </p:spPr>
        <p:txBody>
          <a:bodyPr wrap="square">
            <a:noAutofit/>
          </a:bodyPr>
          <a:lstStyle/>
          <a:p>
            <a:r>
              <a:rPr lang="en-GB" sz="2000" b="1" dirty="0" smtClean="0">
                <a:solidFill>
                  <a:srgbClr val="006F22"/>
                </a:solidFill>
              </a:rPr>
              <a:t>Summary</a:t>
            </a:r>
          </a:p>
          <a:p>
            <a:endParaRPr lang="en-GB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Molnupiravir (</a:t>
            </a:r>
            <a:r>
              <a:rPr lang="en-NZ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Lagevrio</a:t>
            </a:r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®) is an orally-administered, </a:t>
            </a:r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small-molecule</a:t>
            </a:r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antiviral prodrug that inhibits replication of RNA viruses through viral error </a:t>
            </a:r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induction. It </a:t>
            </a:r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being developed by Merck, in collaboration with Ridgeback </a:t>
            </a:r>
            <a:r>
              <a:rPr lang="en-NZ" sz="1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Biotherapeutics</a:t>
            </a:r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for the prevention and treatment of Coronavirus disease 2019 (COVID-19</a:t>
            </a:r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NZ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NZ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 </a:t>
            </a:r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 November 2021, molnupiravir received its first approval in the UK for the treatment of mild-to-moderate COVID-19 in adults with a positive SARS-CoV-2 diagnostic test and who have at least one risk factor for developing severe illness</a:t>
            </a:r>
          </a:p>
          <a:p>
            <a:endParaRPr lang="en-NZ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Molnupiravir provides a much needed oral treatment option for less severe </a:t>
            </a:r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COVID-19</a:t>
            </a:r>
            <a:endParaRPr lang="en-NZ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20000" y="110963"/>
            <a:ext cx="1524000" cy="585924"/>
          </a:xfrm>
          <a:prstGeom prst="rect">
            <a:avLst/>
          </a:prstGeom>
          <a:solidFill>
            <a:srgbClr val="267F4C"/>
          </a:solidFill>
          <a:ln>
            <a:solidFill>
              <a:srgbClr val="267F4C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1400" dirty="0" smtClean="0"/>
              <a:t>PEER-REVIEWED </a:t>
            </a:r>
            <a:r>
              <a:rPr lang="en-NZ" sz="1400" dirty="0" smtClean="0"/>
              <a:t>FEATURE</a:t>
            </a:r>
            <a:endParaRPr lang="en-NZ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A4062EB-125F-4640-9F57-D17CE31EB47C}" vid="{5434F8FD-ECF5-47FF-AA7D-A14BE0F5AB2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AdisInsight Report_molnupiravir_summary slide_for review</Template>
  <TotalTime>30</TotalTime>
  <Words>200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Trebuchet MS</vt:lpstr>
      <vt:lpstr>Slide Master</vt:lpstr>
      <vt:lpstr>PowerPoint Presentation</vt:lpstr>
    </vt:vector>
  </TitlesOfParts>
  <Company>Springer Nature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Yahiya Syed</dc:creator>
  <cp:lastModifiedBy>Yahiya Syed</cp:lastModifiedBy>
  <cp:revision>5</cp:revision>
  <dcterms:created xsi:type="dcterms:W3CDTF">2022-01-14T02:44:46Z</dcterms:created>
  <dcterms:modified xsi:type="dcterms:W3CDTF">2022-02-09T02:44:46Z</dcterms:modified>
</cp:coreProperties>
</file>