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75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151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17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9665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539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17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88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4306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981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11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4125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B665D-0931-4291-8D89-F2B5C6F81819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5F4B3-A9CA-461C-8092-4856245E52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785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Additional file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13305" y="4013785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b="1" dirty="0"/>
              <a:t>Macular pigment-enriched oil production from genome-edited microalgae</a:t>
            </a:r>
            <a:endParaRPr lang="ko-KR" altLang="ko-KR" dirty="0"/>
          </a:p>
          <a:p>
            <a:r>
              <a:rPr lang="en-US" altLang="ko-KR" dirty="0" err="1"/>
              <a:t>Inhwa</a:t>
            </a:r>
            <a:r>
              <a:rPr lang="en-US" altLang="ko-KR" dirty="0"/>
              <a:t> Song</a:t>
            </a:r>
            <a:r>
              <a:rPr lang="en-US" altLang="ko-KR" baseline="30000" dirty="0"/>
              <a:t>1</a:t>
            </a:r>
            <a:r>
              <a:rPr lang="en-US" altLang="ko-KR" dirty="0"/>
              <a:t>, </a:t>
            </a:r>
            <a:r>
              <a:rPr lang="en-US" altLang="ko-KR" dirty="0" err="1"/>
              <a:t>Sunbin</a:t>
            </a:r>
            <a:r>
              <a:rPr lang="en-US" altLang="ko-KR" dirty="0"/>
              <a:t> Kim</a:t>
            </a:r>
            <a:r>
              <a:rPr lang="en-US" altLang="ko-KR" baseline="30000" dirty="0"/>
              <a:t>2</a:t>
            </a:r>
            <a:r>
              <a:rPr lang="en-US" altLang="ko-KR" dirty="0"/>
              <a:t>, </a:t>
            </a:r>
            <a:r>
              <a:rPr lang="en-US" altLang="ko-KR" dirty="0" err="1"/>
              <a:t>Jongrae</a:t>
            </a:r>
            <a:r>
              <a:rPr lang="en-US" altLang="ko-KR" dirty="0"/>
              <a:t> Kim</a:t>
            </a:r>
            <a:r>
              <a:rPr lang="en-US" altLang="ko-KR" baseline="30000" dirty="0"/>
              <a:t>1</a:t>
            </a:r>
            <a:r>
              <a:rPr lang="en-US" altLang="ko-KR" dirty="0"/>
              <a:t>, </a:t>
            </a:r>
            <a:r>
              <a:rPr lang="en-US" altLang="ko-KR" dirty="0" err="1"/>
              <a:t>Hyeonjun</a:t>
            </a:r>
            <a:r>
              <a:rPr lang="en-US" altLang="ko-KR" dirty="0"/>
              <a:t> Oh</a:t>
            </a:r>
            <a:r>
              <a:rPr lang="en-US" altLang="ko-KR" baseline="30000" dirty="0"/>
              <a:t>1</a:t>
            </a:r>
            <a:r>
              <a:rPr lang="en-US" altLang="ko-KR" dirty="0"/>
              <a:t>, </a:t>
            </a:r>
            <a:r>
              <a:rPr lang="en-US" altLang="ko-KR" dirty="0" err="1"/>
              <a:t>Junhwan</a:t>
            </a:r>
            <a:r>
              <a:rPr lang="en-US" altLang="ko-KR" dirty="0"/>
              <a:t> Jang</a:t>
            </a:r>
            <a:r>
              <a:rPr lang="en-US" altLang="ko-KR" baseline="30000" dirty="0"/>
              <a:t>1</a:t>
            </a:r>
            <a:r>
              <a:rPr lang="en-US" altLang="ko-KR" dirty="0"/>
              <a:t>, </a:t>
            </a:r>
            <a:r>
              <a:rPr lang="en-US" altLang="ko-KR" dirty="0" err="1"/>
              <a:t>Su</a:t>
            </a:r>
            <a:r>
              <a:rPr lang="en-US" altLang="ko-KR" dirty="0"/>
              <a:t> </a:t>
            </a:r>
            <a:r>
              <a:rPr lang="en-US" altLang="ko-KR" dirty="0" err="1"/>
              <a:t>Jin</a:t>
            </a:r>
            <a:r>
              <a:rPr lang="en-US" altLang="ko-KR" dirty="0"/>
              <a:t> Jeong2, </a:t>
            </a:r>
            <a:r>
              <a:rPr lang="en-US" altLang="ko-KR" dirty="0" err="1"/>
              <a:t>Kwangryul</a:t>
            </a:r>
            <a:r>
              <a:rPr lang="en-US" altLang="ko-KR" dirty="0"/>
              <a:t> Baek1</a:t>
            </a:r>
            <a:r>
              <a:rPr lang="en-US" altLang="ko-KR" dirty="0"/>
              <a:t>, </a:t>
            </a:r>
            <a:r>
              <a:rPr lang="en-US" altLang="ko-KR" dirty="0" err="1"/>
              <a:t>Weon</a:t>
            </a:r>
            <a:r>
              <a:rPr lang="en-US" altLang="ko-KR" dirty="0"/>
              <a:t>-Sun Shin</a:t>
            </a:r>
            <a:r>
              <a:rPr lang="en-US" altLang="ko-KR" baseline="30000" dirty="0"/>
              <a:t>2</a:t>
            </a:r>
            <a:r>
              <a:rPr lang="en-US" altLang="ko-KR" dirty="0"/>
              <a:t>, Sang Jun Sim</a:t>
            </a:r>
            <a:r>
              <a:rPr lang="en-US" altLang="ko-KR" baseline="30000" dirty="0"/>
              <a:t>3</a:t>
            </a:r>
            <a:r>
              <a:rPr lang="en-US" altLang="ko-KR" dirty="0"/>
              <a:t>, and EonSeon Jin</a:t>
            </a:r>
            <a:r>
              <a:rPr lang="en-US" altLang="ko-KR" baseline="30000" dirty="0"/>
              <a:t>1*</a:t>
            </a:r>
            <a:endParaRPr lang="ko-KR" altLang="ko-KR" dirty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54337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>
            <a:extLst>
              <a:ext uri="{FF2B5EF4-FFF2-40B4-BE49-F238E27FC236}">
                <a16:creationId xmlns:a16="http://schemas.microsoft.com/office/drawing/2014/main" xmlns="" id="{B2691ECC-FF32-414A-AE1E-A3F486FC5F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686035"/>
              </p:ext>
            </p:extLst>
          </p:nvPr>
        </p:nvGraphicFramePr>
        <p:xfrm>
          <a:off x="838200" y="1233976"/>
          <a:ext cx="10147299" cy="2514600"/>
        </p:xfrm>
        <a:graphic>
          <a:graphicData uri="http://schemas.openxmlformats.org/drawingml/2006/table">
            <a:tbl>
              <a:tblPr/>
              <a:tblGrid>
                <a:gridCol w="1665365">
                  <a:extLst>
                    <a:ext uri="{9D8B030D-6E8A-4147-A177-3AD203B41FA5}">
                      <a16:colId xmlns:a16="http://schemas.microsoft.com/office/drawing/2014/main" xmlns="" val="692178676"/>
                    </a:ext>
                  </a:extLst>
                </a:gridCol>
                <a:gridCol w="1134734">
                  <a:extLst>
                    <a:ext uri="{9D8B030D-6E8A-4147-A177-3AD203B41FA5}">
                      <a16:colId xmlns:a16="http://schemas.microsoft.com/office/drawing/2014/main" xmlns="" val="1830441567"/>
                    </a:ext>
                  </a:extLst>
                </a:gridCol>
                <a:gridCol w="1665365">
                  <a:extLst>
                    <a:ext uri="{9D8B030D-6E8A-4147-A177-3AD203B41FA5}">
                      <a16:colId xmlns:a16="http://schemas.microsoft.com/office/drawing/2014/main" xmlns="" val="2702262626"/>
                    </a:ext>
                  </a:extLst>
                </a:gridCol>
                <a:gridCol w="1893945">
                  <a:extLst>
                    <a:ext uri="{9D8B030D-6E8A-4147-A177-3AD203B41FA5}">
                      <a16:colId xmlns:a16="http://schemas.microsoft.com/office/drawing/2014/main" xmlns="" val="3333835489"/>
                    </a:ext>
                  </a:extLst>
                </a:gridCol>
                <a:gridCol w="1893945">
                  <a:extLst>
                    <a:ext uri="{9D8B030D-6E8A-4147-A177-3AD203B41FA5}">
                      <a16:colId xmlns:a16="http://schemas.microsoft.com/office/drawing/2014/main" xmlns="" val="2469978570"/>
                    </a:ext>
                  </a:extLst>
                </a:gridCol>
                <a:gridCol w="1893945">
                  <a:extLst>
                    <a:ext uri="{9D8B030D-6E8A-4147-A177-3AD203B41FA5}">
                      <a16:colId xmlns:a16="http://schemas.microsoft.com/office/drawing/2014/main" xmlns="" val="1294939784"/>
                    </a:ext>
                  </a:extLst>
                </a:gridCol>
              </a:tblGrid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Two-step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Biomass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Total lipid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Pigments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Total lipid productivity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Pigments productivity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0221359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(g/L)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 DCW)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 DCW)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(mg/g/day)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(mg/g/day)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6193832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WT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1.52 ± 0.07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221.30 ± 14.83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2.42 ± 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36.88 ± 2.47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0.40 ± 0.02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16632824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0.04 ± 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0.01 ± 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6303353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1.45 ± 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254.36 ± 12.37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Lut: 2.47 ± 0.17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42.39 ± 2.06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0.41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10060928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Zea: 2.27 ±  0.19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0.38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04581047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dZA1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1.12 ± 0.07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450.09 ± 25.48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2.93 ±  0.22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75.01 ± 4.25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0.49 ± 0.04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8429748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Zea: 3.12 ±  0.30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0.52 ± 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654619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dZA2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1.01 ± 0.09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505.61 ± 35.78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2.55 ±  0.18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84.27 ± 5.96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0.42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4111917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3.18 ±  0.26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0.53 ± 0.04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44762570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AVE. of dZAs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1.06 ± 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477.85 ± 60.63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2.74 ±  0.20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79.64 ± 5.10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0.42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98493898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3.15 ±  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0.53 ± 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2744570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58311DA1-6B9E-447F-954E-CEE3DCBE3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412402"/>
              </p:ext>
            </p:extLst>
          </p:nvPr>
        </p:nvGraphicFramePr>
        <p:xfrm>
          <a:off x="838200" y="3978275"/>
          <a:ext cx="10147299" cy="2514600"/>
        </p:xfrm>
        <a:graphic>
          <a:graphicData uri="http://schemas.openxmlformats.org/drawingml/2006/table">
            <a:tbl>
              <a:tblPr/>
              <a:tblGrid>
                <a:gridCol w="1665365">
                  <a:extLst>
                    <a:ext uri="{9D8B030D-6E8A-4147-A177-3AD203B41FA5}">
                      <a16:colId xmlns:a16="http://schemas.microsoft.com/office/drawing/2014/main" xmlns="" val="490182167"/>
                    </a:ext>
                  </a:extLst>
                </a:gridCol>
                <a:gridCol w="1134734">
                  <a:extLst>
                    <a:ext uri="{9D8B030D-6E8A-4147-A177-3AD203B41FA5}">
                      <a16:colId xmlns:a16="http://schemas.microsoft.com/office/drawing/2014/main" xmlns="" val="4068473283"/>
                    </a:ext>
                  </a:extLst>
                </a:gridCol>
                <a:gridCol w="1665365">
                  <a:extLst>
                    <a:ext uri="{9D8B030D-6E8A-4147-A177-3AD203B41FA5}">
                      <a16:colId xmlns:a16="http://schemas.microsoft.com/office/drawing/2014/main" xmlns="" val="1477972384"/>
                    </a:ext>
                  </a:extLst>
                </a:gridCol>
                <a:gridCol w="1893945">
                  <a:extLst>
                    <a:ext uri="{9D8B030D-6E8A-4147-A177-3AD203B41FA5}">
                      <a16:colId xmlns:a16="http://schemas.microsoft.com/office/drawing/2014/main" xmlns="" val="501037173"/>
                    </a:ext>
                  </a:extLst>
                </a:gridCol>
                <a:gridCol w="1893945">
                  <a:extLst>
                    <a:ext uri="{9D8B030D-6E8A-4147-A177-3AD203B41FA5}">
                      <a16:colId xmlns:a16="http://schemas.microsoft.com/office/drawing/2014/main" xmlns="" val="381584258"/>
                    </a:ext>
                  </a:extLst>
                </a:gridCol>
                <a:gridCol w="1893945">
                  <a:extLst>
                    <a:ext uri="{9D8B030D-6E8A-4147-A177-3AD203B41FA5}">
                      <a16:colId xmlns:a16="http://schemas.microsoft.com/office/drawing/2014/main" xmlns="" val="1818486664"/>
                    </a:ext>
                  </a:extLst>
                </a:gridCol>
              </a:tblGrid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One-step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Biomass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Total lipid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Pigments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Total lipid productivity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Pigments productivity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00778954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(g/L)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 DCW)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 DCW)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(mg/g/day)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(mg/g/day)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42308366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WT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1.14 ± 0.04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285.61 ± 41.06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Lut: 1.22 ± 0.12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71.40 ± 10.27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0.30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8287144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Zea: 0.04 ± 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0.01 ± 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12144778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0.96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331.43 ± 34.87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Lut: 1.40 ± 0.11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77.86 ± 8.72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0.35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16469527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Zea: 1.42 ± 0.09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0.35 ± 0.02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89561790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dZA1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0.66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526.13 ± 66.48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Lut: 1.70 ± 0.17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131.53 ± 16.62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0.43 ± 0.04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8009538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Zea: 1.86 ± 0.09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0.47 ± 0.02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86516862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dZA2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0.59 ± 0.04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629.95 ± 56.18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Lut: 2.03 ± 0.12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157.49 ± 14.05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0.51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80012352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2.26 ± 0.12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0.57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60490893"/>
                  </a:ext>
                </a:extLst>
              </a:tr>
              <a:tr h="2095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AVE. of dZAs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0.63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578.04 ± 61.33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Lut: 1.87 ±  0.15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144.51 ± 15.33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Lut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0.47 ± 0.04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45032260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Zea: 2.06 ±  0.11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Zea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7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a:t>: 0.52 ± 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44090725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25C4563C-4035-40AF-98AC-B19D2F23C72D}"/>
              </a:ext>
            </a:extLst>
          </p:cNvPr>
          <p:cNvSpPr/>
          <p:nvPr/>
        </p:nvSpPr>
        <p:spPr>
          <a:xfrm>
            <a:off x="320508" y="149630"/>
            <a:ext cx="11722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Supplementary Table 1</a:t>
            </a: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. Biomass, total lipid, pigment production from WT, </a:t>
            </a:r>
            <a:r>
              <a:rPr lang="en-US" altLang="ko-KR" i="1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zep</a:t>
            </a: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, dZA1, dZA2 from the two-step and one-step process (n = 3)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8" name="내용 개체 틀 2">
            <a:extLst>
              <a:ext uri="{FF2B5EF4-FFF2-40B4-BE49-F238E27FC236}">
                <a16:creationId xmlns:a16="http://schemas.microsoft.com/office/drawing/2014/main" xmlns="" id="{06A271F2-515A-4AF6-A4D3-E20D7E09FCA6}"/>
              </a:ext>
            </a:extLst>
          </p:cNvPr>
          <p:cNvSpPr txBox="1">
            <a:spLocks/>
          </p:cNvSpPr>
          <p:nvPr/>
        </p:nvSpPr>
        <p:spPr>
          <a:xfrm>
            <a:off x="838200" y="6630097"/>
            <a:ext cx="4102768" cy="227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900" b="1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Lut</a:t>
            </a:r>
            <a:r>
              <a:rPr lang="en-US" altLang="ko-KR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:</a:t>
            </a:r>
            <a:r>
              <a:rPr lang="ko-KR" altLang="en-US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lutein,</a:t>
            </a:r>
            <a:r>
              <a:rPr lang="ko-KR" altLang="en-US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900" b="1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Zea</a:t>
            </a:r>
            <a:r>
              <a:rPr lang="en-US" altLang="ko-KR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:</a:t>
            </a:r>
            <a:r>
              <a:rPr lang="ko-KR" altLang="en-US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zeaxanthin</a:t>
            </a:r>
            <a:r>
              <a:rPr lang="en-US" altLang="ko-KR" sz="900" b="1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, Ave</a:t>
            </a:r>
            <a:r>
              <a:rPr lang="en-US" altLang="ko-KR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: average, </a:t>
            </a:r>
            <a:r>
              <a:rPr lang="en-US" altLang="ko-KR" sz="900" b="1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DCW</a:t>
            </a:r>
            <a:r>
              <a:rPr lang="en-US" altLang="ko-KR" sz="9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: dry cell weight</a:t>
            </a:r>
            <a:endParaRPr lang="ko-KR" altLang="ko-KR" sz="9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ko-KR" altLang="en-US" sz="9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0684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68939253-0D4F-4662-882D-991A61498DA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43796" y="933449"/>
            <a:ext cx="4332507" cy="4243605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73912D09-66EC-47B8-A212-17B077BE14A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9643" y="827182"/>
            <a:ext cx="5352752" cy="433463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553367E-1814-4C05-B905-04F6CABD7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0" y="4731391"/>
            <a:ext cx="12040998" cy="1971414"/>
          </a:xfrm>
        </p:spPr>
        <p:txBody>
          <a:bodyPr>
            <a:normAutofit/>
          </a:bodyPr>
          <a:lstStyle/>
          <a:p>
            <a:r>
              <a:rPr lang="en-US" altLang="ko-KR" sz="2000" b="1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Supplementary Figure 1</a:t>
            </a:r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. Growth curves of WT, </a:t>
            </a:r>
            <a:r>
              <a:rPr lang="en-US" altLang="ko-KR" sz="2000" i="1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zep,</a:t>
            </a:r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dZA1, dZA2 from (A) one-step process (n=6) and </a:t>
            </a:r>
            <a:b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</a:br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(B) two-step process, TAP-N medium (grey) (n = 3)</a:t>
            </a:r>
            <a:r>
              <a:rPr lang="ko-KR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/>
            </a:r>
            <a:br>
              <a:rPr lang="ko-KR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</a:br>
            <a:endParaRPr lang="ko-KR" altLang="en-US" sz="20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4" name="화살표: 아래쪽 13">
            <a:extLst>
              <a:ext uri="{FF2B5EF4-FFF2-40B4-BE49-F238E27FC236}">
                <a16:creationId xmlns:a16="http://schemas.microsoft.com/office/drawing/2014/main" xmlns="" id="{8D8522F7-34E5-495B-8224-78F278F11C6A}"/>
              </a:ext>
            </a:extLst>
          </p:cNvPr>
          <p:cNvSpPr/>
          <p:nvPr/>
        </p:nvSpPr>
        <p:spPr>
          <a:xfrm>
            <a:off x="9000719" y="1450252"/>
            <a:ext cx="276837" cy="284876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44801502-5CF8-4F23-8548-4F65AB5B0BBC}"/>
              </a:ext>
            </a:extLst>
          </p:cNvPr>
          <p:cNvSpPr/>
          <p:nvPr/>
        </p:nvSpPr>
        <p:spPr>
          <a:xfrm>
            <a:off x="8593852" y="1127357"/>
            <a:ext cx="1090569" cy="284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>
                <a:solidFill>
                  <a:schemeClr val="tx1"/>
                </a:solidFill>
              </a:rPr>
              <a:t>N-starvation</a:t>
            </a:r>
            <a:endParaRPr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9283654D-220A-4CA4-9170-78B2E9FBE138}"/>
              </a:ext>
            </a:extLst>
          </p:cNvPr>
          <p:cNvSpPr/>
          <p:nvPr/>
        </p:nvSpPr>
        <p:spPr>
          <a:xfrm>
            <a:off x="1104900" y="613900"/>
            <a:ext cx="574174" cy="399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(A)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3F9FB8CC-D4B5-4F17-B2F2-BE97935CE4B2}"/>
              </a:ext>
            </a:extLst>
          </p:cNvPr>
          <p:cNvSpPr/>
          <p:nvPr/>
        </p:nvSpPr>
        <p:spPr>
          <a:xfrm>
            <a:off x="5880100" y="613900"/>
            <a:ext cx="508000" cy="399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(B)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00000000-0008-0000-0000-000016000000}"/>
              </a:ext>
            </a:extLst>
          </p:cNvPr>
          <p:cNvSpPr/>
          <p:nvPr/>
        </p:nvSpPr>
        <p:spPr>
          <a:xfrm>
            <a:off x="9135370" y="1351528"/>
            <a:ext cx="2079963" cy="2851637"/>
          </a:xfrm>
          <a:prstGeom prst="rect">
            <a:avLst/>
          </a:prstGeom>
          <a:solidFill>
            <a:schemeClr val="tx1">
              <a:lumMod val="50000"/>
              <a:lumOff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00000000-0008-0000-0000-000017000000}"/>
              </a:ext>
            </a:extLst>
          </p:cNvPr>
          <p:cNvSpPr/>
          <p:nvPr/>
        </p:nvSpPr>
        <p:spPr>
          <a:xfrm>
            <a:off x="7088214" y="1348867"/>
            <a:ext cx="2047156" cy="2851637"/>
          </a:xfrm>
          <a:prstGeom prst="rect">
            <a:avLst/>
          </a:prstGeom>
          <a:solidFill>
            <a:schemeClr val="bg2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83509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482</Words>
  <Application>Microsoft Office PowerPoint</Application>
  <PresentationFormat>Widescreen</PresentationFormat>
  <Paragraphs>111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 Unicode MS</vt:lpstr>
      <vt:lpstr>맑은 고딕</vt:lpstr>
      <vt:lpstr>Arial</vt:lpstr>
      <vt:lpstr>Office 테마</vt:lpstr>
      <vt:lpstr>Additional file</vt:lpstr>
      <vt:lpstr>PowerPoint Presentation</vt:lpstr>
      <vt:lpstr>Supplementary Figure 1. Growth curves of WT, zep, dZA1, dZA2 from (A) one-step process (n=6) and  (B) two-step process, TAP-N medium (grey) (n = 3)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materials</dc:title>
  <dc:creator>Microsoft 계정</dc:creator>
  <cp:lastModifiedBy>Kalyana Sundaram T.V</cp:lastModifiedBy>
  <cp:revision>13</cp:revision>
  <dcterms:created xsi:type="dcterms:W3CDTF">2021-11-29T09:05:32Z</dcterms:created>
  <dcterms:modified xsi:type="dcterms:W3CDTF">2022-01-06T10:19:39Z</dcterms:modified>
</cp:coreProperties>
</file>