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56" r:id="rId2"/>
  </p:sldIdLst>
  <p:sldSz cx="7920038" cy="12960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81" autoAdjust="0"/>
  </p:normalViewPr>
  <p:slideViewPr>
    <p:cSldViewPr snapToGrid="0">
      <p:cViewPr varScale="1">
        <p:scale>
          <a:sx n="30" d="100"/>
          <a:sy n="30" d="100"/>
        </p:scale>
        <p:origin x="23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57A8-9C08-4C62-8688-C4B8FA228821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87613" y="1143000"/>
            <a:ext cx="1882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FB99E-A572-4C00-B2FE-B5BCF69B92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1pPr>
    <a:lvl2pPr marL="510513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2pPr>
    <a:lvl3pPr marL="1021026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3pPr>
    <a:lvl4pPr marL="1531539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4pPr>
    <a:lvl5pPr marL="2042052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5pPr>
    <a:lvl6pPr marL="2552565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6pPr>
    <a:lvl7pPr marL="3063078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7pPr>
    <a:lvl8pPr marL="3573591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8pPr>
    <a:lvl9pPr marL="4084103" algn="l" defTabSz="1021026" rtl="0" eaLnBrk="1" latinLnBrk="0" hangingPunct="1">
      <a:defRPr sz="13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87613" y="1143000"/>
            <a:ext cx="1882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FB99E-A572-4C00-B2FE-B5BCF69B92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8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2121058"/>
            <a:ext cx="6732032" cy="4512122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6807185"/>
            <a:ext cx="5940029" cy="3129084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69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50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690018"/>
            <a:ext cx="1707758" cy="109832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690018"/>
            <a:ext cx="5024274" cy="1098329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58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31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3231091"/>
            <a:ext cx="6831033" cy="5391145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8673238"/>
            <a:ext cx="6831033" cy="2835076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01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3450093"/>
            <a:ext cx="3366016" cy="82232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3450093"/>
            <a:ext cx="3366016" cy="82232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73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90021"/>
            <a:ext cx="6831033" cy="25050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3177087"/>
            <a:ext cx="3350547" cy="155704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4734128"/>
            <a:ext cx="3350547" cy="6963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3177087"/>
            <a:ext cx="3367048" cy="155704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4734128"/>
            <a:ext cx="3367048" cy="6963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11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63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31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864023"/>
            <a:ext cx="2554418" cy="3024082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866053"/>
            <a:ext cx="4009519" cy="9210249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888105"/>
            <a:ext cx="2554418" cy="720319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99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864023"/>
            <a:ext cx="2554418" cy="3024082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866053"/>
            <a:ext cx="4009519" cy="9210249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888105"/>
            <a:ext cx="2554418" cy="720319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38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690021"/>
            <a:ext cx="6831033" cy="250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3450093"/>
            <a:ext cx="6831033" cy="822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2012327"/>
            <a:ext cx="1782009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2012327"/>
            <a:ext cx="2673013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2012327"/>
            <a:ext cx="1782009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46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BBD79BC-E0C4-47F3-A1AA-09F6A6F47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88302" y="3524300"/>
            <a:ext cx="3084103" cy="30566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8591EC-F3CE-477B-AF38-2DF1D9E99D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109" y="3598242"/>
            <a:ext cx="3084103" cy="30566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46DBAA-9627-4B6B-92E0-F32872134A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1531" y="371401"/>
            <a:ext cx="3084103" cy="30566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75D0872-8D8A-4E32-AEE9-D78508E512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821" y="399368"/>
            <a:ext cx="3084103" cy="30566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7096E9A-E58F-45CB-BED4-F80145A2A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1813" y="6776605"/>
            <a:ext cx="3084103" cy="305669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B5E3259-8B28-4AF5-8018-5C9DB61734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5348" y="6763354"/>
            <a:ext cx="3084103" cy="305669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5157EBD-866B-44C3-BBF4-939AEB868263}"/>
              </a:ext>
            </a:extLst>
          </p:cNvPr>
          <p:cNvSpPr txBox="1"/>
          <p:nvPr/>
        </p:nvSpPr>
        <p:spPr>
          <a:xfrm>
            <a:off x="726514" y="399368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A</a:t>
            </a:r>
            <a:endParaRPr lang="zh-CN" altLang="en-US" sz="1444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73E5580-A3CB-4C96-940D-363C7CDEF0D6}"/>
              </a:ext>
            </a:extLst>
          </p:cNvPr>
          <p:cNvSpPr txBox="1"/>
          <p:nvPr/>
        </p:nvSpPr>
        <p:spPr>
          <a:xfrm>
            <a:off x="4022988" y="399368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B</a:t>
            </a:r>
            <a:endParaRPr lang="zh-CN" altLang="en-US" sz="1444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1CF21F-EDE0-43F7-8353-55ADB4BE54BA}"/>
              </a:ext>
            </a:extLst>
          </p:cNvPr>
          <p:cNvSpPr txBox="1"/>
          <p:nvPr/>
        </p:nvSpPr>
        <p:spPr>
          <a:xfrm>
            <a:off x="871315" y="3431400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C</a:t>
            </a:r>
            <a:endParaRPr lang="zh-CN" altLang="en-US" sz="1444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9BCF6B-2E0F-4D47-8D7D-E55B1D458E2A}"/>
              </a:ext>
            </a:extLst>
          </p:cNvPr>
          <p:cNvSpPr txBox="1"/>
          <p:nvPr/>
        </p:nvSpPr>
        <p:spPr>
          <a:xfrm>
            <a:off x="4119169" y="3419049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D</a:t>
            </a:r>
            <a:endParaRPr lang="zh-CN" altLang="en-US" sz="1444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B6B105-EB95-4B68-B656-004EFD060F53}"/>
              </a:ext>
            </a:extLst>
          </p:cNvPr>
          <p:cNvSpPr txBox="1"/>
          <p:nvPr/>
        </p:nvSpPr>
        <p:spPr>
          <a:xfrm>
            <a:off x="870378" y="6654937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E</a:t>
            </a:r>
            <a:endParaRPr lang="zh-CN" altLang="en-US" sz="1444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324F05C-40A7-4AA0-BF37-21607EEF8169}"/>
              </a:ext>
            </a:extLst>
          </p:cNvPr>
          <p:cNvSpPr txBox="1"/>
          <p:nvPr/>
        </p:nvSpPr>
        <p:spPr>
          <a:xfrm>
            <a:off x="4195940" y="6618885"/>
            <a:ext cx="384724" cy="31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44" b="1" dirty="0"/>
              <a:t>F</a:t>
            </a:r>
            <a:endParaRPr lang="zh-CN" altLang="en-US" sz="1444" b="1" dirty="0"/>
          </a:p>
        </p:txBody>
      </p:sp>
      <p:sp>
        <p:nvSpPr>
          <p:cNvPr id="42" name="文本框 15">
            <a:extLst>
              <a:ext uri="{FF2B5EF4-FFF2-40B4-BE49-F238E27FC236}">
                <a16:creationId xmlns:a16="http://schemas.microsoft.com/office/drawing/2014/main" id="{D75FBEC0-5BFF-4A5A-93AB-D1C1E627BFD8}"/>
              </a:ext>
            </a:extLst>
          </p:cNvPr>
          <p:cNvSpPr txBox="1"/>
          <p:nvPr/>
        </p:nvSpPr>
        <p:spPr>
          <a:xfrm>
            <a:off x="599243" y="10216251"/>
            <a:ext cx="6726673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S11.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Combination of bacteria and metabolites markers for pairwise discriminations of 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CRC, CRA and NC groups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.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(A)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Receiver operating characteristic (ROC) analysis applying the 6 bacteria and 11 metabolites CRC vs NC bacteria markers to discriminate CRA from NC. 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(B)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applying the 6 bacteria and 11 metabolites CRC vs NC bacteria markers to discriminate CRC from CRA.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(C)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applying the 14 bacteria and 2 metabolites CRA vs NC markers to discriminate CRC from NC. 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(D)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applying the 14 bacteria and 2 metabolites CRA vs NC markers to discriminate CRC from CRA.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(E)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applying the 6 bacteria and 4 metabolites CRA vs NC markers to discriminate CRC from NC. </a:t>
            </a:r>
            <a:r>
              <a:rPr lang="en-US" altLang="zh-CN" sz="1400" b="1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(F)</a:t>
            </a:r>
            <a:r>
              <a:rPr lang="en-US" altLang="zh-CN" sz="1400" kern="1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400" kern="1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applying the 14 bacteria and 2 metabolites CRA vs NC markers to discriminate CRA from NC.</a:t>
            </a:r>
            <a:endParaRPr lang="zh-CN" altLang="zh-CN" sz="1400" kern="100" dirty="0"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" name="文本框 14">
            <a:extLst>
              <a:ext uri="{FF2B5EF4-FFF2-40B4-BE49-F238E27FC236}">
                <a16:creationId xmlns:a16="http://schemas.microsoft.com/office/drawing/2014/main" id="{0613A089-3AE9-418A-BBDA-9F0BFFFAFCC2}"/>
              </a:ext>
            </a:extLst>
          </p:cNvPr>
          <p:cNvSpPr txBox="1"/>
          <p:nvPr/>
        </p:nvSpPr>
        <p:spPr>
          <a:xfrm>
            <a:off x="2042720" y="9740414"/>
            <a:ext cx="4398186" cy="38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False Positive Percentage (%)</a:t>
            </a:r>
            <a:endParaRPr lang="zh-CN" altLang="en-US" b="1" dirty="0"/>
          </a:p>
        </p:txBody>
      </p:sp>
      <p:sp>
        <p:nvSpPr>
          <p:cNvPr id="44" name="文本框 16">
            <a:extLst>
              <a:ext uri="{FF2B5EF4-FFF2-40B4-BE49-F238E27FC236}">
                <a16:creationId xmlns:a16="http://schemas.microsoft.com/office/drawing/2014/main" id="{C61B20E9-A144-4BD0-B67F-90D65DD646DA}"/>
              </a:ext>
            </a:extLst>
          </p:cNvPr>
          <p:cNvSpPr txBox="1"/>
          <p:nvPr/>
        </p:nvSpPr>
        <p:spPr>
          <a:xfrm rot="16200000">
            <a:off x="-1438945" y="4934453"/>
            <a:ext cx="3941396" cy="38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True Positive Percentage (%)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9727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174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Jun Yu (MEDT)</cp:lastModifiedBy>
  <cp:revision>59</cp:revision>
  <dcterms:created xsi:type="dcterms:W3CDTF">2020-10-05T01:00:00Z</dcterms:created>
  <dcterms:modified xsi:type="dcterms:W3CDTF">2021-10-21T15:25:24Z</dcterms:modified>
</cp:coreProperties>
</file>