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8658225" cy="13147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81" autoAdjust="0"/>
  </p:normalViewPr>
  <p:slideViewPr>
    <p:cSldViewPr snapToGrid="0">
      <p:cViewPr varScale="1">
        <p:scale>
          <a:sx n="55" d="100"/>
          <a:sy n="55" d="100"/>
        </p:scale>
        <p:origin x="33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57A8-9C08-4C62-8688-C4B8FA228821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3000" y="1143000"/>
            <a:ext cx="2032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FB99E-A572-4C00-B2FE-B5BCF69B92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1pPr>
    <a:lvl2pPr marL="499080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2pPr>
    <a:lvl3pPr marL="998159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3pPr>
    <a:lvl4pPr marL="1497239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4pPr>
    <a:lvl5pPr marL="1996318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5pPr>
    <a:lvl6pPr marL="2495398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6pPr>
    <a:lvl7pPr marL="2994477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7pPr>
    <a:lvl8pPr marL="3493557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8pPr>
    <a:lvl9pPr marL="3992636" algn="l" defTabSz="998159" rtl="0" eaLnBrk="1" latinLnBrk="0" hangingPunct="1">
      <a:defRPr sz="131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13000" y="1143000"/>
            <a:ext cx="20320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FB99E-A572-4C00-B2FE-B5BCF69B92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8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367" y="2151715"/>
            <a:ext cx="7359491" cy="4577339"/>
          </a:xfrm>
        </p:spPr>
        <p:txBody>
          <a:bodyPr anchor="b"/>
          <a:lstStyle>
            <a:lvl1pPr algn="ctr">
              <a:defRPr sz="56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2278" y="6905574"/>
            <a:ext cx="6493669" cy="3174310"/>
          </a:xfrm>
        </p:spPr>
        <p:txBody>
          <a:bodyPr/>
          <a:lstStyle>
            <a:lvl1pPr marL="0" indent="0" algn="ctr">
              <a:buNone/>
              <a:defRPr sz="2273"/>
            </a:lvl1pPr>
            <a:lvl2pPr marL="432923" indent="0" algn="ctr">
              <a:buNone/>
              <a:defRPr sz="1894"/>
            </a:lvl2pPr>
            <a:lvl3pPr marL="865845" indent="0" algn="ctr">
              <a:buNone/>
              <a:defRPr sz="1704"/>
            </a:lvl3pPr>
            <a:lvl4pPr marL="1298768" indent="0" algn="ctr">
              <a:buNone/>
              <a:defRPr sz="1515"/>
            </a:lvl4pPr>
            <a:lvl5pPr marL="1731691" indent="0" algn="ctr">
              <a:buNone/>
              <a:defRPr sz="1515"/>
            </a:lvl5pPr>
            <a:lvl6pPr marL="2164613" indent="0" algn="ctr">
              <a:buNone/>
              <a:defRPr sz="1515"/>
            </a:lvl6pPr>
            <a:lvl7pPr marL="2597536" indent="0" algn="ctr">
              <a:buNone/>
              <a:defRPr sz="1515"/>
            </a:lvl7pPr>
            <a:lvl8pPr marL="3030459" indent="0" algn="ctr">
              <a:buNone/>
              <a:defRPr sz="1515"/>
            </a:lvl8pPr>
            <a:lvl9pPr marL="3463381" indent="0" algn="ctr">
              <a:buNone/>
              <a:defRPr sz="151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98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9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6043" y="699992"/>
            <a:ext cx="1866930" cy="1114204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5254" y="699992"/>
            <a:ext cx="5492561" cy="1114204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38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04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44" y="3277792"/>
            <a:ext cx="7467719" cy="5469067"/>
          </a:xfrm>
        </p:spPr>
        <p:txBody>
          <a:bodyPr anchor="b"/>
          <a:lstStyle>
            <a:lvl1pPr>
              <a:defRPr sz="56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744" y="8798598"/>
            <a:ext cx="7467719" cy="2876053"/>
          </a:xfrm>
        </p:spPr>
        <p:txBody>
          <a:bodyPr/>
          <a:lstStyle>
            <a:lvl1pPr marL="0" indent="0">
              <a:buNone/>
              <a:defRPr sz="2273">
                <a:solidFill>
                  <a:schemeClr val="tx1"/>
                </a:solidFill>
              </a:defRPr>
            </a:lvl1pPr>
            <a:lvl2pPr marL="432923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2pPr>
            <a:lvl3pPr marL="865845" indent="0">
              <a:buNone/>
              <a:defRPr sz="1704">
                <a:solidFill>
                  <a:schemeClr val="tx1">
                    <a:tint val="75000"/>
                  </a:schemeClr>
                </a:solidFill>
              </a:defRPr>
            </a:lvl3pPr>
            <a:lvl4pPr marL="1298768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4pPr>
            <a:lvl5pPr marL="1731691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5pPr>
            <a:lvl6pPr marL="2164613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6pPr>
            <a:lvl7pPr marL="2597536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7pPr>
            <a:lvl8pPr marL="3030459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8pPr>
            <a:lvl9pPr marL="3463381" indent="0">
              <a:buNone/>
              <a:defRPr sz="15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02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5253" y="3499960"/>
            <a:ext cx="3679746" cy="83420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3226" y="3499960"/>
            <a:ext cx="3679746" cy="83420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9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81" y="699995"/>
            <a:ext cx="7467719" cy="25412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6382" y="3223007"/>
            <a:ext cx="3662834" cy="1579546"/>
          </a:xfrm>
        </p:spPr>
        <p:txBody>
          <a:bodyPr anchor="b"/>
          <a:lstStyle>
            <a:lvl1pPr marL="0" indent="0">
              <a:buNone/>
              <a:defRPr sz="2273" b="1"/>
            </a:lvl1pPr>
            <a:lvl2pPr marL="432923" indent="0">
              <a:buNone/>
              <a:defRPr sz="1894" b="1"/>
            </a:lvl2pPr>
            <a:lvl3pPr marL="865845" indent="0">
              <a:buNone/>
              <a:defRPr sz="1704" b="1"/>
            </a:lvl3pPr>
            <a:lvl4pPr marL="1298768" indent="0">
              <a:buNone/>
              <a:defRPr sz="1515" b="1"/>
            </a:lvl4pPr>
            <a:lvl5pPr marL="1731691" indent="0">
              <a:buNone/>
              <a:defRPr sz="1515" b="1"/>
            </a:lvl5pPr>
            <a:lvl6pPr marL="2164613" indent="0">
              <a:buNone/>
              <a:defRPr sz="1515" b="1"/>
            </a:lvl6pPr>
            <a:lvl7pPr marL="2597536" indent="0">
              <a:buNone/>
              <a:defRPr sz="1515" b="1"/>
            </a:lvl7pPr>
            <a:lvl8pPr marL="3030459" indent="0">
              <a:buNone/>
              <a:defRPr sz="1515" b="1"/>
            </a:lvl8pPr>
            <a:lvl9pPr marL="3463381" indent="0">
              <a:buNone/>
              <a:defRPr sz="151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6382" y="4802553"/>
            <a:ext cx="3662834" cy="706383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83227" y="3223007"/>
            <a:ext cx="3680873" cy="1579546"/>
          </a:xfrm>
        </p:spPr>
        <p:txBody>
          <a:bodyPr anchor="b"/>
          <a:lstStyle>
            <a:lvl1pPr marL="0" indent="0">
              <a:buNone/>
              <a:defRPr sz="2273" b="1"/>
            </a:lvl1pPr>
            <a:lvl2pPr marL="432923" indent="0">
              <a:buNone/>
              <a:defRPr sz="1894" b="1"/>
            </a:lvl2pPr>
            <a:lvl3pPr marL="865845" indent="0">
              <a:buNone/>
              <a:defRPr sz="1704" b="1"/>
            </a:lvl3pPr>
            <a:lvl4pPr marL="1298768" indent="0">
              <a:buNone/>
              <a:defRPr sz="1515" b="1"/>
            </a:lvl4pPr>
            <a:lvl5pPr marL="1731691" indent="0">
              <a:buNone/>
              <a:defRPr sz="1515" b="1"/>
            </a:lvl5pPr>
            <a:lvl6pPr marL="2164613" indent="0">
              <a:buNone/>
              <a:defRPr sz="1515" b="1"/>
            </a:lvl6pPr>
            <a:lvl7pPr marL="2597536" indent="0">
              <a:buNone/>
              <a:defRPr sz="1515" b="1"/>
            </a:lvl7pPr>
            <a:lvl8pPr marL="3030459" indent="0">
              <a:buNone/>
              <a:defRPr sz="1515" b="1"/>
            </a:lvl8pPr>
            <a:lvl9pPr marL="3463381" indent="0">
              <a:buNone/>
              <a:defRPr sz="151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83227" y="4802553"/>
            <a:ext cx="3680873" cy="706383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5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6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94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81" y="876512"/>
            <a:ext cx="2792503" cy="3067791"/>
          </a:xfrm>
        </p:spPr>
        <p:txBody>
          <a:bodyPr anchor="b"/>
          <a:lstStyle>
            <a:lvl1pPr>
              <a:defRPr sz="30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0874" y="1893025"/>
            <a:ext cx="4383226" cy="9343371"/>
          </a:xfrm>
        </p:spPr>
        <p:txBody>
          <a:bodyPr/>
          <a:lstStyle>
            <a:lvl1pPr>
              <a:defRPr sz="3030"/>
            </a:lvl1pPr>
            <a:lvl2pPr>
              <a:defRPr sz="2651"/>
            </a:lvl2pPr>
            <a:lvl3pPr>
              <a:defRPr sz="2273"/>
            </a:lvl3pPr>
            <a:lvl4pPr>
              <a:defRPr sz="1894"/>
            </a:lvl4pPr>
            <a:lvl5pPr>
              <a:defRPr sz="1894"/>
            </a:lvl5pPr>
            <a:lvl6pPr>
              <a:defRPr sz="1894"/>
            </a:lvl6pPr>
            <a:lvl7pPr>
              <a:defRPr sz="1894"/>
            </a:lvl7pPr>
            <a:lvl8pPr>
              <a:defRPr sz="1894"/>
            </a:lvl8pPr>
            <a:lvl9pPr>
              <a:defRPr sz="189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381" y="3944303"/>
            <a:ext cx="2792503" cy="7307308"/>
          </a:xfrm>
        </p:spPr>
        <p:txBody>
          <a:bodyPr/>
          <a:lstStyle>
            <a:lvl1pPr marL="0" indent="0">
              <a:buNone/>
              <a:defRPr sz="1515"/>
            </a:lvl1pPr>
            <a:lvl2pPr marL="432923" indent="0">
              <a:buNone/>
              <a:defRPr sz="1326"/>
            </a:lvl2pPr>
            <a:lvl3pPr marL="865845" indent="0">
              <a:buNone/>
              <a:defRPr sz="1136"/>
            </a:lvl3pPr>
            <a:lvl4pPr marL="1298768" indent="0">
              <a:buNone/>
              <a:defRPr sz="947"/>
            </a:lvl4pPr>
            <a:lvl5pPr marL="1731691" indent="0">
              <a:buNone/>
              <a:defRPr sz="947"/>
            </a:lvl5pPr>
            <a:lvl6pPr marL="2164613" indent="0">
              <a:buNone/>
              <a:defRPr sz="947"/>
            </a:lvl6pPr>
            <a:lvl7pPr marL="2597536" indent="0">
              <a:buNone/>
              <a:defRPr sz="947"/>
            </a:lvl7pPr>
            <a:lvl8pPr marL="3030459" indent="0">
              <a:buNone/>
              <a:defRPr sz="947"/>
            </a:lvl8pPr>
            <a:lvl9pPr marL="3463381" indent="0">
              <a:buNone/>
              <a:defRPr sz="94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3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81" y="876512"/>
            <a:ext cx="2792503" cy="3067791"/>
          </a:xfrm>
        </p:spPr>
        <p:txBody>
          <a:bodyPr anchor="b"/>
          <a:lstStyle>
            <a:lvl1pPr>
              <a:defRPr sz="30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80874" y="1893025"/>
            <a:ext cx="4383226" cy="9343371"/>
          </a:xfrm>
        </p:spPr>
        <p:txBody>
          <a:bodyPr anchor="t"/>
          <a:lstStyle>
            <a:lvl1pPr marL="0" indent="0">
              <a:buNone/>
              <a:defRPr sz="3030"/>
            </a:lvl1pPr>
            <a:lvl2pPr marL="432923" indent="0">
              <a:buNone/>
              <a:defRPr sz="2651"/>
            </a:lvl2pPr>
            <a:lvl3pPr marL="865845" indent="0">
              <a:buNone/>
              <a:defRPr sz="2273"/>
            </a:lvl3pPr>
            <a:lvl4pPr marL="1298768" indent="0">
              <a:buNone/>
              <a:defRPr sz="1894"/>
            </a:lvl4pPr>
            <a:lvl5pPr marL="1731691" indent="0">
              <a:buNone/>
              <a:defRPr sz="1894"/>
            </a:lvl5pPr>
            <a:lvl6pPr marL="2164613" indent="0">
              <a:buNone/>
              <a:defRPr sz="1894"/>
            </a:lvl6pPr>
            <a:lvl7pPr marL="2597536" indent="0">
              <a:buNone/>
              <a:defRPr sz="1894"/>
            </a:lvl7pPr>
            <a:lvl8pPr marL="3030459" indent="0">
              <a:buNone/>
              <a:defRPr sz="1894"/>
            </a:lvl8pPr>
            <a:lvl9pPr marL="3463381" indent="0">
              <a:buNone/>
              <a:defRPr sz="189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381" y="3944303"/>
            <a:ext cx="2792503" cy="7307308"/>
          </a:xfrm>
        </p:spPr>
        <p:txBody>
          <a:bodyPr/>
          <a:lstStyle>
            <a:lvl1pPr marL="0" indent="0">
              <a:buNone/>
              <a:defRPr sz="1515"/>
            </a:lvl1pPr>
            <a:lvl2pPr marL="432923" indent="0">
              <a:buNone/>
              <a:defRPr sz="1326"/>
            </a:lvl2pPr>
            <a:lvl3pPr marL="865845" indent="0">
              <a:buNone/>
              <a:defRPr sz="1136"/>
            </a:lvl3pPr>
            <a:lvl4pPr marL="1298768" indent="0">
              <a:buNone/>
              <a:defRPr sz="947"/>
            </a:lvl4pPr>
            <a:lvl5pPr marL="1731691" indent="0">
              <a:buNone/>
              <a:defRPr sz="947"/>
            </a:lvl5pPr>
            <a:lvl6pPr marL="2164613" indent="0">
              <a:buNone/>
              <a:defRPr sz="947"/>
            </a:lvl6pPr>
            <a:lvl7pPr marL="2597536" indent="0">
              <a:buNone/>
              <a:defRPr sz="947"/>
            </a:lvl7pPr>
            <a:lvl8pPr marL="3030459" indent="0">
              <a:buNone/>
              <a:defRPr sz="947"/>
            </a:lvl8pPr>
            <a:lvl9pPr marL="3463381" indent="0">
              <a:buNone/>
              <a:defRPr sz="94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8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5253" y="699995"/>
            <a:ext cx="7467719" cy="2541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253" y="3499960"/>
            <a:ext cx="7467719" cy="8342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5253" y="12185950"/>
            <a:ext cx="1948101" cy="699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E5D3-88AA-472C-8759-54A64E04400C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037" y="12185950"/>
            <a:ext cx="2922151" cy="699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4871" y="12185950"/>
            <a:ext cx="1948101" cy="699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13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865845" rtl="0" eaLnBrk="1" latinLnBrk="0" hangingPunct="1">
        <a:lnSpc>
          <a:spcPct val="90000"/>
        </a:lnSpc>
        <a:spcBef>
          <a:spcPct val="0"/>
        </a:spcBef>
        <a:buNone/>
        <a:defRPr sz="41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461" indent="-216461" algn="l" defTabSz="865845" rtl="0" eaLnBrk="1" latinLnBrk="0" hangingPunct="1">
        <a:lnSpc>
          <a:spcPct val="90000"/>
        </a:lnSpc>
        <a:spcBef>
          <a:spcPts val="947"/>
        </a:spcBef>
        <a:buFont typeface="Arial" panose="020B0604020202020204" pitchFamily="34" charset="0"/>
        <a:buChar char="•"/>
        <a:defRPr sz="2651" kern="1200">
          <a:solidFill>
            <a:schemeClr val="tx1"/>
          </a:solidFill>
          <a:latin typeface="+mn-lt"/>
          <a:ea typeface="+mn-ea"/>
          <a:cs typeface="+mn-cs"/>
        </a:defRPr>
      </a:lvl1pPr>
      <a:lvl2pPr marL="649384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2273" kern="1200">
          <a:solidFill>
            <a:schemeClr val="tx1"/>
          </a:solidFill>
          <a:latin typeface="+mn-lt"/>
          <a:ea typeface="+mn-ea"/>
          <a:cs typeface="+mn-cs"/>
        </a:defRPr>
      </a:lvl2pPr>
      <a:lvl3pPr marL="1082307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894" kern="1200">
          <a:solidFill>
            <a:schemeClr val="tx1"/>
          </a:solidFill>
          <a:latin typeface="+mn-lt"/>
          <a:ea typeface="+mn-ea"/>
          <a:cs typeface="+mn-cs"/>
        </a:defRPr>
      </a:lvl3pPr>
      <a:lvl4pPr marL="1515229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4pPr>
      <a:lvl5pPr marL="1948152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5pPr>
      <a:lvl6pPr marL="2381075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6pPr>
      <a:lvl7pPr marL="2813997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7pPr>
      <a:lvl8pPr marL="3246920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8pPr>
      <a:lvl9pPr marL="3679843" indent="-216461" algn="l" defTabSz="865845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1pPr>
      <a:lvl2pPr marL="432923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2pPr>
      <a:lvl3pPr marL="865845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3pPr>
      <a:lvl4pPr marL="1298768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4pPr>
      <a:lvl5pPr marL="1731691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5pPr>
      <a:lvl6pPr marL="2164613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6pPr>
      <a:lvl7pPr marL="2597536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7pPr>
      <a:lvl8pPr marL="3030459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8pPr>
      <a:lvl9pPr marL="3463381" algn="l" defTabSz="865845" rtl="0" eaLnBrk="1" latinLnBrk="0" hangingPunct="1">
        <a:defRPr sz="17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>
            <a:extLst>
              <a:ext uri="{FF2B5EF4-FFF2-40B4-BE49-F238E27FC236}">
                <a16:creationId xmlns:a16="http://schemas.microsoft.com/office/drawing/2014/main" id="{2F1150DB-BF5F-4F14-B8E0-CF23B5079E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105" y="5398780"/>
            <a:ext cx="2467191" cy="3102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0775BA-E948-4C87-B760-05FBB5AD45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405" y="5134613"/>
            <a:ext cx="2804513" cy="3527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C84DC-6B89-4611-BA88-30B02A276C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" b="336"/>
          <a:stretch/>
        </p:blipFill>
        <p:spPr>
          <a:xfrm>
            <a:off x="821379" y="5721280"/>
            <a:ext cx="7618319" cy="50230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15CE0F-FC95-491D-A738-439FC289D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" b="336"/>
          <a:stretch/>
        </p:blipFill>
        <p:spPr>
          <a:xfrm>
            <a:off x="821379" y="464232"/>
            <a:ext cx="7618319" cy="50230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D499F3-B26A-4557-A57F-7267F9ADC135}"/>
              </a:ext>
            </a:extLst>
          </p:cNvPr>
          <p:cNvSpPr txBox="1"/>
          <p:nvPr/>
        </p:nvSpPr>
        <p:spPr>
          <a:xfrm>
            <a:off x="521026" y="279267"/>
            <a:ext cx="381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1C28C5-386C-4D88-9531-38B1ACF6E756}"/>
              </a:ext>
            </a:extLst>
          </p:cNvPr>
          <p:cNvSpPr txBox="1"/>
          <p:nvPr/>
        </p:nvSpPr>
        <p:spPr>
          <a:xfrm>
            <a:off x="570014" y="5436806"/>
            <a:ext cx="381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10" name="TextBox 93">
            <a:extLst>
              <a:ext uri="{FF2B5EF4-FFF2-40B4-BE49-F238E27FC236}">
                <a16:creationId xmlns:a16="http://schemas.microsoft.com/office/drawing/2014/main" id="{D196F229-1EA0-4332-A215-B633218D522C}"/>
              </a:ext>
            </a:extLst>
          </p:cNvPr>
          <p:cNvSpPr txBox="1"/>
          <p:nvPr/>
        </p:nvSpPr>
        <p:spPr>
          <a:xfrm>
            <a:off x="724218" y="10772213"/>
            <a:ext cx="75090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HK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S13</a:t>
            </a:r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. Interactions among metabolites and bacteria are altered in CRC. </a:t>
            </a:r>
            <a:r>
              <a:rPr lang="en-HK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 Heatmap for the metabolites-species associations following increasing trend along CRC stages. </a:t>
            </a:r>
            <a:r>
              <a:rPr lang="en-HK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 Heatmap for the metabolites-species associations following decreasing trend along CRC stages. The metabolites-species associations were tested using zero-inflated negative binomial (ZINB) regressions. The strengths of associations were measured by -log10(p-value)*sign(Beta) from the results of ZINB regressions. Associations with p &lt; 0.001 are labelled with black dots. CRC; colorectal cancer, CRA; colorectal adenoma, NC; normal control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7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108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Olabisi Coker</cp:lastModifiedBy>
  <cp:revision>55</cp:revision>
  <dcterms:created xsi:type="dcterms:W3CDTF">2020-10-05T01:00:00Z</dcterms:created>
  <dcterms:modified xsi:type="dcterms:W3CDTF">2021-10-23T03:53:10Z</dcterms:modified>
</cp:coreProperties>
</file>