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845978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>
      <p:cViewPr varScale="1">
        <p:scale>
          <a:sx n="38" d="100"/>
          <a:sy n="38" d="100"/>
        </p:scale>
        <p:origin x="2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4484" y="1649770"/>
            <a:ext cx="7190820" cy="3509551"/>
          </a:xfrm>
        </p:spPr>
        <p:txBody>
          <a:bodyPr anchor="b"/>
          <a:lstStyle>
            <a:lvl1pPr algn="ctr">
              <a:defRPr sz="5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7474" y="5294662"/>
            <a:ext cx="6344841" cy="2433817"/>
          </a:xfrm>
        </p:spPr>
        <p:txBody>
          <a:bodyPr/>
          <a:lstStyle>
            <a:lvl1pPr marL="0" indent="0" algn="ctr">
              <a:buNone/>
              <a:defRPr sz="2220"/>
            </a:lvl1pPr>
            <a:lvl2pPr marL="423001" indent="0" algn="ctr">
              <a:buNone/>
              <a:defRPr sz="1850"/>
            </a:lvl2pPr>
            <a:lvl3pPr marL="846003" indent="0" algn="ctr">
              <a:buNone/>
              <a:defRPr sz="1665"/>
            </a:lvl3pPr>
            <a:lvl4pPr marL="1269004" indent="0" algn="ctr">
              <a:buNone/>
              <a:defRPr sz="1480"/>
            </a:lvl4pPr>
            <a:lvl5pPr marL="1692006" indent="0" algn="ctr">
              <a:buNone/>
              <a:defRPr sz="1480"/>
            </a:lvl5pPr>
            <a:lvl6pPr marL="2115007" indent="0" algn="ctr">
              <a:buNone/>
              <a:defRPr sz="1480"/>
            </a:lvl6pPr>
            <a:lvl7pPr marL="2538009" indent="0" algn="ctr">
              <a:buNone/>
              <a:defRPr sz="1480"/>
            </a:lvl7pPr>
            <a:lvl8pPr marL="2961010" indent="0" algn="ctr">
              <a:buNone/>
              <a:defRPr sz="1480"/>
            </a:lvl8pPr>
            <a:lvl9pPr marL="3384012" indent="0" algn="ctr">
              <a:buNone/>
              <a:defRPr sz="14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12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64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54036" y="536700"/>
            <a:ext cx="1824142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611" y="536700"/>
            <a:ext cx="5366678" cy="8542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40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909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05" y="2513159"/>
            <a:ext cx="7296567" cy="4193259"/>
          </a:xfrm>
        </p:spPr>
        <p:txBody>
          <a:bodyPr anchor="b"/>
          <a:lstStyle>
            <a:lvl1pPr>
              <a:defRPr sz="5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205" y="6746088"/>
            <a:ext cx="7296567" cy="2205136"/>
          </a:xfrm>
        </p:spPr>
        <p:txBody>
          <a:bodyPr/>
          <a:lstStyle>
            <a:lvl1pPr marL="0" indent="0">
              <a:buNone/>
              <a:defRPr sz="2220">
                <a:solidFill>
                  <a:schemeClr val="tx1"/>
                </a:solidFill>
              </a:defRPr>
            </a:lvl1pPr>
            <a:lvl2pPr marL="423001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2pPr>
            <a:lvl3pPr marL="846003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3pPr>
            <a:lvl4pPr marL="1269004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4pPr>
            <a:lvl5pPr marL="1692006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5pPr>
            <a:lvl6pPr marL="2115007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6pPr>
            <a:lvl7pPr marL="2538009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7pPr>
            <a:lvl8pPr marL="2961010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8pPr>
            <a:lvl9pPr marL="3384012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29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610" y="2683500"/>
            <a:ext cx="3595410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768" y="2683500"/>
            <a:ext cx="3595410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84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536702"/>
            <a:ext cx="7296567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713" y="2471154"/>
            <a:ext cx="3578886" cy="1211074"/>
          </a:xfrm>
        </p:spPr>
        <p:txBody>
          <a:bodyPr anchor="b"/>
          <a:lstStyle>
            <a:lvl1pPr marL="0" indent="0">
              <a:buNone/>
              <a:defRPr sz="2220" b="1"/>
            </a:lvl1pPr>
            <a:lvl2pPr marL="423001" indent="0">
              <a:buNone/>
              <a:defRPr sz="1850" b="1"/>
            </a:lvl2pPr>
            <a:lvl3pPr marL="846003" indent="0">
              <a:buNone/>
              <a:defRPr sz="1665" b="1"/>
            </a:lvl3pPr>
            <a:lvl4pPr marL="1269004" indent="0">
              <a:buNone/>
              <a:defRPr sz="1480" b="1"/>
            </a:lvl4pPr>
            <a:lvl5pPr marL="1692006" indent="0">
              <a:buNone/>
              <a:defRPr sz="1480" b="1"/>
            </a:lvl5pPr>
            <a:lvl6pPr marL="2115007" indent="0">
              <a:buNone/>
              <a:defRPr sz="1480" b="1"/>
            </a:lvl6pPr>
            <a:lvl7pPr marL="2538009" indent="0">
              <a:buNone/>
              <a:defRPr sz="1480" b="1"/>
            </a:lvl7pPr>
            <a:lvl8pPr marL="2961010" indent="0">
              <a:buNone/>
              <a:defRPr sz="1480" b="1"/>
            </a:lvl8pPr>
            <a:lvl9pPr marL="3384012" indent="0">
              <a:buNone/>
              <a:defRPr sz="14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713" y="3682228"/>
            <a:ext cx="3578886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768" y="2471154"/>
            <a:ext cx="3596512" cy="1211074"/>
          </a:xfrm>
        </p:spPr>
        <p:txBody>
          <a:bodyPr anchor="b"/>
          <a:lstStyle>
            <a:lvl1pPr marL="0" indent="0">
              <a:buNone/>
              <a:defRPr sz="2220" b="1"/>
            </a:lvl1pPr>
            <a:lvl2pPr marL="423001" indent="0">
              <a:buNone/>
              <a:defRPr sz="1850" b="1"/>
            </a:lvl2pPr>
            <a:lvl3pPr marL="846003" indent="0">
              <a:buNone/>
              <a:defRPr sz="1665" b="1"/>
            </a:lvl3pPr>
            <a:lvl4pPr marL="1269004" indent="0">
              <a:buNone/>
              <a:defRPr sz="1480" b="1"/>
            </a:lvl4pPr>
            <a:lvl5pPr marL="1692006" indent="0">
              <a:buNone/>
              <a:defRPr sz="1480" b="1"/>
            </a:lvl5pPr>
            <a:lvl6pPr marL="2115007" indent="0">
              <a:buNone/>
              <a:defRPr sz="1480" b="1"/>
            </a:lvl6pPr>
            <a:lvl7pPr marL="2538009" indent="0">
              <a:buNone/>
              <a:defRPr sz="1480" b="1"/>
            </a:lvl7pPr>
            <a:lvl8pPr marL="2961010" indent="0">
              <a:buNone/>
              <a:defRPr sz="1480" b="1"/>
            </a:lvl8pPr>
            <a:lvl9pPr marL="3384012" indent="0">
              <a:buNone/>
              <a:defRPr sz="14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82768" y="3682228"/>
            <a:ext cx="3596512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7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5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9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672042"/>
            <a:ext cx="2728502" cy="2352146"/>
          </a:xfrm>
        </p:spPr>
        <p:txBody>
          <a:bodyPr anchor="b"/>
          <a:lstStyle>
            <a:lvl1pPr>
              <a:defRPr sz="29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512" y="1451426"/>
            <a:ext cx="4282768" cy="7163777"/>
          </a:xfrm>
        </p:spPr>
        <p:txBody>
          <a:bodyPr/>
          <a:lstStyle>
            <a:lvl1pPr>
              <a:defRPr sz="2961"/>
            </a:lvl1pPr>
            <a:lvl2pPr>
              <a:defRPr sz="2591"/>
            </a:lvl2pPr>
            <a:lvl3pPr>
              <a:defRPr sz="2220"/>
            </a:lvl3pPr>
            <a:lvl4pPr>
              <a:defRPr sz="1850"/>
            </a:lvl4pPr>
            <a:lvl5pPr>
              <a:defRPr sz="1850"/>
            </a:lvl5pPr>
            <a:lvl6pPr>
              <a:defRPr sz="1850"/>
            </a:lvl6pPr>
            <a:lvl7pPr>
              <a:defRPr sz="1850"/>
            </a:lvl7pPr>
            <a:lvl8pPr>
              <a:defRPr sz="1850"/>
            </a:lvl8pPr>
            <a:lvl9pPr>
              <a:defRPr sz="18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712" y="3024188"/>
            <a:ext cx="2728502" cy="5602681"/>
          </a:xfrm>
        </p:spPr>
        <p:txBody>
          <a:bodyPr/>
          <a:lstStyle>
            <a:lvl1pPr marL="0" indent="0">
              <a:buNone/>
              <a:defRPr sz="1480"/>
            </a:lvl1pPr>
            <a:lvl2pPr marL="423001" indent="0">
              <a:buNone/>
              <a:defRPr sz="1295"/>
            </a:lvl2pPr>
            <a:lvl3pPr marL="846003" indent="0">
              <a:buNone/>
              <a:defRPr sz="1110"/>
            </a:lvl3pPr>
            <a:lvl4pPr marL="1269004" indent="0">
              <a:buNone/>
              <a:defRPr sz="925"/>
            </a:lvl4pPr>
            <a:lvl5pPr marL="1692006" indent="0">
              <a:buNone/>
              <a:defRPr sz="925"/>
            </a:lvl5pPr>
            <a:lvl6pPr marL="2115007" indent="0">
              <a:buNone/>
              <a:defRPr sz="925"/>
            </a:lvl6pPr>
            <a:lvl7pPr marL="2538009" indent="0">
              <a:buNone/>
              <a:defRPr sz="925"/>
            </a:lvl7pPr>
            <a:lvl8pPr marL="2961010" indent="0">
              <a:buNone/>
              <a:defRPr sz="925"/>
            </a:lvl8pPr>
            <a:lvl9pPr marL="3384012" indent="0">
              <a:buNone/>
              <a:defRPr sz="9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84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672042"/>
            <a:ext cx="2728502" cy="2352146"/>
          </a:xfrm>
        </p:spPr>
        <p:txBody>
          <a:bodyPr anchor="b"/>
          <a:lstStyle>
            <a:lvl1pPr>
              <a:defRPr sz="29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96512" y="1451426"/>
            <a:ext cx="4282768" cy="7163777"/>
          </a:xfrm>
        </p:spPr>
        <p:txBody>
          <a:bodyPr anchor="t"/>
          <a:lstStyle>
            <a:lvl1pPr marL="0" indent="0">
              <a:buNone/>
              <a:defRPr sz="2961"/>
            </a:lvl1pPr>
            <a:lvl2pPr marL="423001" indent="0">
              <a:buNone/>
              <a:defRPr sz="2591"/>
            </a:lvl2pPr>
            <a:lvl3pPr marL="846003" indent="0">
              <a:buNone/>
              <a:defRPr sz="2220"/>
            </a:lvl3pPr>
            <a:lvl4pPr marL="1269004" indent="0">
              <a:buNone/>
              <a:defRPr sz="1850"/>
            </a:lvl4pPr>
            <a:lvl5pPr marL="1692006" indent="0">
              <a:buNone/>
              <a:defRPr sz="1850"/>
            </a:lvl5pPr>
            <a:lvl6pPr marL="2115007" indent="0">
              <a:buNone/>
              <a:defRPr sz="1850"/>
            </a:lvl6pPr>
            <a:lvl7pPr marL="2538009" indent="0">
              <a:buNone/>
              <a:defRPr sz="1850"/>
            </a:lvl7pPr>
            <a:lvl8pPr marL="2961010" indent="0">
              <a:buNone/>
              <a:defRPr sz="1850"/>
            </a:lvl8pPr>
            <a:lvl9pPr marL="3384012" indent="0">
              <a:buNone/>
              <a:defRPr sz="18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712" y="3024188"/>
            <a:ext cx="2728502" cy="5602681"/>
          </a:xfrm>
        </p:spPr>
        <p:txBody>
          <a:bodyPr/>
          <a:lstStyle>
            <a:lvl1pPr marL="0" indent="0">
              <a:buNone/>
              <a:defRPr sz="1480"/>
            </a:lvl1pPr>
            <a:lvl2pPr marL="423001" indent="0">
              <a:buNone/>
              <a:defRPr sz="1295"/>
            </a:lvl2pPr>
            <a:lvl3pPr marL="846003" indent="0">
              <a:buNone/>
              <a:defRPr sz="1110"/>
            </a:lvl3pPr>
            <a:lvl4pPr marL="1269004" indent="0">
              <a:buNone/>
              <a:defRPr sz="925"/>
            </a:lvl4pPr>
            <a:lvl5pPr marL="1692006" indent="0">
              <a:buNone/>
              <a:defRPr sz="925"/>
            </a:lvl5pPr>
            <a:lvl6pPr marL="2115007" indent="0">
              <a:buNone/>
              <a:defRPr sz="925"/>
            </a:lvl6pPr>
            <a:lvl7pPr marL="2538009" indent="0">
              <a:buNone/>
              <a:defRPr sz="925"/>
            </a:lvl7pPr>
            <a:lvl8pPr marL="2961010" indent="0">
              <a:buNone/>
              <a:defRPr sz="925"/>
            </a:lvl8pPr>
            <a:lvl9pPr marL="3384012" indent="0">
              <a:buNone/>
              <a:defRPr sz="9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59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611" y="536702"/>
            <a:ext cx="7296567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611" y="2683500"/>
            <a:ext cx="7296567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1611" y="9343248"/>
            <a:ext cx="190345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77E3D-B56C-4074-B78F-6C2423AE6783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305" y="9343248"/>
            <a:ext cx="2855178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74725" y="9343248"/>
            <a:ext cx="190345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1034A-5738-4FF6-ADE4-B4A031CFE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95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846003" rtl="0" eaLnBrk="1" latinLnBrk="0" hangingPunct="1">
        <a:lnSpc>
          <a:spcPct val="90000"/>
        </a:lnSpc>
        <a:spcBef>
          <a:spcPct val="0"/>
        </a:spcBef>
        <a:buNone/>
        <a:defRPr sz="40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501" indent="-211501" algn="l" defTabSz="846003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sz="2591" kern="1200">
          <a:solidFill>
            <a:schemeClr val="tx1"/>
          </a:solidFill>
          <a:latin typeface="+mn-lt"/>
          <a:ea typeface="+mn-ea"/>
          <a:cs typeface="+mn-cs"/>
        </a:defRPr>
      </a:lvl1pPr>
      <a:lvl2pPr marL="634502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2220" kern="1200">
          <a:solidFill>
            <a:schemeClr val="tx1"/>
          </a:solidFill>
          <a:latin typeface="+mn-lt"/>
          <a:ea typeface="+mn-ea"/>
          <a:cs typeface="+mn-cs"/>
        </a:defRPr>
      </a:lvl2pPr>
      <a:lvl3pPr marL="1057504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850" kern="1200">
          <a:solidFill>
            <a:schemeClr val="tx1"/>
          </a:solidFill>
          <a:latin typeface="+mn-lt"/>
          <a:ea typeface="+mn-ea"/>
          <a:cs typeface="+mn-cs"/>
        </a:defRPr>
      </a:lvl3pPr>
      <a:lvl4pPr marL="1480505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4pPr>
      <a:lvl5pPr marL="1903506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5pPr>
      <a:lvl6pPr marL="2326508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6pPr>
      <a:lvl7pPr marL="2749509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7pPr>
      <a:lvl8pPr marL="3172511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8pPr>
      <a:lvl9pPr marL="3595512" indent="-211501" algn="l" defTabSz="84600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1pPr>
      <a:lvl2pPr marL="423001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2pPr>
      <a:lvl3pPr marL="846003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3pPr>
      <a:lvl4pPr marL="1269004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4pPr>
      <a:lvl5pPr marL="1692006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5pPr>
      <a:lvl6pPr marL="2115007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6pPr>
      <a:lvl7pPr marL="2538009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7pPr>
      <a:lvl8pPr marL="2961010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8pPr>
      <a:lvl9pPr marL="3384012" algn="l" defTabSz="846003" rtl="0" eaLnBrk="1" latinLnBrk="0" hangingPunct="1">
        <a:defRPr sz="16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文本框 4">
            <a:extLst>
              <a:ext uri="{FF2B5EF4-FFF2-40B4-BE49-F238E27FC236}">
                <a16:creationId xmlns:a16="http://schemas.microsoft.com/office/drawing/2014/main" id="{454F3B6A-71C0-4B3B-A52E-95507C00F087}"/>
              </a:ext>
            </a:extLst>
          </p:cNvPr>
          <p:cNvSpPr txBox="1"/>
          <p:nvPr/>
        </p:nvSpPr>
        <p:spPr>
          <a:xfrm>
            <a:off x="1646541" y="602086"/>
            <a:ext cx="237564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Total 97 metabolites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平行四边形 13">
            <a:extLst>
              <a:ext uri="{FF2B5EF4-FFF2-40B4-BE49-F238E27FC236}">
                <a16:creationId xmlns:a16="http://schemas.microsoft.com/office/drawing/2014/main" id="{F9BBF8D9-9B65-41ED-87E2-71D5D3AA0815}"/>
              </a:ext>
            </a:extLst>
          </p:cNvPr>
          <p:cNvSpPr/>
          <p:nvPr/>
        </p:nvSpPr>
        <p:spPr>
          <a:xfrm>
            <a:off x="5212293" y="355793"/>
            <a:ext cx="2258709" cy="304104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PCA analysis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平行四边形 14">
            <a:extLst>
              <a:ext uri="{FF2B5EF4-FFF2-40B4-BE49-F238E27FC236}">
                <a16:creationId xmlns:a16="http://schemas.microsoft.com/office/drawing/2014/main" id="{E8708D20-7CB2-4E1D-B8FF-6334FCFEC93B}"/>
              </a:ext>
            </a:extLst>
          </p:cNvPr>
          <p:cNvSpPr/>
          <p:nvPr/>
        </p:nvSpPr>
        <p:spPr>
          <a:xfrm>
            <a:off x="5212293" y="891435"/>
            <a:ext cx="2258709" cy="304104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PLS-DA analysis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7" name="直接连接符 16">
            <a:extLst>
              <a:ext uri="{FF2B5EF4-FFF2-40B4-BE49-F238E27FC236}">
                <a16:creationId xmlns:a16="http://schemas.microsoft.com/office/drawing/2014/main" id="{C774EEDF-8AB6-44D9-9B12-6FA07BA79C62}"/>
              </a:ext>
            </a:extLst>
          </p:cNvPr>
          <p:cNvCxnSpPr>
            <a:cxnSpLocks/>
            <a:stCxn id="124" idx="3"/>
          </p:cNvCxnSpPr>
          <p:nvPr/>
        </p:nvCxnSpPr>
        <p:spPr>
          <a:xfrm>
            <a:off x="4022187" y="771363"/>
            <a:ext cx="6882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8">
            <a:extLst>
              <a:ext uri="{FF2B5EF4-FFF2-40B4-BE49-F238E27FC236}">
                <a16:creationId xmlns:a16="http://schemas.microsoft.com/office/drawing/2014/main" id="{F10CA339-2983-4EEF-B901-02B9527F9EF5}"/>
              </a:ext>
            </a:extLst>
          </p:cNvPr>
          <p:cNvCxnSpPr>
            <a:cxnSpLocks/>
          </p:cNvCxnSpPr>
          <p:nvPr/>
        </p:nvCxnSpPr>
        <p:spPr>
          <a:xfrm flipH="1">
            <a:off x="4710450" y="490268"/>
            <a:ext cx="8391" cy="5692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23">
            <a:extLst>
              <a:ext uri="{FF2B5EF4-FFF2-40B4-BE49-F238E27FC236}">
                <a16:creationId xmlns:a16="http://schemas.microsoft.com/office/drawing/2014/main" id="{9A517669-2165-4512-A404-71021228B0D4}"/>
              </a:ext>
            </a:extLst>
          </p:cNvPr>
          <p:cNvCxnSpPr>
            <a:cxnSpLocks/>
          </p:cNvCxnSpPr>
          <p:nvPr/>
        </p:nvCxnSpPr>
        <p:spPr>
          <a:xfrm>
            <a:off x="4721830" y="496987"/>
            <a:ext cx="48448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26">
            <a:extLst>
              <a:ext uri="{FF2B5EF4-FFF2-40B4-BE49-F238E27FC236}">
                <a16:creationId xmlns:a16="http://schemas.microsoft.com/office/drawing/2014/main" id="{213ACFCE-4466-47CA-A765-6B4EB59E61B7}"/>
              </a:ext>
            </a:extLst>
          </p:cNvPr>
          <p:cNvCxnSpPr>
            <a:cxnSpLocks/>
          </p:cNvCxnSpPr>
          <p:nvPr/>
        </p:nvCxnSpPr>
        <p:spPr>
          <a:xfrm>
            <a:off x="4718839" y="1059522"/>
            <a:ext cx="49345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27">
            <a:extLst>
              <a:ext uri="{FF2B5EF4-FFF2-40B4-BE49-F238E27FC236}">
                <a16:creationId xmlns:a16="http://schemas.microsoft.com/office/drawing/2014/main" id="{DBD5034E-6DD9-4DF9-A1C4-15C53F569197}"/>
              </a:ext>
            </a:extLst>
          </p:cNvPr>
          <p:cNvCxnSpPr>
            <a:cxnSpLocks/>
          </p:cNvCxnSpPr>
          <p:nvPr/>
        </p:nvCxnSpPr>
        <p:spPr>
          <a:xfrm>
            <a:off x="2790675" y="1002198"/>
            <a:ext cx="0" cy="4467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29">
            <a:extLst>
              <a:ext uri="{FF2B5EF4-FFF2-40B4-BE49-F238E27FC236}">
                <a16:creationId xmlns:a16="http://schemas.microsoft.com/office/drawing/2014/main" id="{42B35698-DD65-4D34-9062-BAB9AB866C11}"/>
              </a:ext>
            </a:extLst>
          </p:cNvPr>
          <p:cNvCxnSpPr>
            <a:cxnSpLocks/>
          </p:cNvCxnSpPr>
          <p:nvPr/>
        </p:nvCxnSpPr>
        <p:spPr>
          <a:xfrm flipH="1">
            <a:off x="1437754" y="1457092"/>
            <a:ext cx="2864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箭头连接符 36">
            <a:extLst>
              <a:ext uri="{FF2B5EF4-FFF2-40B4-BE49-F238E27FC236}">
                <a16:creationId xmlns:a16="http://schemas.microsoft.com/office/drawing/2014/main" id="{A5345265-E770-4357-A764-2AA6C2456E5B}"/>
              </a:ext>
            </a:extLst>
          </p:cNvPr>
          <p:cNvCxnSpPr>
            <a:cxnSpLocks/>
          </p:cNvCxnSpPr>
          <p:nvPr/>
        </p:nvCxnSpPr>
        <p:spPr>
          <a:xfrm flipH="1">
            <a:off x="1437754" y="1462323"/>
            <a:ext cx="2991" cy="6396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39">
            <a:extLst>
              <a:ext uri="{FF2B5EF4-FFF2-40B4-BE49-F238E27FC236}">
                <a16:creationId xmlns:a16="http://schemas.microsoft.com/office/drawing/2014/main" id="{576894AD-F2CF-46A6-8D11-2837B503D391}"/>
              </a:ext>
            </a:extLst>
          </p:cNvPr>
          <p:cNvCxnSpPr>
            <a:cxnSpLocks/>
          </p:cNvCxnSpPr>
          <p:nvPr/>
        </p:nvCxnSpPr>
        <p:spPr>
          <a:xfrm>
            <a:off x="2789931" y="1459332"/>
            <a:ext cx="0" cy="64261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箭头连接符 40">
            <a:extLst>
              <a:ext uri="{FF2B5EF4-FFF2-40B4-BE49-F238E27FC236}">
                <a16:creationId xmlns:a16="http://schemas.microsoft.com/office/drawing/2014/main" id="{119F2D09-72B8-4FBD-97D0-94EA97B20098}"/>
              </a:ext>
            </a:extLst>
          </p:cNvPr>
          <p:cNvCxnSpPr>
            <a:cxnSpLocks/>
          </p:cNvCxnSpPr>
          <p:nvPr/>
        </p:nvCxnSpPr>
        <p:spPr>
          <a:xfrm>
            <a:off x="4293761" y="1457093"/>
            <a:ext cx="0" cy="6448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44">
            <a:extLst>
              <a:ext uri="{FF2B5EF4-FFF2-40B4-BE49-F238E27FC236}">
                <a16:creationId xmlns:a16="http://schemas.microsoft.com/office/drawing/2014/main" id="{A6F7E89B-5AB8-49FB-8E37-ABDF9DCC8881}"/>
              </a:ext>
            </a:extLst>
          </p:cNvPr>
          <p:cNvSpPr txBox="1"/>
          <p:nvPr/>
        </p:nvSpPr>
        <p:spPr>
          <a:xfrm>
            <a:off x="609269" y="2173986"/>
            <a:ext cx="1416419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CRC vs NC</a:t>
            </a:r>
          </a:p>
        </p:txBody>
      </p:sp>
      <p:sp>
        <p:nvSpPr>
          <p:cNvPr id="140" name="文本框 45">
            <a:extLst>
              <a:ext uri="{FF2B5EF4-FFF2-40B4-BE49-F238E27FC236}">
                <a16:creationId xmlns:a16="http://schemas.microsoft.com/office/drawing/2014/main" id="{2ABDF72B-E066-4BE7-B2B6-E496B825637D}"/>
              </a:ext>
            </a:extLst>
          </p:cNvPr>
          <p:cNvSpPr txBox="1"/>
          <p:nvPr/>
        </p:nvSpPr>
        <p:spPr>
          <a:xfrm>
            <a:off x="2144471" y="2177513"/>
            <a:ext cx="141642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CRC vs CRA</a:t>
            </a:r>
          </a:p>
        </p:txBody>
      </p:sp>
      <p:sp>
        <p:nvSpPr>
          <p:cNvPr id="141" name="文本框 46">
            <a:extLst>
              <a:ext uri="{FF2B5EF4-FFF2-40B4-BE49-F238E27FC236}">
                <a16:creationId xmlns:a16="http://schemas.microsoft.com/office/drawing/2014/main" id="{95C61ECD-E285-4487-8768-56FFC43DF73F}"/>
              </a:ext>
            </a:extLst>
          </p:cNvPr>
          <p:cNvSpPr txBox="1"/>
          <p:nvPr/>
        </p:nvSpPr>
        <p:spPr>
          <a:xfrm>
            <a:off x="3682290" y="2177719"/>
            <a:ext cx="1416419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CRA vs NC</a:t>
            </a:r>
          </a:p>
        </p:txBody>
      </p:sp>
      <p:sp>
        <p:nvSpPr>
          <p:cNvPr id="142" name="Rectangle 11">
            <a:extLst>
              <a:ext uri="{FF2B5EF4-FFF2-40B4-BE49-F238E27FC236}">
                <a16:creationId xmlns:a16="http://schemas.microsoft.com/office/drawing/2014/main" id="{50A2B40A-E9F0-4BB1-8CF1-25DDC37D98CB}"/>
              </a:ext>
            </a:extLst>
          </p:cNvPr>
          <p:cNvSpPr/>
          <p:nvPr/>
        </p:nvSpPr>
        <p:spPr>
          <a:xfrm>
            <a:off x="573321" y="2133731"/>
            <a:ext cx="4589999" cy="80497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平行四边形 49">
            <a:extLst>
              <a:ext uri="{FF2B5EF4-FFF2-40B4-BE49-F238E27FC236}">
                <a16:creationId xmlns:a16="http://schemas.microsoft.com/office/drawing/2014/main" id="{52282FEB-CA0F-4043-83C5-B4CBF3A68442}"/>
              </a:ext>
            </a:extLst>
          </p:cNvPr>
          <p:cNvSpPr/>
          <p:nvPr/>
        </p:nvSpPr>
        <p:spPr>
          <a:xfrm>
            <a:off x="4633482" y="3923500"/>
            <a:ext cx="2932208" cy="646957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Metabolite set enrichment analysis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直接箭头连接符 60">
            <a:extLst>
              <a:ext uri="{FF2B5EF4-FFF2-40B4-BE49-F238E27FC236}">
                <a16:creationId xmlns:a16="http://schemas.microsoft.com/office/drawing/2014/main" id="{BC695D9A-E1D0-46F4-BB69-71463B27D8C0}"/>
              </a:ext>
            </a:extLst>
          </p:cNvPr>
          <p:cNvCxnSpPr>
            <a:cxnSpLocks/>
          </p:cNvCxnSpPr>
          <p:nvPr/>
        </p:nvCxnSpPr>
        <p:spPr>
          <a:xfrm>
            <a:off x="2794508" y="2938701"/>
            <a:ext cx="14098" cy="10318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文本框 64">
            <a:extLst>
              <a:ext uri="{FF2B5EF4-FFF2-40B4-BE49-F238E27FC236}">
                <a16:creationId xmlns:a16="http://schemas.microsoft.com/office/drawing/2014/main" id="{C5861CAF-C4B2-4CEC-A3AA-12DAD94888BE}"/>
              </a:ext>
            </a:extLst>
          </p:cNvPr>
          <p:cNvSpPr txBox="1"/>
          <p:nvPr/>
        </p:nvSpPr>
        <p:spPr>
          <a:xfrm>
            <a:off x="1321310" y="3968843"/>
            <a:ext cx="2634094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VIP scores &gt; 1, p &gt; 0.05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平行四边形 68">
            <a:extLst>
              <a:ext uri="{FF2B5EF4-FFF2-40B4-BE49-F238E27FC236}">
                <a16:creationId xmlns:a16="http://schemas.microsoft.com/office/drawing/2014/main" id="{5F295D97-C4CE-44BB-9EA1-3C98B0E430CC}"/>
              </a:ext>
            </a:extLst>
          </p:cNvPr>
          <p:cNvSpPr/>
          <p:nvPr/>
        </p:nvSpPr>
        <p:spPr>
          <a:xfrm>
            <a:off x="4773752" y="5660200"/>
            <a:ext cx="2830605" cy="917199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 regression models fitting and ROC analysis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平行四边形 70">
            <a:extLst>
              <a:ext uri="{FF2B5EF4-FFF2-40B4-BE49-F238E27FC236}">
                <a16:creationId xmlns:a16="http://schemas.microsoft.com/office/drawing/2014/main" id="{A84D52D3-E68E-423C-81CF-2DC1AE971F3C}"/>
              </a:ext>
            </a:extLst>
          </p:cNvPr>
          <p:cNvSpPr/>
          <p:nvPr/>
        </p:nvSpPr>
        <p:spPr>
          <a:xfrm>
            <a:off x="1357819" y="5203208"/>
            <a:ext cx="2864221" cy="570678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Metabolite markers identification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4" name="直接箭头连接符 72">
            <a:extLst>
              <a:ext uri="{FF2B5EF4-FFF2-40B4-BE49-F238E27FC236}">
                <a16:creationId xmlns:a16="http://schemas.microsoft.com/office/drawing/2014/main" id="{C0734BCE-7EDE-478F-83A6-842EC746B8AD}"/>
              </a:ext>
            </a:extLst>
          </p:cNvPr>
          <p:cNvCxnSpPr>
            <a:cxnSpLocks/>
            <a:endCxn id="153" idx="0"/>
          </p:cNvCxnSpPr>
          <p:nvPr/>
        </p:nvCxnSpPr>
        <p:spPr>
          <a:xfrm flipH="1">
            <a:off x="2789929" y="4307398"/>
            <a:ext cx="18678" cy="8958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77">
            <a:extLst>
              <a:ext uri="{FF2B5EF4-FFF2-40B4-BE49-F238E27FC236}">
                <a16:creationId xmlns:a16="http://schemas.microsoft.com/office/drawing/2014/main" id="{5BDFF718-D35E-4BC0-A83C-F660AEC3C0AC}"/>
              </a:ext>
            </a:extLst>
          </p:cNvPr>
          <p:cNvSpPr txBox="1"/>
          <p:nvPr/>
        </p:nvSpPr>
        <p:spPr>
          <a:xfrm>
            <a:off x="2641118" y="5784079"/>
            <a:ext cx="1233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Stepwise selection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6" name="直接连接符 78">
            <a:extLst>
              <a:ext uri="{FF2B5EF4-FFF2-40B4-BE49-F238E27FC236}">
                <a16:creationId xmlns:a16="http://schemas.microsoft.com/office/drawing/2014/main" id="{7C6FA700-72BA-43B2-BFFC-26EA7E0985FC}"/>
              </a:ext>
            </a:extLst>
          </p:cNvPr>
          <p:cNvCxnSpPr>
            <a:cxnSpLocks/>
          </p:cNvCxnSpPr>
          <p:nvPr/>
        </p:nvCxnSpPr>
        <p:spPr>
          <a:xfrm flipH="1">
            <a:off x="1321310" y="6389018"/>
            <a:ext cx="2864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79">
            <a:extLst>
              <a:ext uri="{FF2B5EF4-FFF2-40B4-BE49-F238E27FC236}">
                <a16:creationId xmlns:a16="http://schemas.microsoft.com/office/drawing/2014/main" id="{7C1C0482-E229-48AB-8958-652BCF9954F3}"/>
              </a:ext>
            </a:extLst>
          </p:cNvPr>
          <p:cNvCxnSpPr>
            <a:cxnSpLocks/>
          </p:cNvCxnSpPr>
          <p:nvPr/>
        </p:nvCxnSpPr>
        <p:spPr>
          <a:xfrm>
            <a:off x="2788050" y="5768136"/>
            <a:ext cx="2946" cy="6276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箭头连接符 80">
            <a:extLst>
              <a:ext uri="{FF2B5EF4-FFF2-40B4-BE49-F238E27FC236}">
                <a16:creationId xmlns:a16="http://schemas.microsoft.com/office/drawing/2014/main" id="{C265FDF3-4882-4201-84AF-8D25B488B2C3}"/>
              </a:ext>
            </a:extLst>
          </p:cNvPr>
          <p:cNvCxnSpPr>
            <a:cxnSpLocks/>
          </p:cNvCxnSpPr>
          <p:nvPr/>
        </p:nvCxnSpPr>
        <p:spPr>
          <a:xfrm>
            <a:off x="1332512" y="6395742"/>
            <a:ext cx="0" cy="4616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文本框 83">
            <a:extLst>
              <a:ext uri="{FF2B5EF4-FFF2-40B4-BE49-F238E27FC236}">
                <a16:creationId xmlns:a16="http://schemas.microsoft.com/office/drawing/2014/main" id="{E036FE68-FC44-4EE8-B43A-864F5AEE79DE}"/>
              </a:ext>
            </a:extLst>
          </p:cNvPr>
          <p:cNvSpPr txBox="1"/>
          <p:nvPr/>
        </p:nvSpPr>
        <p:spPr>
          <a:xfrm>
            <a:off x="678108" y="6908271"/>
            <a:ext cx="138867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CRC vs NC </a:t>
            </a:r>
          </a:p>
        </p:txBody>
      </p:sp>
      <p:cxnSp>
        <p:nvCxnSpPr>
          <p:cNvPr id="160" name="直接箭头连接符 84">
            <a:extLst>
              <a:ext uri="{FF2B5EF4-FFF2-40B4-BE49-F238E27FC236}">
                <a16:creationId xmlns:a16="http://schemas.microsoft.com/office/drawing/2014/main" id="{D3612CEF-98D8-4596-AF34-5A3E2A0924F0}"/>
              </a:ext>
            </a:extLst>
          </p:cNvPr>
          <p:cNvCxnSpPr>
            <a:cxnSpLocks/>
          </p:cNvCxnSpPr>
          <p:nvPr/>
        </p:nvCxnSpPr>
        <p:spPr>
          <a:xfrm>
            <a:off x="2794508" y="6393501"/>
            <a:ext cx="0" cy="4616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文本框 85">
            <a:extLst>
              <a:ext uri="{FF2B5EF4-FFF2-40B4-BE49-F238E27FC236}">
                <a16:creationId xmlns:a16="http://schemas.microsoft.com/office/drawing/2014/main" id="{A3EE915F-5E6E-4A23-B95F-833A017B0A9C}"/>
              </a:ext>
            </a:extLst>
          </p:cNvPr>
          <p:cNvSpPr txBox="1"/>
          <p:nvPr/>
        </p:nvSpPr>
        <p:spPr>
          <a:xfrm>
            <a:off x="2207280" y="6922811"/>
            <a:ext cx="1382867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CRC vs CRA</a:t>
            </a:r>
          </a:p>
        </p:txBody>
      </p:sp>
      <p:cxnSp>
        <p:nvCxnSpPr>
          <p:cNvPr id="162" name="直接箭头连接符 86">
            <a:extLst>
              <a:ext uri="{FF2B5EF4-FFF2-40B4-BE49-F238E27FC236}">
                <a16:creationId xmlns:a16="http://schemas.microsoft.com/office/drawing/2014/main" id="{CE845714-2E23-46B5-8617-B584A8FF4310}"/>
              </a:ext>
            </a:extLst>
          </p:cNvPr>
          <p:cNvCxnSpPr>
            <a:cxnSpLocks/>
          </p:cNvCxnSpPr>
          <p:nvPr/>
        </p:nvCxnSpPr>
        <p:spPr>
          <a:xfrm>
            <a:off x="4178805" y="6391260"/>
            <a:ext cx="0" cy="4616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文本框 87">
            <a:extLst>
              <a:ext uri="{FF2B5EF4-FFF2-40B4-BE49-F238E27FC236}">
                <a16:creationId xmlns:a16="http://schemas.microsoft.com/office/drawing/2014/main" id="{66C0AD56-01C9-4CAB-978E-D77EB6A25925}"/>
              </a:ext>
            </a:extLst>
          </p:cNvPr>
          <p:cNvSpPr txBox="1"/>
          <p:nvPr/>
        </p:nvSpPr>
        <p:spPr>
          <a:xfrm>
            <a:off x="3732807" y="6925807"/>
            <a:ext cx="1368868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CRA vs NC</a:t>
            </a:r>
          </a:p>
        </p:txBody>
      </p:sp>
      <p:sp>
        <p:nvSpPr>
          <p:cNvPr id="164" name="Rectangle 11">
            <a:extLst>
              <a:ext uri="{FF2B5EF4-FFF2-40B4-BE49-F238E27FC236}">
                <a16:creationId xmlns:a16="http://schemas.microsoft.com/office/drawing/2014/main" id="{BE6A35B9-CEF1-4AD5-9547-173109A2D65B}"/>
              </a:ext>
            </a:extLst>
          </p:cNvPr>
          <p:cNvSpPr/>
          <p:nvPr/>
        </p:nvSpPr>
        <p:spPr>
          <a:xfrm>
            <a:off x="616142" y="6862008"/>
            <a:ext cx="4544230" cy="60588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5" name="直接连接符 91">
            <a:extLst>
              <a:ext uri="{FF2B5EF4-FFF2-40B4-BE49-F238E27FC236}">
                <a16:creationId xmlns:a16="http://schemas.microsoft.com/office/drawing/2014/main" id="{3C691258-2A78-4804-8A59-8C2F293A5129}"/>
              </a:ext>
            </a:extLst>
          </p:cNvPr>
          <p:cNvCxnSpPr>
            <a:cxnSpLocks/>
          </p:cNvCxnSpPr>
          <p:nvPr/>
        </p:nvCxnSpPr>
        <p:spPr>
          <a:xfrm flipH="1">
            <a:off x="5160373" y="7163348"/>
            <a:ext cx="10753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96">
            <a:extLst>
              <a:ext uri="{FF2B5EF4-FFF2-40B4-BE49-F238E27FC236}">
                <a16:creationId xmlns:a16="http://schemas.microsoft.com/office/drawing/2014/main" id="{42939FAE-B6C8-41A7-9D01-E87EF330AFA2}"/>
              </a:ext>
            </a:extLst>
          </p:cNvPr>
          <p:cNvCxnSpPr>
            <a:cxnSpLocks/>
          </p:cNvCxnSpPr>
          <p:nvPr/>
        </p:nvCxnSpPr>
        <p:spPr>
          <a:xfrm flipV="1">
            <a:off x="6235737" y="6622102"/>
            <a:ext cx="0" cy="7211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箭头连接符 97">
            <a:extLst>
              <a:ext uri="{FF2B5EF4-FFF2-40B4-BE49-F238E27FC236}">
                <a16:creationId xmlns:a16="http://schemas.microsoft.com/office/drawing/2014/main" id="{5AE1BB26-5010-4A4B-B667-20F533854988}"/>
              </a:ext>
            </a:extLst>
          </p:cNvPr>
          <p:cNvCxnSpPr>
            <a:cxnSpLocks/>
          </p:cNvCxnSpPr>
          <p:nvPr/>
        </p:nvCxnSpPr>
        <p:spPr>
          <a:xfrm flipH="1">
            <a:off x="6235737" y="7333124"/>
            <a:ext cx="310" cy="3424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平行四边形 98">
            <a:extLst>
              <a:ext uri="{FF2B5EF4-FFF2-40B4-BE49-F238E27FC236}">
                <a16:creationId xmlns:a16="http://schemas.microsoft.com/office/drawing/2014/main" id="{B458E650-3885-40F4-9867-E670FD4E7299}"/>
              </a:ext>
            </a:extLst>
          </p:cNvPr>
          <p:cNvSpPr/>
          <p:nvPr/>
        </p:nvSpPr>
        <p:spPr>
          <a:xfrm>
            <a:off x="5103224" y="7737995"/>
            <a:ext cx="2462467" cy="1204821"/>
          </a:xfrm>
          <a:prstGeom prst="parallelogram">
            <a:avLst>
              <a:gd name="adj" fmla="val 356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Validations by random forest models and ROC analysis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BF23CF-5C79-AD4F-97E2-E5E87A5118DE}"/>
              </a:ext>
            </a:extLst>
          </p:cNvPr>
          <p:cNvSpPr/>
          <p:nvPr/>
        </p:nvSpPr>
        <p:spPr>
          <a:xfrm>
            <a:off x="862932" y="9156742"/>
            <a:ext cx="6421394" cy="692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Figure S1.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The workflow for</a:t>
            </a: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</a:rPr>
              <a:t>metabolomics data analysis.</a:t>
            </a:r>
            <a:r>
              <a:rPr lang="en-CA" dirty="0"/>
              <a:t> 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CCEBD56-5D4B-B54A-8D05-10A347E1BFCB}"/>
              </a:ext>
            </a:extLst>
          </p:cNvPr>
          <p:cNvSpPr txBox="1"/>
          <p:nvPr/>
        </p:nvSpPr>
        <p:spPr>
          <a:xfrm>
            <a:off x="962665" y="2509569"/>
            <a:ext cx="4318875" cy="392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Pairwise VIP from PLS-DA/Wilcoxon tests</a:t>
            </a:r>
          </a:p>
        </p:txBody>
      </p:sp>
      <p:cxnSp>
        <p:nvCxnSpPr>
          <p:cNvPr id="58" name="直接箭头连接符 26">
            <a:extLst>
              <a:ext uri="{FF2B5EF4-FFF2-40B4-BE49-F238E27FC236}">
                <a16:creationId xmlns:a16="http://schemas.microsoft.com/office/drawing/2014/main" id="{BBD34170-0D26-1746-A682-9F31AD6542FC}"/>
              </a:ext>
            </a:extLst>
          </p:cNvPr>
          <p:cNvCxnSpPr>
            <a:cxnSpLocks/>
            <a:stCxn id="151" idx="3"/>
            <a:endCxn id="144" idx="5"/>
          </p:cNvCxnSpPr>
          <p:nvPr/>
        </p:nvCxnSpPr>
        <p:spPr>
          <a:xfrm>
            <a:off x="3955405" y="4138120"/>
            <a:ext cx="793495" cy="1088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788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</TotalTime>
  <Words>74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等线</vt:lpstr>
      <vt:lpstr>Arial</vt:lpstr>
      <vt:lpstr>Calibri</vt:lpstr>
      <vt:lpstr>Calibri Light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Changan Liu</dc:creator>
  <cp:lastModifiedBy>Jun Yu (MEDT)</cp:lastModifiedBy>
  <cp:revision>54</cp:revision>
  <dcterms:created xsi:type="dcterms:W3CDTF">2021-02-25T02:16:39Z</dcterms:created>
  <dcterms:modified xsi:type="dcterms:W3CDTF">2021-10-21T15:31:38Z</dcterms:modified>
</cp:coreProperties>
</file>