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94" r:id="rId2"/>
  </p:sldIdLst>
  <p:sldSz cx="13320713" cy="88201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>
      <p:cViewPr varScale="1">
        <p:scale>
          <a:sx n="44" d="100"/>
          <a:sy n="44" d="100"/>
        </p:scale>
        <p:origin x="127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F633A-52CE-4205-9EC1-28817392FA88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8550" y="1143000"/>
            <a:ext cx="46609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A0875-2DFE-4688-BEB6-50603822C1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436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77951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1pPr>
    <a:lvl2pPr marL="488975" algn="l" defTabSz="977951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2pPr>
    <a:lvl3pPr marL="977951" algn="l" defTabSz="977951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3pPr>
    <a:lvl4pPr marL="1466926" algn="l" defTabSz="977951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4pPr>
    <a:lvl5pPr marL="1955902" algn="l" defTabSz="977951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5pPr>
    <a:lvl6pPr marL="2444877" algn="l" defTabSz="977951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6pPr>
    <a:lvl7pPr marL="2933852" algn="l" defTabSz="977951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7pPr>
    <a:lvl8pPr marL="3422828" algn="l" defTabSz="977951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8pPr>
    <a:lvl9pPr marL="3911803" algn="l" defTabSz="977951" rtl="0" eaLnBrk="1" latinLnBrk="0" hangingPunct="1">
      <a:defRPr sz="128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9054" y="1443483"/>
            <a:ext cx="11322606" cy="3070719"/>
          </a:xfrm>
        </p:spPr>
        <p:txBody>
          <a:bodyPr anchor="b"/>
          <a:lstStyle>
            <a:lvl1pPr algn="ctr">
              <a:defRPr sz="77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5089" y="4632621"/>
            <a:ext cx="9990535" cy="2129494"/>
          </a:xfrm>
        </p:spPr>
        <p:txBody>
          <a:bodyPr/>
          <a:lstStyle>
            <a:lvl1pPr marL="0" indent="0" algn="ctr">
              <a:buNone/>
              <a:defRPr sz="3087"/>
            </a:lvl1pPr>
            <a:lvl2pPr marL="588005" indent="0" algn="ctr">
              <a:buNone/>
              <a:defRPr sz="2572"/>
            </a:lvl2pPr>
            <a:lvl3pPr marL="1176010" indent="0" algn="ctr">
              <a:buNone/>
              <a:defRPr sz="2315"/>
            </a:lvl3pPr>
            <a:lvl4pPr marL="1764015" indent="0" algn="ctr">
              <a:buNone/>
              <a:defRPr sz="2058"/>
            </a:lvl4pPr>
            <a:lvl5pPr marL="2352020" indent="0" algn="ctr">
              <a:buNone/>
              <a:defRPr sz="2058"/>
            </a:lvl5pPr>
            <a:lvl6pPr marL="2940025" indent="0" algn="ctr">
              <a:buNone/>
              <a:defRPr sz="2058"/>
            </a:lvl6pPr>
            <a:lvl7pPr marL="3528030" indent="0" algn="ctr">
              <a:buNone/>
              <a:defRPr sz="2058"/>
            </a:lvl7pPr>
            <a:lvl8pPr marL="4116034" indent="0" algn="ctr">
              <a:buNone/>
              <a:defRPr sz="2058"/>
            </a:lvl8pPr>
            <a:lvl9pPr marL="4704039" indent="0" algn="ctr">
              <a:buNone/>
              <a:defRPr sz="205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862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06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32636" y="469592"/>
            <a:ext cx="2872279" cy="747466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5800" y="469592"/>
            <a:ext cx="8450327" cy="747466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817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938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862" y="2198915"/>
            <a:ext cx="11489115" cy="3668937"/>
          </a:xfrm>
        </p:spPr>
        <p:txBody>
          <a:bodyPr anchor="b"/>
          <a:lstStyle>
            <a:lvl1pPr>
              <a:defRPr sz="77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862" y="5902561"/>
            <a:ext cx="11489115" cy="1929407"/>
          </a:xfrm>
        </p:spPr>
        <p:txBody>
          <a:bodyPr/>
          <a:lstStyle>
            <a:lvl1pPr marL="0" indent="0">
              <a:buNone/>
              <a:defRPr sz="3087">
                <a:solidFill>
                  <a:schemeClr val="tx1"/>
                </a:solidFill>
              </a:defRPr>
            </a:lvl1pPr>
            <a:lvl2pPr marL="588005" indent="0">
              <a:buNone/>
              <a:defRPr sz="2572">
                <a:solidFill>
                  <a:schemeClr val="tx1">
                    <a:tint val="75000"/>
                  </a:schemeClr>
                </a:solidFill>
              </a:defRPr>
            </a:lvl2pPr>
            <a:lvl3pPr marL="1176010" indent="0">
              <a:buNone/>
              <a:defRPr sz="2315">
                <a:solidFill>
                  <a:schemeClr val="tx1">
                    <a:tint val="75000"/>
                  </a:schemeClr>
                </a:solidFill>
              </a:defRPr>
            </a:lvl3pPr>
            <a:lvl4pPr marL="1764015" indent="0">
              <a:buNone/>
              <a:defRPr sz="2058">
                <a:solidFill>
                  <a:schemeClr val="tx1">
                    <a:tint val="75000"/>
                  </a:schemeClr>
                </a:solidFill>
              </a:defRPr>
            </a:lvl4pPr>
            <a:lvl5pPr marL="2352020" indent="0">
              <a:buNone/>
              <a:defRPr sz="2058">
                <a:solidFill>
                  <a:schemeClr val="tx1">
                    <a:tint val="75000"/>
                  </a:schemeClr>
                </a:solidFill>
              </a:defRPr>
            </a:lvl5pPr>
            <a:lvl6pPr marL="2940025" indent="0">
              <a:buNone/>
              <a:defRPr sz="2058">
                <a:solidFill>
                  <a:schemeClr val="tx1">
                    <a:tint val="75000"/>
                  </a:schemeClr>
                </a:solidFill>
              </a:defRPr>
            </a:lvl6pPr>
            <a:lvl7pPr marL="3528030" indent="0">
              <a:buNone/>
              <a:defRPr sz="2058">
                <a:solidFill>
                  <a:schemeClr val="tx1">
                    <a:tint val="75000"/>
                  </a:schemeClr>
                </a:solidFill>
              </a:defRPr>
            </a:lvl7pPr>
            <a:lvl8pPr marL="4116034" indent="0">
              <a:buNone/>
              <a:defRPr sz="2058">
                <a:solidFill>
                  <a:schemeClr val="tx1">
                    <a:tint val="75000"/>
                  </a:schemeClr>
                </a:solidFill>
              </a:defRPr>
            </a:lvl8pPr>
            <a:lvl9pPr marL="4704039" indent="0">
              <a:buNone/>
              <a:defRPr sz="20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988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5799" y="2347957"/>
            <a:ext cx="5661303" cy="55963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3611" y="2347957"/>
            <a:ext cx="5661303" cy="55963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668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469593"/>
            <a:ext cx="11489115" cy="17048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536" y="2162163"/>
            <a:ext cx="5635285" cy="1059642"/>
          </a:xfrm>
        </p:spPr>
        <p:txBody>
          <a:bodyPr anchor="b"/>
          <a:lstStyle>
            <a:lvl1pPr marL="0" indent="0">
              <a:buNone/>
              <a:defRPr sz="3087" b="1"/>
            </a:lvl1pPr>
            <a:lvl2pPr marL="588005" indent="0">
              <a:buNone/>
              <a:defRPr sz="2572" b="1"/>
            </a:lvl2pPr>
            <a:lvl3pPr marL="1176010" indent="0">
              <a:buNone/>
              <a:defRPr sz="2315" b="1"/>
            </a:lvl3pPr>
            <a:lvl4pPr marL="1764015" indent="0">
              <a:buNone/>
              <a:defRPr sz="2058" b="1"/>
            </a:lvl4pPr>
            <a:lvl5pPr marL="2352020" indent="0">
              <a:buNone/>
              <a:defRPr sz="2058" b="1"/>
            </a:lvl5pPr>
            <a:lvl6pPr marL="2940025" indent="0">
              <a:buNone/>
              <a:defRPr sz="2058" b="1"/>
            </a:lvl6pPr>
            <a:lvl7pPr marL="3528030" indent="0">
              <a:buNone/>
              <a:defRPr sz="2058" b="1"/>
            </a:lvl7pPr>
            <a:lvl8pPr marL="4116034" indent="0">
              <a:buNone/>
              <a:defRPr sz="2058" b="1"/>
            </a:lvl8pPr>
            <a:lvl9pPr marL="4704039" indent="0">
              <a:buNone/>
              <a:defRPr sz="205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536" y="3221805"/>
            <a:ext cx="5635285" cy="47387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43612" y="2162163"/>
            <a:ext cx="5663038" cy="1059642"/>
          </a:xfrm>
        </p:spPr>
        <p:txBody>
          <a:bodyPr anchor="b"/>
          <a:lstStyle>
            <a:lvl1pPr marL="0" indent="0">
              <a:buNone/>
              <a:defRPr sz="3087" b="1"/>
            </a:lvl1pPr>
            <a:lvl2pPr marL="588005" indent="0">
              <a:buNone/>
              <a:defRPr sz="2572" b="1"/>
            </a:lvl2pPr>
            <a:lvl3pPr marL="1176010" indent="0">
              <a:buNone/>
              <a:defRPr sz="2315" b="1"/>
            </a:lvl3pPr>
            <a:lvl4pPr marL="1764015" indent="0">
              <a:buNone/>
              <a:defRPr sz="2058" b="1"/>
            </a:lvl4pPr>
            <a:lvl5pPr marL="2352020" indent="0">
              <a:buNone/>
              <a:defRPr sz="2058" b="1"/>
            </a:lvl5pPr>
            <a:lvl6pPr marL="2940025" indent="0">
              <a:buNone/>
              <a:defRPr sz="2058" b="1"/>
            </a:lvl6pPr>
            <a:lvl7pPr marL="3528030" indent="0">
              <a:buNone/>
              <a:defRPr sz="2058" b="1"/>
            </a:lvl7pPr>
            <a:lvl8pPr marL="4116034" indent="0">
              <a:buNone/>
              <a:defRPr sz="2058" b="1"/>
            </a:lvl8pPr>
            <a:lvl9pPr marL="4704039" indent="0">
              <a:buNone/>
              <a:defRPr sz="205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43612" y="3221805"/>
            <a:ext cx="5663038" cy="47387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42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803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6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588010"/>
            <a:ext cx="4296277" cy="2058035"/>
          </a:xfrm>
        </p:spPr>
        <p:txBody>
          <a:bodyPr anchor="b"/>
          <a:lstStyle>
            <a:lvl1pPr>
              <a:defRPr sz="41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3038" y="1269940"/>
            <a:ext cx="6743611" cy="6268023"/>
          </a:xfrm>
        </p:spPr>
        <p:txBody>
          <a:bodyPr/>
          <a:lstStyle>
            <a:lvl1pPr>
              <a:defRPr sz="4116"/>
            </a:lvl1pPr>
            <a:lvl2pPr>
              <a:defRPr sz="3601"/>
            </a:lvl2pPr>
            <a:lvl3pPr>
              <a:defRPr sz="3087"/>
            </a:lvl3pPr>
            <a:lvl4pPr>
              <a:defRPr sz="2572"/>
            </a:lvl4pPr>
            <a:lvl5pPr>
              <a:defRPr sz="2572"/>
            </a:lvl5pPr>
            <a:lvl6pPr>
              <a:defRPr sz="2572"/>
            </a:lvl6pPr>
            <a:lvl7pPr>
              <a:defRPr sz="2572"/>
            </a:lvl7pPr>
            <a:lvl8pPr>
              <a:defRPr sz="2572"/>
            </a:lvl8pPr>
            <a:lvl9pPr>
              <a:defRPr sz="257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2646045"/>
            <a:ext cx="4296277" cy="4902126"/>
          </a:xfrm>
        </p:spPr>
        <p:txBody>
          <a:bodyPr/>
          <a:lstStyle>
            <a:lvl1pPr marL="0" indent="0">
              <a:buNone/>
              <a:defRPr sz="2058"/>
            </a:lvl1pPr>
            <a:lvl2pPr marL="588005" indent="0">
              <a:buNone/>
              <a:defRPr sz="1801"/>
            </a:lvl2pPr>
            <a:lvl3pPr marL="1176010" indent="0">
              <a:buNone/>
              <a:defRPr sz="1543"/>
            </a:lvl3pPr>
            <a:lvl4pPr marL="1764015" indent="0">
              <a:buNone/>
              <a:defRPr sz="1286"/>
            </a:lvl4pPr>
            <a:lvl5pPr marL="2352020" indent="0">
              <a:buNone/>
              <a:defRPr sz="1286"/>
            </a:lvl5pPr>
            <a:lvl6pPr marL="2940025" indent="0">
              <a:buNone/>
              <a:defRPr sz="1286"/>
            </a:lvl6pPr>
            <a:lvl7pPr marL="3528030" indent="0">
              <a:buNone/>
              <a:defRPr sz="1286"/>
            </a:lvl7pPr>
            <a:lvl8pPr marL="4116034" indent="0">
              <a:buNone/>
              <a:defRPr sz="1286"/>
            </a:lvl8pPr>
            <a:lvl9pPr marL="4704039" indent="0">
              <a:buNone/>
              <a:defRPr sz="12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491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34" y="588010"/>
            <a:ext cx="4296277" cy="2058035"/>
          </a:xfrm>
        </p:spPr>
        <p:txBody>
          <a:bodyPr anchor="b"/>
          <a:lstStyle>
            <a:lvl1pPr>
              <a:defRPr sz="41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63038" y="1269940"/>
            <a:ext cx="6743611" cy="6268023"/>
          </a:xfrm>
        </p:spPr>
        <p:txBody>
          <a:bodyPr anchor="t"/>
          <a:lstStyle>
            <a:lvl1pPr marL="0" indent="0">
              <a:buNone/>
              <a:defRPr sz="4116"/>
            </a:lvl1pPr>
            <a:lvl2pPr marL="588005" indent="0">
              <a:buNone/>
              <a:defRPr sz="3601"/>
            </a:lvl2pPr>
            <a:lvl3pPr marL="1176010" indent="0">
              <a:buNone/>
              <a:defRPr sz="3087"/>
            </a:lvl3pPr>
            <a:lvl4pPr marL="1764015" indent="0">
              <a:buNone/>
              <a:defRPr sz="2572"/>
            </a:lvl4pPr>
            <a:lvl5pPr marL="2352020" indent="0">
              <a:buNone/>
              <a:defRPr sz="2572"/>
            </a:lvl5pPr>
            <a:lvl6pPr marL="2940025" indent="0">
              <a:buNone/>
              <a:defRPr sz="2572"/>
            </a:lvl6pPr>
            <a:lvl7pPr marL="3528030" indent="0">
              <a:buNone/>
              <a:defRPr sz="2572"/>
            </a:lvl7pPr>
            <a:lvl8pPr marL="4116034" indent="0">
              <a:buNone/>
              <a:defRPr sz="2572"/>
            </a:lvl8pPr>
            <a:lvl9pPr marL="4704039" indent="0">
              <a:buNone/>
              <a:defRPr sz="257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534" y="2646045"/>
            <a:ext cx="4296277" cy="4902126"/>
          </a:xfrm>
        </p:spPr>
        <p:txBody>
          <a:bodyPr/>
          <a:lstStyle>
            <a:lvl1pPr marL="0" indent="0">
              <a:buNone/>
              <a:defRPr sz="2058"/>
            </a:lvl1pPr>
            <a:lvl2pPr marL="588005" indent="0">
              <a:buNone/>
              <a:defRPr sz="1801"/>
            </a:lvl2pPr>
            <a:lvl3pPr marL="1176010" indent="0">
              <a:buNone/>
              <a:defRPr sz="1543"/>
            </a:lvl3pPr>
            <a:lvl4pPr marL="1764015" indent="0">
              <a:buNone/>
              <a:defRPr sz="1286"/>
            </a:lvl4pPr>
            <a:lvl5pPr marL="2352020" indent="0">
              <a:buNone/>
              <a:defRPr sz="1286"/>
            </a:lvl5pPr>
            <a:lvl6pPr marL="2940025" indent="0">
              <a:buNone/>
              <a:defRPr sz="1286"/>
            </a:lvl6pPr>
            <a:lvl7pPr marL="3528030" indent="0">
              <a:buNone/>
              <a:defRPr sz="1286"/>
            </a:lvl7pPr>
            <a:lvl8pPr marL="4116034" indent="0">
              <a:buNone/>
              <a:defRPr sz="1286"/>
            </a:lvl8pPr>
            <a:lvl9pPr marL="4704039" indent="0">
              <a:buNone/>
              <a:defRPr sz="128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42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5799" y="469593"/>
            <a:ext cx="11489115" cy="1704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799" y="2347957"/>
            <a:ext cx="11489115" cy="5596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5799" y="8174974"/>
            <a:ext cx="2997160" cy="4695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D1557-51BB-48FF-BE4A-F8EDF71AA526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2486" y="8174974"/>
            <a:ext cx="4495741" cy="4695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07754" y="8174974"/>
            <a:ext cx="2997160" cy="4695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F687B-7633-4399-9B01-EA09E901BC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1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176010" rtl="0" eaLnBrk="1" latinLnBrk="0" hangingPunct="1">
        <a:lnSpc>
          <a:spcPct val="90000"/>
        </a:lnSpc>
        <a:spcBef>
          <a:spcPct val="0"/>
        </a:spcBef>
        <a:buNone/>
        <a:defRPr sz="56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4002" indent="-294002" algn="l" defTabSz="1176010" rtl="0" eaLnBrk="1" latinLnBrk="0" hangingPunct="1">
        <a:lnSpc>
          <a:spcPct val="90000"/>
        </a:lnSpc>
        <a:spcBef>
          <a:spcPts val="1286"/>
        </a:spcBef>
        <a:buFont typeface="Arial" panose="020B0604020202020204" pitchFamily="34" charset="0"/>
        <a:buChar char="•"/>
        <a:defRPr sz="3601" kern="1200">
          <a:solidFill>
            <a:schemeClr val="tx1"/>
          </a:solidFill>
          <a:latin typeface="+mn-lt"/>
          <a:ea typeface="+mn-ea"/>
          <a:cs typeface="+mn-cs"/>
        </a:defRPr>
      </a:lvl1pPr>
      <a:lvl2pPr marL="882007" indent="-294002" algn="l" defTabSz="117601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2pPr>
      <a:lvl3pPr marL="1470012" indent="-294002" algn="l" defTabSz="117601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572" kern="1200">
          <a:solidFill>
            <a:schemeClr val="tx1"/>
          </a:solidFill>
          <a:latin typeface="+mn-lt"/>
          <a:ea typeface="+mn-ea"/>
          <a:cs typeface="+mn-cs"/>
        </a:defRPr>
      </a:lvl3pPr>
      <a:lvl4pPr marL="2058017" indent="-294002" algn="l" defTabSz="117601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4pPr>
      <a:lvl5pPr marL="2646022" indent="-294002" algn="l" defTabSz="117601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5pPr>
      <a:lvl6pPr marL="3234027" indent="-294002" algn="l" defTabSz="117601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32" indent="-294002" algn="l" defTabSz="117601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7pPr>
      <a:lvl8pPr marL="4410037" indent="-294002" algn="l" defTabSz="117601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8pPr>
      <a:lvl9pPr marL="4998042" indent="-294002" algn="l" defTabSz="1176010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76010" rtl="0" eaLnBrk="1" latinLnBrk="0" hangingPunct="1"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88005" algn="l" defTabSz="1176010" rtl="0" eaLnBrk="1" latinLnBrk="0" hangingPunct="1">
        <a:defRPr sz="2315" kern="1200">
          <a:solidFill>
            <a:schemeClr val="tx1"/>
          </a:solidFill>
          <a:latin typeface="+mn-lt"/>
          <a:ea typeface="+mn-ea"/>
          <a:cs typeface="+mn-cs"/>
        </a:defRPr>
      </a:lvl2pPr>
      <a:lvl3pPr marL="1176010" algn="l" defTabSz="1176010" rtl="0" eaLnBrk="1" latinLnBrk="0" hangingPunct="1">
        <a:defRPr sz="231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5" algn="l" defTabSz="1176010" rtl="0" eaLnBrk="1" latinLnBrk="0" hangingPunct="1">
        <a:defRPr sz="2315" kern="1200">
          <a:solidFill>
            <a:schemeClr val="tx1"/>
          </a:solidFill>
          <a:latin typeface="+mn-lt"/>
          <a:ea typeface="+mn-ea"/>
          <a:cs typeface="+mn-cs"/>
        </a:defRPr>
      </a:lvl4pPr>
      <a:lvl5pPr marL="2352020" algn="l" defTabSz="1176010" rtl="0" eaLnBrk="1" latinLnBrk="0" hangingPunct="1">
        <a:defRPr sz="2315" kern="1200">
          <a:solidFill>
            <a:schemeClr val="tx1"/>
          </a:solidFill>
          <a:latin typeface="+mn-lt"/>
          <a:ea typeface="+mn-ea"/>
          <a:cs typeface="+mn-cs"/>
        </a:defRPr>
      </a:lvl5pPr>
      <a:lvl6pPr marL="2940025" algn="l" defTabSz="1176010" rtl="0" eaLnBrk="1" latinLnBrk="0" hangingPunct="1">
        <a:defRPr sz="2315" kern="1200">
          <a:solidFill>
            <a:schemeClr val="tx1"/>
          </a:solidFill>
          <a:latin typeface="+mn-lt"/>
          <a:ea typeface="+mn-ea"/>
          <a:cs typeface="+mn-cs"/>
        </a:defRPr>
      </a:lvl6pPr>
      <a:lvl7pPr marL="3528030" algn="l" defTabSz="1176010" rtl="0" eaLnBrk="1" latinLnBrk="0" hangingPunct="1">
        <a:defRPr sz="2315" kern="1200">
          <a:solidFill>
            <a:schemeClr val="tx1"/>
          </a:solidFill>
          <a:latin typeface="+mn-lt"/>
          <a:ea typeface="+mn-ea"/>
          <a:cs typeface="+mn-cs"/>
        </a:defRPr>
      </a:lvl7pPr>
      <a:lvl8pPr marL="4116034" algn="l" defTabSz="1176010" rtl="0" eaLnBrk="1" latinLnBrk="0" hangingPunct="1">
        <a:defRPr sz="2315" kern="1200">
          <a:solidFill>
            <a:schemeClr val="tx1"/>
          </a:solidFill>
          <a:latin typeface="+mn-lt"/>
          <a:ea typeface="+mn-ea"/>
          <a:cs typeface="+mn-cs"/>
        </a:defRPr>
      </a:lvl8pPr>
      <a:lvl9pPr marL="4704039" algn="l" defTabSz="1176010" rtl="0" eaLnBrk="1" latinLnBrk="0" hangingPunct="1">
        <a:defRPr sz="23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DE1D57F3-75D6-4976-9A4E-16B6CE7BAE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903" y="282343"/>
            <a:ext cx="6038476" cy="603847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1EB3E90-2341-4037-A9ED-086ED73BBD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5823" y="272983"/>
            <a:ext cx="6080760" cy="60807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A082D4A-3AAB-46BD-B3BF-74968F1DF4C0}"/>
              </a:ext>
            </a:extLst>
          </p:cNvPr>
          <p:cNvSpPr txBox="1"/>
          <p:nvPr/>
        </p:nvSpPr>
        <p:spPr>
          <a:xfrm>
            <a:off x="463583" y="6391348"/>
            <a:ext cx="11931956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Figure S3.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Volcano plots of significantly altered metabolites between groups. </a:t>
            </a:r>
            <a:r>
              <a:rPr lang="en-US" altLang="zh-CN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(A) </a:t>
            </a:r>
            <a:r>
              <a:rPr lang="en-US" altLang="zh-CN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significantly altered metabolites for CRC vs NC. </a:t>
            </a:r>
            <a:r>
              <a:rPr lang="en-US" altLang="zh-CN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(B) </a:t>
            </a:r>
            <a:r>
              <a:rPr lang="en-US" altLang="zh-CN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significantly altered metabolites for CRC vs CRA. </a:t>
            </a:r>
            <a:r>
              <a:rPr lang="en-HK" altLang="zh-CN" kern="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Pairwise comparisons were performed using 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Variable Importance in Projection score (VIP) from pairwise PLS-DA analysis.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VIP &gt; 1 were considered </a:t>
            </a:r>
            <a:r>
              <a:rPr lang="en-HK" altLang="zh-CN" kern="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the cut-off for significance. Red colour labelled metabolites are enriched while blue colour labelled are depleted. Grey colour labelled metabolites are not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significantly altered. The vertical dash line indicates Log2(Fold Change) = 0. The horizontal dash line indicates –Log10(0.05). </a:t>
            </a:r>
            <a:r>
              <a:rPr lang="en-HK" altLang="zh-CN" kern="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CRC, colorectal cancer; CRA, colorectal adenoma; NC, normal control.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E4EF47FB-ED1F-44C9-8347-E63780082BBC}"/>
              </a:ext>
            </a:extLst>
          </p:cNvPr>
          <p:cNvSpPr txBox="1"/>
          <p:nvPr/>
        </p:nvSpPr>
        <p:spPr>
          <a:xfrm>
            <a:off x="292904" y="224808"/>
            <a:ext cx="341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A</a:t>
            </a:r>
            <a:endParaRPr lang="zh-CN" altLang="en-US" sz="2800" b="1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A05F342-A3D0-402E-890F-82E7AA220EA8}"/>
              </a:ext>
            </a:extLst>
          </p:cNvPr>
          <p:cNvSpPr txBox="1"/>
          <p:nvPr/>
        </p:nvSpPr>
        <p:spPr>
          <a:xfrm>
            <a:off x="6315143" y="224808"/>
            <a:ext cx="341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/>
              <a:t>B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218578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379</TotalTime>
  <Words>125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Changan Liu</dc:creator>
  <cp:lastModifiedBy>Jun Yu (MEDT)</cp:lastModifiedBy>
  <cp:revision>75</cp:revision>
  <dcterms:created xsi:type="dcterms:W3CDTF">2020-05-22T02:50:14Z</dcterms:created>
  <dcterms:modified xsi:type="dcterms:W3CDTF">2021-10-21T15:15:11Z</dcterms:modified>
</cp:coreProperties>
</file>