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9" r:id="rId9"/>
    <p:sldId id="268" r:id="rId10"/>
    <p:sldId id="262" r:id="rId11"/>
    <p:sldId id="271" r:id="rId12"/>
    <p:sldId id="270" r:id="rId13"/>
    <p:sldId id="263" r:id="rId14"/>
    <p:sldId id="272" r:id="rId15"/>
    <p:sldId id="264" r:id="rId16"/>
    <p:sldId id="273" r:id="rId17"/>
    <p:sldId id="275" r:id="rId18"/>
    <p:sldId id="276" r:id="rId19"/>
    <p:sldId id="281" r:id="rId20"/>
    <p:sldId id="274" r:id="rId21"/>
    <p:sldId id="284" r:id="rId22"/>
    <p:sldId id="287" r:id="rId23"/>
    <p:sldId id="288" r:id="rId2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minski, Andrea (NIH/NIEHS) [E]" initials="KA([" lastIdx="1" clrIdx="0">
    <p:extLst>
      <p:ext uri="{19B8F6BF-5375-455C-9EA6-DF929625EA0E}">
        <p15:presenceInfo xmlns:p15="http://schemas.microsoft.com/office/powerpoint/2012/main" userId="S::moon@nih.gov::26b6e852-6a7a-4f4a-8438-c253ce01e717" providerId="AD"/>
      </p:ext>
    </p:extLst>
  </p:cmAuthor>
  <p:cmAuthor id="2" name="Pedersen, Lars (NIH/NIEHS) [E]" initials="PL([" lastIdx="2" clrIdx="1">
    <p:extLst>
      <p:ext uri="{19B8F6BF-5375-455C-9EA6-DF929625EA0E}">
        <p15:presenceInfo xmlns:p15="http://schemas.microsoft.com/office/powerpoint/2012/main" userId="S::pederse2@nih.gov::3f502b1c-4a10-4681-bd37-667af22211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49"/>
    <p:restoredTop sz="95238"/>
  </p:normalViewPr>
  <p:slideViewPr>
    <p:cSldViewPr snapToGrid="0" snapToObjects="1">
      <p:cViewPr varScale="1">
        <p:scale>
          <a:sx n="114" d="100"/>
          <a:sy n="114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08D4D71-FF92-0C46-8E95-61866482F958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BE6057-2813-8645-AD34-9A50E916B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2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Red assignments: reducing side GlcNS</a:t>
            </a:r>
          </a:p>
          <a:p>
            <a:r>
              <a:rPr lang="en-US" dirty="0"/>
              <a:t>Blue assignments: middle GlcNS</a:t>
            </a:r>
          </a:p>
          <a:p>
            <a:r>
              <a:rPr lang="en-US" dirty="0"/>
              <a:t>Black assignment: anomeric carbon of far reducing side GlcA</a:t>
            </a:r>
          </a:p>
          <a:p>
            <a:endParaRPr lang="en-US" dirty="0"/>
          </a:p>
          <a:p>
            <a:r>
              <a:rPr lang="en-US" dirty="0"/>
              <a:t>This shows the distinct shifts between d/f3 and b3 as well as d/f4 and b4, confirming that both d and f are 3-O-sulfated while b is not.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Get assignment table from Eduardo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BE6057-2813-8645-AD34-9A50E916BA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34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Red assignments: reducing side GlcNS</a:t>
            </a:r>
          </a:p>
          <a:p>
            <a:r>
              <a:rPr lang="en-US" dirty="0"/>
              <a:t>Blue assignments: middle GlcNS</a:t>
            </a:r>
          </a:p>
          <a:p>
            <a:r>
              <a:rPr lang="en-US" dirty="0"/>
              <a:t>Black assignment: anomeric carbon of far reducing side GlcA</a:t>
            </a:r>
          </a:p>
          <a:p>
            <a:endParaRPr lang="en-US" dirty="0"/>
          </a:p>
          <a:p>
            <a:r>
              <a:rPr lang="en-US" dirty="0"/>
              <a:t>This shows the connection between b1 and the anomeric carbon of the reducing end glucosamine, verifying b1 as the reducing end GlcNS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BE6057-2813-8645-AD34-9A50E916BA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5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E7BCA-9564-C845-81E2-9E6757585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50362A-E1D2-0B45-A730-1887503EF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A7E2A-29B9-9543-90C5-6B2B6A775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8D087-8496-6B48-9C74-A069759AB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BD776-957B-6E4B-9671-26156868E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8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A96E5-1D92-8E44-8F6C-040CDA91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D961CA-F4E5-4D4B-AF19-6DEE3DFA9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96333-9A63-C94A-80C6-D0640050A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EB524-8E1A-794D-9D84-25475B6C9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26B03-4E4E-C945-B84E-1561C2861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4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1EE8BA-DD92-1B42-ADB3-2BA598EC80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F19FA5-1056-6240-BF8A-D2CF0750B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E610F-F899-2941-A5BB-6A9BC8108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B2274-1BB4-DC4F-986D-1E2285053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0E3F5-0EC7-8244-8A1C-551B8EA40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8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0DA2F-C767-B040-B33E-7ADBEC92F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9DE8A-9ADD-2148-A93A-103AE187D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639C2-8853-DD48-9193-61ABC738E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708BC-5932-E948-875F-68A65DCF1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B388C-920E-E045-B7AF-54F928EDE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9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76E6-47E2-DD47-94C1-ED58AD57E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DDBE1-6981-B040-BC78-A3DA52730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29B96-4223-6948-8DC2-F74B8D6DE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232A5-8E07-A844-93B1-FC46FA4D9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ECBF3-74F4-0C47-9389-2B5D4A66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3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0E976-37AF-A04B-9D3C-7D43BA64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0B75C-DD0B-7F44-BD94-DAEFB5E3E3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CD19B-A464-0845-BF19-FD27E080F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374AE-6DCC-C44A-A77F-CE734233E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09C7-C9CD-8540-B38D-2CED3F259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B369A-2B66-7443-983D-4B2FC660C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1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01047-8959-4147-9A7C-3B1B314B8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A5722-9147-4648-9677-42CAE49DF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43AC1-8105-C44B-941F-1B7B3EF64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7F656F-9A31-9648-9A87-AC788E1E4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02F27-3D96-1440-83E9-1C47CCD9B6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2B95A2-512C-F241-9D02-817729017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78578F-8190-2A45-9103-FC29C8072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7250D1-36D3-5143-90F0-9FF3FEF31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4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1202D-1B1D-FA4D-AB98-BE96B2800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59CBC8-AE59-F74A-B4F3-FB7ED989B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316F8-C1C7-304A-B340-89F074C8B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7ABC01-2575-6747-A680-D4F6C1549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0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DB250A-241C-4945-B1A2-66414AF05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E2E32-C39D-274C-8DBE-C3E950DF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7DF13A-3D5E-614C-88F7-0BB53AA01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6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4787C-9001-C743-99A4-C47ADDCA6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141F4-8F9E-EF4F-997D-861A3F000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208DD4-B5A1-8A49-9C41-2C4B091BD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5837A-B57B-3443-8081-B051EFAC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BDDB55-AE50-4C4B-B318-5E8D7481B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9B206-68FC-F14B-98B9-50721C459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6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DC82-45C8-EA4D-BF9F-0E20143D0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2871BD-7C60-FA49-8DA6-C92D9B7758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7AE39-C80D-5B46-A24A-5F0F0E3F09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F4195-40BB-1544-AED2-5C01E62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1CBFD-5B36-4748-8D9A-46BFE75C3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193BB-F0B3-294C-9BC9-C83085C5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3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8DFB1C-4150-BF46-A6A3-DF53F2ABF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C17CE-49E5-6D41-8454-72C75B84F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701E2-E86E-B540-A633-91FF675225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3FEB5-F5F1-5442-9ED0-464CC34CADFE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D3273-15E8-AB42-969D-93D72F32C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B4214-E7B1-B64D-B12E-0FFA6ADE9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1538E-E108-9448-9F76-5371F7403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3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image" Target="../media/image3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42.emf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5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53.emf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11" Type="http://schemas.openxmlformats.org/officeDocument/2006/relationships/image" Target="../media/image69.png"/><Relationship Id="rId5" Type="http://schemas.openxmlformats.org/officeDocument/2006/relationships/image" Target="../media/image63.emf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62.emf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emf"/><Relationship Id="rId5" Type="http://schemas.openxmlformats.org/officeDocument/2006/relationships/image" Target="../media/image15.e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emf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38823ACC-55AF-4B11-806C-9A7F2438F7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8537" y="1149234"/>
            <a:ext cx="3528342" cy="3500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059EDE-50F5-4C29-81B6-9BD696358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607" y="1149235"/>
            <a:ext cx="3532602" cy="35007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1A052F3-BA0E-4272-A36A-7CF08595433A}"/>
              </a:ext>
            </a:extLst>
          </p:cNvPr>
          <p:cNvSpPr/>
          <p:nvPr/>
        </p:nvSpPr>
        <p:spPr>
          <a:xfrm>
            <a:off x="1214401" y="4913677"/>
            <a:ext cx="10787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Fig. S1. Determination of the reactivity of different 8-mers to 3-OST-5 modification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A)  Six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octasaccharides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chemoenzymatically synthesized, which varied in 6-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-sulfation and Ido2A content.  B)  Radioactivity analysis was used to assess the activity of 3-OST-5 toward substrates varying in sulfation pattern. Results show the enzyme requires 6-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-sulfation to act on a substrate.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88A7B9-74EB-4FD7-AE36-6C7AE6CE0307}"/>
              </a:ext>
            </a:extLst>
          </p:cNvPr>
          <p:cNvSpPr txBox="1"/>
          <p:nvPr/>
        </p:nvSpPr>
        <p:spPr>
          <a:xfrm>
            <a:off x="1837898" y="775291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E6BE1B-C731-40FE-9EA9-BE8ABDBA3F38}"/>
              </a:ext>
            </a:extLst>
          </p:cNvPr>
          <p:cNvSpPr txBox="1"/>
          <p:nvPr/>
        </p:nvSpPr>
        <p:spPr>
          <a:xfrm>
            <a:off x="6238836" y="775291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392894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A66E24C-BEAB-764C-8F53-94B7E6FE67B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33457" y="1932214"/>
            <a:ext cx="108285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8">
            <a:extLst>
              <a:ext uri="{FF2B5EF4-FFF2-40B4-BE49-F238E27FC236}">
                <a16:creationId xmlns:a16="http://schemas.microsoft.com/office/drawing/2014/main" id="{7C301687-EB8D-0442-83BD-6E1A2B01A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057" y="2287471"/>
            <a:ext cx="993710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E1B877-DDB7-9142-B934-0CADC6050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593" y="252457"/>
            <a:ext cx="10972800" cy="18872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5C0967-63B8-4B4E-8A47-01BB987BEE15}"/>
              </a:ext>
            </a:extLst>
          </p:cNvPr>
          <p:cNvSpPr txBox="1"/>
          <p:nvPr/>
        </p:nvSpPr>
        <p:spPr>
          <a:xfrm>
            <a:off x="1882328" y="1585741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8-mer-4, MW = 2250.78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62EBD7-39C9-1F47-AD4C-EAA8FED6B1E8}"/>
              </a:ext>
            </a:extLst>
          </p:cNvPr>
          <p:cNvGrpSpPr/>
          <p:nvPr/>
        </p:nvGrpSpPr>
        <p:grpSpPr>
          <a:xfrm>
            <a:off x="6433457" y="2043936"/>
            <a:ext cx="5114913" cy="3853543"/>
            <a:chOff x="6433457" y="2307771"/>
            <a:chExt cx="5114913" cy="3853543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2E1AFEA5-5897-A747-BA55-4E5BA962E3B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2157089"/>
                </p:ext>
              </p:extLst>
            </p:nvPr>
          </p:nvGraphicFramePr>
          <p:xfrm>
            <a:off x="6433457" y="2307771"/>
            <a:ext cx="5114913" cy="3853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9" r:id="rId4" imgW="5626100" imgH="4241800" progId="SigmaPlotGraphicObject.12">
                    <p:embed/>
                  </p:oleObj>
                </mc:Choice>
                <mc:Fallback>
                  <p:oleObj r:id="rId4" imgW="5626100" imgH="4241800" progId="SigmaPlotGraphicObject.12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3457" y="2307771"/>
                          <a:ext cx="5114913" cy="385354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0A64A92-BCE6-C145-AF85-8842934CCCF2}"/>
                </a:ext>
              </a:extLst>
            </p:cNvPr>
            <p:cNvSpPr txBox="1"/>
            <p:nvPr/>
          </p:nvSpPr>
          <p:spPr>
            <a:xfrm>
              <a:off x="7032171" y="4009764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374.16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43B9F0E-010A-4B43-A1A1-93526C58A137}"/>
                </a:ext>
              </a:extLst>
            </p:cNvPr>
            <p:cNvSpPr txBox="1"/>
            <p:nvPr/>
          </p:nvSpPr>
          <p:spPr>
            <a:xfrm>
              <a:off x="8288134" y="2861892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458.00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E7AAF1-1758-2E48-A7AD-80E87F5DDDB5}"/>
                </a:ext>
              </a:extLst>
            </p:cNvPr>
            <p:cNvSpPr txBox="1"/>
            <p:nvPr/>
          </p:nvSpPr>
          <p:spPr>
            <a:xfrm>
              <a:off x="7021285" y="4171201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[M-6H]</a:t>
              </a:r>
              <a:r>
                <a:rPr lang="en-US" sz="1100" baseline="30000" dirty="0"/>
                <a:t>6-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BB300D-FC76-674C-A5BA-DC5519F4F199}"/>
                </a:ext>
              </a:extLst>
            </p:cNvPr>
            <p:cNvSpPr txBox="1"/>
            <p:nvPr/>
          </p:nvSpPr>
          <p:spPr>
            <a:xfrm>
              <a:off x="8135310" y="3040672"/>
              <a:ext cx="9733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[M-7H+2Na]</a:t>
              </a:r>
              <a:r>
                <a:rPr lang="en-US" sz="1100" baseline="30000" dirty="0"/>
                <a:t>5-</a:t>
              </a:r>
            </a:p>
          </p:txBody>
        </p:sp>
      </p:grp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0A1B3B9-BA00-A14C-B67F-9E377AF6C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897122"/>
              </p:ext>
            </p:extLst>
          </p:nvPr>
        </p:nvGraphicFramePr>
        <p:xfrm>
          <a:off x="947057" y="2023637"/>
          <a:ext cx="5184346" cy="3853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r:id="rId6" imgW="5702300" imgH="4241800" progId="SigmaPlotGraphicObject.12">
                  <p:embed/>
                </p:oleObj>
              </mc:Choice>
              <mc:Fallback>
                <p:oleObj r:id="rId6" imgW="5702300" imgH="4241800" progId="SigmaPlotGraphicObject.12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057" y="2023637"/>
                        <a:ext cx="5184346" cy="38535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5FBDB530-97E5-004A-892F-8F09F1ECE509}"/>
              </a:ext>
            </a:extLst>
          </p:cNvPr>
          <p:cNvSpPr/>
          <p:nvPr/>
        </p:nvSpPr>
        <p:spPr>
          <a:xfrm>
            <a:off x="947057" y="6055960"/>
            <a:ext cx="8988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S10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8-mer-4.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8-mer-4 structure B) Anion exchange HPLC chromatogram of 8-mer-4. C) ESI-MS spectrum of 8-mer-4. The compound was observed in its quintuple and sextuple charged states. The measured molecular weight of 8-mer-4 was 2250.96, which is very close to the calculated value (2250.78).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DCF839-0EA5-E24A-9923-F55A838C4623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655C9C-65D9-2641-9A55-46D44B360EFB}"/>
              </a:ext>
            </a:extLst>
          </p:cNvPr>
          <p:cNvSpPr txBox="1"/>
          <p:nvPr/>
        </p:nvSpPr>
        <p:spPr>
          <a:xfrm>
            <a:off x="263443" y="2750923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58E032-C2DE-BD4C-9459-F48EAC3829EF}"/>
              </a:ext>
            </a:extLst>
          </p:cNvPr>
          <p:cNvSpPr txBox="1"/>
          <p:nvPr/>
        </p:nvSpPr>
        <p:spPr>
          <a:xfrm>
            <a:off x="5964217" y="275092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3272413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13DFC8A4-55D6-A54C-A542-094AEE73505B}"/>
              </a:ext>
            </a:extLst>
          </p:cNvPr>
          <p:cNvSpPr txBox="1"/>
          <p:nvPr/>
        </p:nvSpPr>
        <p:spPr>
          <a:xfrm>
            <a:off x="5245755" y="2116632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0B4A73-05AC-0E43-98EC-4023874873A0}"/>
              </a:ext>
            </a:extLst>
          </p:cNvPr>
          <p:cNvSpPr txBox="1"/>
          <p:nvPr/>
        </p:nvSpPr>
        <p:spPr>
          <a:xfrm>
            <a:off x="4628452" y="2044647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F3E573-D92E-1A40-A66D-A9BA9FC9CE61}"/>
              </a:ext>
            </a:extLst>
          </p:cNvPr>
          <p:cNvSpPr txBox="1"/>
          <p:nvPr/>
        </p:nvSpPr>
        <p:spPr>
          <a:xfrm>
            <a:off x="4011149" y="1836156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511AF8-2A20-184D-B982-47C33CAC3042}"/>
              </a:ext>
            </a:extLst>
          </p:cNvPr>
          <p:cNvSpPr txBox="1"/>
          <p:nvPr/>
        </p:nvSpPr>
        <p:spPr>
          <a:xfrm>
            <a:off x="3330356" y="1736870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FDE777D-0B4A-EA4C-A1BD-FB5AE2753D71}"/>
              </a:ext>
            </a:extLst>
          </p:cNvPr>
          <p:cNvSpPr txBox="1"/>
          <p:nvPr/>
        </p:nvSpPr>
        <p:spPr>
          <a:xfrm>
            <a:off x="2815469" y="1554388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F33F623-F055-704E-826D-30ED4F6D746D}"/>
              </a:ext>
            </a:extLst>
          </p:cNvPr>
          <p:cNvSpPr txBox="1"/>
          <p:nvPr/>
        </p:nvSpPr>
        <p:spPr>
          <a:xfrm>
            <a:off x="2247929" y="1440141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E3BB27-4171-6145-908B-B1C58E54C956}"/>
              </a:ext>
            </a:extLst>
          </p:cNvPr>
          <p:cNvSpPr txBox="1"/>
          <p:nvPr/>
        </p:nvSpPr>
        <p:spPr>
          <a:xfrm>
            <a:off x="1699080" y="1264823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FA5DF5-6987-2C4B-9BCC-AC0F8B02C944}"/>
              </a:ext>
            </a:extLst>
          </p:cNvPr>
          <p:cNvSpPr txBox="1"/>
          <p:nvPr/>
        </p:nvSpPr>
        <p:spPr>
          <a:xfrm>
            <a:off x="1081777" y="1110934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65CBB9-7B78-6644-9B72-0AB2CEA9A6F5}"/>
              </a:ext>
            </a:extLst>
          </p:cNvPr>
          <p:cNvGrpSpPr/>
          <p:nvPr/>
        </p:nvGrpSpPr>
        <p:grpSpPr>
          <a:xfrm>
            <a:off x="753785" y="137859"/>
            <a:ext cx="10164586" cy="6164970"/>
            <a:chOff x="405443" y="157144"/>
            <a:chExt cx="10643218" cy="66065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BC282A6-71D1-334B-AFAD-DD7B2FF2D2E8}"/>
                </a:ext>
              </a:extLst>
            </p:cNvPr>
            <p:cNvGrpSpPr/>
            <p:nvPr/>
          </p:nvGrpSpPr>
          <p:grpSpPr>
            <a:xfrm>
              <a:off x="405443" y="157144"/>
              <a:ext cx="10643218" cy="6606540"/>
              <a:chOff x="405443" y="157144"/>
              <a:chExt cx="10643218" cy="660654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8CF9B8C1-1027-0341-A501-A74298DA9255}"/>
                  </a:ext>
                </a:extLst>
              </p:cNvPr>
              <p:cNvGrpSpPr/>
              <p:nvPr/>
            </p:nvGrpSpPr>
            <p:grpSpPr>
              <a:xfrm>
                <a:off x="405443" y="157144"/>
                <a:ext cx="10643218" cy="6606540"/>
                <a:chOff x="571838" y="0"/>
                <a:chExt cx="11048323" cy="6858000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C2D24D30-CE7F-134D-8881-375970D63F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1838" y="0"/>
                  <a:ext cx="11048323" cy="6858000"/>
                </a:xfrm>
                <a:prstGeom prst="rect">
                  <a:avLst/>
                </a:prstGeom>
              </p:spPr>
            </p:pic>
            <p:graphicFrame>
              <p:nvGraphicFramePr>
                <p:cNvPr id="26" name="Object 25">
                  <a:extLst>
                    <a:ext uri="{FF2B5EF4-FFF2-40B4-BE49-F238E27FC236}">
                      <a16:creationId xmlns:a16="http://schemas.microsoft.com/office/drawing/2014/main" id="{B1125B11-93DA-ED47-AF75-4414F8F48BA4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55746497"/>
                    </p:ext>
                  </p:extLst>
                </p:nvPr>
              </p:nvGraphicFramePr>
              <p:xfrm>
                <a:off x="1137644" y="346136"/>
                <a:ext cx="5673726" cy="1993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42" name="ChemSketch" r:id="rId5" imgW="5673533" imgH="1994505" progId="ACD.ChemSketchCDX">
                        <p:embed/>
                      </p:oleObj>
                    </mc:Choice>
                    <mc:Fallback>
                      <p:oleObj name="ChemSketch" r:id="rId5" imgW="5673533" imgH="1994505" progId="ACD.ChemSketchCDX">
                        <p:embed/>
                        <p:pic>
                          <p:nvPicPr>
                            <p:cNvPr id="30" name="Object 29">
                              <a:extLst>
                                <a:ext uri="{FF2B5EF4-FFF2-40B4-BE49-F238E27FC236}">
                                  <a16:creationId xmlns:a16="http://schemas.microsoft.com/office/drawing/2014/main" id="{6A1C6418-9ACE-4F43-A666-FB33B5A19FF2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137644" y="346136"/>
                              <a:ext cx="5673726" cy="19939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12B5AE7-7DAF-3347-9565-805DA91B9C85}"/>
                    </a:ext>
                  </a:extLst>
                </p:cNvPr>
                <p:cNvSpPr txBox="1"/>
                <p:nvPr/>
              </p:nvSpPr>
              <p:spPr>
                <a:xfrm>
                  <a:off x="3163078" y="5122506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d1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83DF4B0-E530-B54D-A03A-8CD07B5D0EE2}"/>
                    </a:ext>
                  </a:extLst>
                </p:cNvPr>
                <p:cNvSpPr txBox="1"/>
                <p:nvPr/>
              </p:nvSpPr>
              <p:spPr>
                <a:xfrm>
                  <a:off x="3181473" y="5526833"/>
                  <a:ext cx="3113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f1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E703FDD-0D5E-5245-8AE8-A221CA9AD22E}"/>
                    </a:ext>
                  </a:extLst>
                </p:cNvPr>
                <p:cNvSpPr txBox="1"/>
                <p:nvPr/>
              </p:nvSpPr>
              <p:spPr>
                <a:xfrm>
                  <a:off x="10602686" y="665584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d2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F4F54FA-EF1D-BC45-ACE6-695B98513D02}"/>
                    </a:ext>
                  </a:extLst>
                </p:cNvPr>
                <p:cNvSpPr txBox="1"/>
                <p:nvPr/>
              </p:nvSpPr>
              <p:spPr>
                <a:xfrm>
                  <a:off x="10624191" y="1032588"/>
                  <a:ext cx="3113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f2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26F1C2C-FF40-414E-B6BB-23A14376B3FB}"/>
                    </a:ext>
                  </a:extLst>
                </p:cNvPr>
                <p:cNvSpPr txBox="1"/>
                <p:nvPr/>
              </p:nvSpPr>
              <p:spPr>
                <a:xfrm>
                  <a:off x="11105345" y="755589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b2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96FF45A-8927-1B44-9546-3C736BC53945}"/>
                    </a:ext>
                  </a:extLst>
                </p:cNvPr>
                <p:cNvSpPr txBox="1"/>
                <p:nvPr/>
              </p:nvSpPr>
              <p:spPr>
                <a:xfrm>
                  <a:off x="2749422" y="5047860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667B79E-C224-574B-B1CE-4F793AC895CA}"/>
                    </a:ext>
                  </a:extLst>
                </p:cNvPr>
                <p:cNvSpPr txBox="1"/>
                <p:nvPr/>
              </p:nvSpPr>
              <p:spPr>
                <a:xfrm>
                  <a:off x="7256107" y="2721429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d3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6111E07-7EBD-6449-8178-9E015F79C815}"/>
                    </a:ext>
                  </a:extLst>
                </p:cNvPr>
                <p:cNvSpPr txBox="1"/>
                <p:nvPr/>
              </p:nvSpPr>
              <p:spPr>
                <a:xfrm>
                  <a:off x="7383360" y="3079102"/>
                  <a:ext cx="3113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f3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A59928E-B353-6F47-8E2C-02A36CACBCF0}"/>
                    </a:ext>
                  </a:extLst>
                </p:cNvPr>
                <p:cNvSpPr txBox="1"/>
                <p:nvPr/>
              </p:nvSpPr>
              <p:spPr>
                <a:xfrm>
                  <a:off x="8916691" y="2693435"/>
                  <a:ext cx="3113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f4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F9DE8C3-2382-6743-948C-8C0063504074}"/>
                    </a:ext>
                  </a:extLst>
                </p:cNvPr>
                <p:cNvSpPr txBox="1"/>
                <p:nvPr/>
              </p:nvSpPr>
              <p:spPr>
                <a:xfrm>
                  <a:off x="8678846" y="2444430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d4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1A006E0-11A2-B24F-B404-7322806CEB39}"/>
                    </a:ext>
                  </a:extLst>
                </p:cNvPr>
                <p:cNvSpPr txBox="1"/>
                <p:nvPr/>
              </p:nvSpPr>
              <p:spPr>
                <a:xfrm>
                  <a:off x="9740895" y="2034071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b3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7D4B4D8-697D-1B47-9BEA-6667CC1F2DA1}"/>
                    </a:ext>
                  </a:extLst>
                </p:cNvPr>
                <p:cNvSpPr txBox="1"/>
                <p:nvPr/>
              </p:nvSpPr>
              <p:spPr>
                <a:xfrm>
                  <a:off x="8614737" y="1978084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b5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1F79E01-1CCA-474C-90EA-D5ABE6A2F334}"/>
                    </a:ext>
                  </a:extLst>
                </p:cNvPr>
                <p:cNvSpPr txBox="1"/>
                <p:nvPr/>
              </p:nvSpPr>
              <p:spPr>
                <a:xfrm>
                  <a:off x="8281417" y="2072757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d5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6D3F4C-DE7B-6E4F-AD3B-DA45E0A8CCD4}"/>
                    </a:ext>
                  </a:extLst>
                </p:cNvPr>
                <p:cNvSpPr txBox="1"/>
                <p:nvPr/>
              </p:nvSpPr>
              <p:spPr>
                <a:xfrm>
                  <a:off x="8235644" y="2349756"/>
                  <a:ext cx="3113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f5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57E2BD6-EA35-7848-8E74-991FFE955EDE}"/>
                    </a:ext>
                  </a:extLst>
                </p:cNvPr>
                <p:cNvSpPr txBox="1"/>
                <p:nvPr/>
              </p:nvSpPr>
              <p:spPr>
                <a:xfrm>
                  <a:off x="9505240" y="2859928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b4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0DD8B4E-243C-0146-A0BF-99B1B7B6CE27}"/>
                    </a:ext>
                  </a:extLst>
                </p:cNvPr>
                <p:cNvSpPr txBox="1"/>
                <p:nvPr/>
              </p:nvSpPr>
              <p:spPr>
                <a:xfrm>
                  <a:off x="7075943" y="1978084"/>
                  <a:ext cx="3850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b6</a:t>
                  </a:r>
                  <a:r>
                    <a:rPr lang="it-IT" sz="1200" b="1" i="1" dirty="0">
                      <a:solidFill>
                        <a:srgbClr val="FF0000"/>
                      </a:solidFill>
                    </a:rPr>
                    <a:t>’</a:t>
                  </a:r>
                  <a:endParaRPr lang="en-US" sz="12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C3869A-DF8E-AA4D-86DC-1ADB2C448608}"/>
                    </a:ext>
                  </a:extLst>
                </p:cNvPr>
                <p:cNvSpPr txBox="1"/>
                <p:nvPr/>
              </p:nvSpPr>
              <p:spPr>
                <a:xfrm>
                  <a:off x="6780474" y="1651322"/>
                  <a:ext cx="3850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d6</a:t>
                  </a:r>
                  <a:r>
                    <a:rPr lang="it-IT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’</a:t>
                  </a:r>
                  <a:endParaRPr lang="en-US" sz="1200" b="1" i="1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838E99E-8271-E944-9484-02F4174F7162}"/>
                    </a:ext>
                  </a:extLst>
                </p:cNvPr>
                <p:cNvSpPr txBox="1"/>
                <p:nvPr/>
              </p:nvSpPr>
              <p:spPr>
                <a:xfrm>
                  <a:off x="7026311" y="1629642"/>
                  <a:ext cx="35137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f6</a:t>
                  </a:r>
                  <a:r>
                    <a:rPr lang="it-IT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’</a:t>
                  </a:r>
                  <a:endParaRPr lang="en-US" sz="1200" b="1" i="1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F5C9C67-95D2-9546-8294-EC8D6ED525A8}"/>
                    </a:ext>
                  </a:extLst>
                </p:cNvPr>
                <p:cNvSpPr txBox="1"/>
                <p:nvPr/>
              </p:nvSpPr>
              <p:spPr>
                <a:xfrm>
                  <a:off x="7821553" y="1986496"/>
                  <a:ext cx="4251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rgbClr val="FF0000"/>
                      </a:solidFill>
                    </a:rPr>
                    <a:t>b6’</a:t>
                  </a:r>
                  <a:r>
                    <a:rPr lang="it-IT" sz="1200" b="1" i="1" dirty="0">
                      <a:solidFill>
                        <a:srgbClr val="FF0000"/>
                      </a:solidFill>
                    </a:rPr>
                    <a:t>’</a:t>
                  </a:r>
                  <a:endParaRPr lang="en-US" sz="12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DC2BB86-13F7-1C45-8D2F-F5FB35CB49A7}"/>
                    </a:ext>
                  </a:extLst>
                </p:cNvPr>
                <p:cNvSpPr txBox="1"/>
                <p:nvPr/>
              </p:nvSpPr>
              <p:spPr>
                <a:xfrm>
                  <a:off x="7694664" y="1743611"/>
                  <a:ext cx="4251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d6’</a:t>
                  </a:r>
                  <a:r>
                    <a:rPr lang="it-IT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’</a:t>
                  </a:r>
                  <a:endParaRPr lang="en-US" sz="1200" b="1" i="1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214B9D7-DA41-3449-8CA6-CFC2E0669329}"/>
                    </a:ext>
                  </a:extLst>
                </p:cNvPr>
                <p:cNvSpPr txBox="1"/>
                <p:nvPr/>
              </p:nvSpPr>
              <p:spPr>
                <a:xfrm>
                  <a:off x="8032234" y="1662937"/>
                  <a:ext cx="3914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f6’</a:t>
                  </a:r>
                  <a:r>
                    <a:rPr lang="it-IT" sz="1200" b="1" i="1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’</a:t>
                  </a:r>
                  <a:endParaRPr lang="en-US" sz="1200" b="1" i="1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15AEA8F-CACC-4546-BC3B-872FA74CEE00}"/>
                    </a:ext>
                  </a:extLst>
                </p:cNvPr>
                <p:cNvSpPr txBox="1"/>
                <p:nvPr/>
              </p:nvSpPr>
              <p:spPr>
                <a:xfrm>
                  <a:off x="8923639" y="3079102"/>
                  <a:ext cx="3449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/>
                    <a:t>a4</a:t>
                  </a:r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CBB57D-D784-194C-AF6A-57C5BD5A082A}"/>
                  </a:ext>
                </a:extLst>
              </p:cNvPr>
              <p:cNvSpPr txBox="1"/>
              <p:nvPr/>
            </p:nvSpPr>
            <p:spPr>
              <a:xfrm>
                <a:off x="3216873" y="477557"/>
                <a:ext cx="932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8-mer-4</a:t>
                </a:r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BAE104A2-68FC-C940-9571-B3C8E2C618B0}"/>
                </a:ext>
              </a:extLst>
            </p:cNvPr>
            <p:cNvSpPr/>
            <p:nvPr/>
          </p:nvSpPr>
          <p:spPr>
            <a:xfrm>
              <a:off x="6757353" y="2751820"/>
              <a:ext cx="509746" cy="638368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9463C08-E720-5D48-9060-0780F5A1DD52}"/>
                </a:ext>
              </a:extLst>
            </p:cNvPr>
            <p:cNvSpPr/>
            <p:nvPr/>
          </p:nvSpPr>
          <p:spPr>
            <a:xfrm>
              <a:off x="9114714" y="2143932"/>
              <a:ext cx="509746" cy="368013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D9FFBBD8-50A2-A847-B5B1-C4CA98A831BA}"/>
                </a:ext>
              </a:extLst>
            </p:cNvPr>
            <p:cNvSpPr/>
            <p:nvPr/>
          </p:nvSpPr>
          <p:spPr>
            <a:xfrm>
              <a:off x="8215194" y="2511945"/>
              <a:ext cx="529014" cy="5027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B9F509C4-DF55-AE4E-BDC8-6C3569D3E954}"/>
                </a:ext>
              </a:extLst>
            </p:cNvPr>
            <p:cNvSpPr/>
            <p:nvPr/>
          </p:nvSpPr>
          <p:spPr>
            <a:xfrm>
              <a:off x="8903233" y="2871969"/>
              <a:ext cx="529014" cy="5027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F0B73448-E3D1-4CC5-8F23-4242756D9918}"/>
              </a:ext>
            </a:extLst>
          </p:cNvPr>
          <p:cNvSpPr txBox="1"/>
          <p:nvPr/>
        </p:nvSpPr>
        <p:spPr>
          <a:xfrm>
            <a:off x="1121451" y="6336058"/>
            <a:ext cx="90697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S11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Determination the structure of 8-mer-4 by HSQC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Difference in proton and carbon chemical shifts of b3 and d3/f3 confirmed that both residue d and f carry 3-</a:t>
            </a:r>
            <a:r>
              <a:rPr lang="en-US" sz="1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-sulfation.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3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783C57C-C22B-0748-886F-21E1F4A2E036}"/>
              </a:ext>
            </a:extLst>
          </p:cNvPr>
          <p:cNvGrpSpPr/>
          <p:nvPr/>
        </p:nvGrpSpPr>
        <p:grpSpPr>
          <a:xfrm>
            <a:off x="1205116" y="118668"/>
            <a:ext cx="9062152" cy="6132674"/>
            <a:chOff x="1200480" y="398195"/>
            <a:chExt cx="9062152" cy="613267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7D21A05-D013-F74D-B6BD-DC45E3CC706F}"/>
                </a:ext>
              </a:extLst>
            </p:cNvPr>
            <p:cNvGrpSpPr/>
            <p:nvPr/>
          </p:nvGrpSpPr>
          <p:grpSpPr>
            <a:xfrm>
              <a:off x="1200480" y="398195"/>
              <a:ext cx="9062152" cy="6132674"/>
              <a:chOff x="217500" y="386765"/>
              <a:chExt cx="9062152" cy="6132674"/>
            </a:xfrm>
          </p:grpSpPr>
          <p:graphicFrame>
            <p:nvGraphicFramePr>
              <p:cNvPr id="6" name="Object 5">
                <a:extLst>
                  <a:ext uri="{FF2B5EF4-FFF2-40B4-BE49-F238E27FC236}">
                    <a16:creationId xmlns:a16="http://schemas.microsoft.com/office/drawing/2014/main" id="{683B2A2B-3B85-5243-9DE2-46AA20C59B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6613517"/>
                  </p:ext>
                </p:extLst>
              </p:nvPr>
            </p:nvGraphicFramePr>
            <p:xfrm>
              <a:off x="641177" y="386765"/>
              <a:ext cx="5673725" cy="1993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66" name="ChemSketch" r:id="rId4" imgW="5673533" imgH="1994505" progId="ACD.ChemSketchCDX">
                      <p:embed/>
                    </p:oleObj>
                  </mc:Choice>
                  <mc:Fallback>
                    <p:oleObj name="ChemSketch" r:id="rId4" imgW="5673533" imgH="1994505" progId="ACD.ChemSketchCDX">
                      <p:embed/>
                      <p:pic>
                        <p:nvPicPr>
                          <p:cNvPr id="12" name="Object 11">
                            <a:extLst>
                              <a:ext uri="{FF2B5EF4-FFF2-40B4-BE49-F238E27FC236}">
                                <a16:creationId xmlns:a16="http://schemas.microsoft.com/office/drawing/2014/main" id="{E49F2481-0D70-42F6-82BC-D1B334E9713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641177" y="386765"/>
                            <a:ext cx="5673725" cy="19939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7C96DAC-77AA-F74C-BF3B-E7316D329FBE}"/>
                  </a:ext>
                </a:extLst>
              </p:cNvPr>
              <p:cNvGrpSpPr/>
              <p:nvPr/>
            </p:nvGrpSpPr>
            <p:grpSpPr>
              <a:xfrm>
                <a:off x="217500" y="1266825"/>
                <a:ext cx="9062152" cy="5252614"/>
                <a:chOff x="-803977" y="-358162"/>
                <a:chExt cx="11149462" cy="7132186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47E8C34F-8C95-FD4C-9A67-5E7B9C8666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-803977" y="-83976"/>
                  <a:ext cx="11048323" cy="6858000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CA0D789A-E798-8C4E-8CC5-D29CB9B366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-275197" y="-358162"/>
                  <a:ext cx="10620682" cy="6858000"/>
                </a:xfrm>
                <a:prstGeom prst="rect">
                  <a:avLst/>
                </a:prstGeom>
              </p:spPr>
            </p:pic>
          </p:grp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404C33DE-7A31-7349-A15B-4F6927463D60}"/>
                  </a:ext>
                </a:extLst>
              </p:cNvPr>
              <p:cNvSpPr/>
              <p:nvPr/>
            </p:nvSpPr>
            <p:spPr>
              <a:xfrm rot="11794813">
                <a:off x="4839099" y="1357691"/>
                <a:ext cx="171025" cy="893023"/>
              </a:xfrm>
              <a:prstGeom prst="arc">
                <a:avLst>
                  <a:gd name="adj1" fmla="val 9541524"/>
                  <a:gd name="adj2" fmla="val 2064512"/>
                </a:avLst>
              </a:prstGeom>
              <a:ln w="127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5A56E8-B13A-5743-BBF9-B1C278B6F779}"/>
                  </a:ext>
                </a:extLst>
              </p:cNvPr>
              <p:cNvSpPr txBox="1"/>
              <p:nvPr/>
            </p:nvSpPr>
            <p:spPr>
              <a:xfrm>
                <a:off x="4279243" y="2233161"/>
                <a:ext cx="1135247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300" b="1" i="1" dirty="0"/>
                  <a:t>J</a:t>
                </a:r>
                <a:r>
                  <a:rPr lang="it-IT" sz="1300" b="1" i="1" baseline="-25000" dirty="0"/>
                  <a:t>4 </a:t>
                </a:r>
                <a:r>
                  <a:rPr lang="it-IT" sz="1300" b="1" i="1" dirty="0"/>
                  <a:t>Long Range</a:t>
                </a:r>
              </a:p>
              <a:p>
                <a:pPr algn="ctr"/>
                <a:r>
                  <a:rPr lang="it-IT" sz="1300" b="1" i="1" dirty="0"/>
                  <a:t> b1-a4</a:t>
                </a:r>
                <a:endParaRPr lang="en-US" sz="1300" b="1" i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B060AA-6506-E643-A3AE-256D35B0B778}"/>
                  </a:ext>
                </a:extLst>
              </p:cNvPr>
              <p:cNvSpPr txBox="1"/>
              <p:nvPr/>
            </p:nvSpPr>
            <p:spPr>
              <a:xfrm>
                <a:off x="1930272" y="5138350"/>
                <a:ext cx="3449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>
                    <a:solidFill>
                      <a:srgbClr val="FF0000"/>
                    </a:solidFill>
                  </a:rPr>
                  <a:t>b1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99061D9-A576-4E40-9F7B-7DE1A7BA8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02755" y="5431809"/>
                <a:ext cx="5117195" cy="0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46EEF1D-EA6F-9A46-811A-22631A8645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8525" y="3762375"/>
                <a:ext cx="0" cy="1662499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C32F8F-ACCC-B443-A3DE-0929EC3FF42E}"/>
                  </a:ext>
                </a:extLst>
              </p:cNvPr>
              <p:cNvSpPr txBox="1"/>
              <p:nvPr/>
            </p:nvSpPr>
            <p:spPr>
              <a:xfrm>
                <a:off x="6937956" y="3701308"/>
                <a:ext cx="3449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/>
                  <a:t>a4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40AF27-022F-E44E-95ED-D11872052CE4}"/>
                </a:ext>
              </a:extLst>
            </p:cNvPr>
            <p:cNvSpPr txBox="1"/>
            <p:nvPr/>
          </p:nvSpPr>
          <p:spPr>
            <a:xfrm>
              <a:off x="3528071" y="1815632"/>
              <a:ext cx="93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8-mer-4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8EAE5E9-0FD4-D74C-A9B2-A5E4C6B8471D}"/>
              </a:ext>
            </a:extLst>
          </p:cNvPr>
          <p:cNvSpPr txBox="1"/>
          <p:nvPr/>
        </p:nvSpPr>
        <p:spPr>
          <a:xfrm>
            <a:off x="6181109" y="1124366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EC09C5-8640-7446-B23B-274A71F8F831}"/>
              </a:ext>
            </a:extLst>
          </p:cNvPr>
          <p:cNvSpPr txBox="1"/>
          <p:nvPr/>
        </p:nvSpPr>
        <p:spPr>
          <a:xfrm>
            <a:off x="5563806" y="1052381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189F1B-DE47-5C48-94EB-4E340CC2D915}"/>
              </a:ext>
            </a:extLst>
          </p:cNvPr>
          <p:cNvSpPr txBox="1"/>
          <p:nvPr/>
        </p:nvSpPr>
        <p:spPr>
          <a:xfrm>
            <a:off x="4946503" y="843890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7403F4-CCE6-954C-8474-5664C08F1008}"/>
              </a:ext>
            </a:extLst>
          </p:cNvPr>
          <p:cNvSpPr txBox="1"/>
          <p:nvPr/>
        </p:nvSpPr>
        <p:spPr>
          <a:xfrm>
            <a:off x="4265710" y="744604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49E0BA-A6BD-5A4A-B351-CFD97794240A}"/>
              </a:ext>
            </a:extLst>
          </p:cNvPr>
          <p:cNvSpPr txBox="1"/>
          <p:nvPr/>
        </p:nvSpPr>
        <p:spPr>
          <a:xfrm>
            <a:off x="3750823" y="562122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FF38E23-3D7D-4E45-BB85-00C17158AFB4}"/>
              </a:ext>
            </a:extLst>
          </p:cNvPr>
          <p:cNvSpPr txBox="1"/>
          <p:nvPr/>
        </p:nvSpPr>
        <p:spPr>
          <a:xfrm>
            <a:off x="3183283" y="447875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0E3FD1-BFF2-B74F-8FC7-13C3A7EBE68F}"/>
              </a:ext>
            </a:extLst>
          </p:cNvPr>
          <p:cNvSpPr txBox="1"/>
          <p:nvPr/>
        </p:nvSpPr>
        <p:spPr>
          <a:xfrm>
            <a:off x="2634434" y="272557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84AD27-6C25-8C41-AC43-301787C1DC2B}"/>
              </a:ext>
            </a:extLst>
          </p:cNvPr>
          <p:cNvSpPr txBox="1"/>
          <p:nvPr/>
        </p:nvSpPr>
        <p:spPr>
          <a:xfrm>
            <a:off x="2017131" y="118668"/>
            <a:ext cx="344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2611A9-0F0C-4F09-9E98-9A536A1947E3}"/>
              </a:ext>
            </a:extLst>
          </p:cNvPr>
          <p:cNvSpPr txBox="1"/>
          <p:nvPr/>
        </p:nvSpPr>
        <p:spPr>
          <a:xfrm>
            <a:off x="632804" y="6303652"/>
            <a:ext cx="10403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</a:t>
            </a:r>
            <a:r>
              <a:rPr lang="en-US" sz="12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 S12.</a:t>
            </a:r>
            <a:r>
              <a:rPr lang="en-US" sz="1200" b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Determination of the structure of 8-mer-4 by HMBC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long-range correlation between the carbon-4 proton of saccharide a and the anomeric proton of saccharide b allowed to confirm that residue b does not carry 3-</a:t>
            </a:r>
            <a:r>
              <a:rPr lang="en-US" sz="1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-sulfation.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217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E27C3C7-5739-7D43-AE7B-2B8967B1D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983005"/>
              </p:ext>
            </p:extLst>
          </p:nvPr>
        </p:nvGraphicFramePr>
        <p:xfrm>
          <a:off x="420507" y="1805854"/>
          <a:ext cx="5441160" cy="4044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r:id="rId3" imgW="5702300" imgH="4241800" progId="SigmaPlotGraphicObject.12">
                  <p:embed/>
                </p:oleObj>
              </mc:Choice>
              <mc:Fallback>
                <p:oleObj r:id="rId3" imgW="5702300" imgH="4241800" progId="SigmaPlotGraphicObject.12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507" y="1805854"/>
                        <a:ext cx="5441160" cy="40444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4579177-B90E-7C43-8125-BA47EC2C5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057" y="24430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9">
            <a:extLst>
              <a:ext uri="{FF2B5EF4-FFF2-40B4-BE49-F238E27FC236}">
                <a16:creationId xmlns:a16="http://schemas.microsoft.com/office/drawing/2014/main" id="{96146165-CDDF-FB49-9BB3-A70EF0069DA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62953" y="2073729"/>
            <a:ext cx="113235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65">
            <a:extLst>
              <a:ext uri="{FF2B5EF4-FFF2-40B4-BE49-F238E27FC236}">
                <a16:creationId xmlns:a16="http://schemas.microsoft.com/office/drawing/2014/main" id="{6C70966A-DBBD-B940-896A-9AE94E006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4047" y="223159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D9EFAA-9758-7C40-94E5-B9B4EB9D962B}"/>
              </a:ext>
            </a:extLst>
          </p:cNvPr>
          <p:cNvSpPr txBox="1"/>
          <p:nvPr/>
        </p:nvSpPr>
        <p:spPr>
          <a:xfrm>
            <a:off x="1828023" y="1548663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8-mer-5, MW = 2288.80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779C83-36EC-9645-8C28-B31C48372E28}"/>
              </a:ext>
            </a:extLst>
          </p:cNvPr>
          <p:cNvGrpSpPr/>
          <p:nvPr/>
        </p:nvGrpSpPr>
        <p:grpSpPr>
          <a:xfrm>
            <a:off x="6145680" y="1750116"/>
            <a:ext cx="5613400" cy="4229100"/>
            <a:chOff x="6214047" y="2231593"/>
            <a:chExt cx="5613400" cy="4229100"/>
          </a:xfrm>
        </p:grpSpPr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9107A573-1666-C94F-B692-5FFF5E3A0F3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272382"/>
                </p:ext>
              </p:extLst>
            </p:nvPr>
          </p:nvGraphicFramePr>
          <p:xfrm>
            <a:off x="6214047" y="2231593"/>
            <a:ext cx="5613400" cy="422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" r:id="rId5" imgW="5626100" imgH="4241800" progId="SigmaPlotGraphicObject.12">
                    <p:embed/>
                  </p:oleObj>
                </mc:Choice>
                <mc:Fallback>
                  <p:oleObj r:id="rId5" imgW="5626100" imgH="4241800" progId="SigmaPlotGraphicObject.12">
                    <p:embed/>
                    <p:pic>
                      <p:nvPicPr>
                        <p:cNvPr id="0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14047" y="2231593"/>
                          <a:ext cx="5613400" cy="422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116A6B4-574B-AC47-94EF-EA6FDDA00A1A}"/>
                </a:ext>
              </a:extLst>
            </p:cNvPr>
            <p:cNvSpPr txBox="1"/>
            <p:nvPr/>
          </p:nvSpPr>
          <p:spPr>
            <a:xfrm>
              <a:off x="6937733" y="3314557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380.45</a:t>
              </a:r>
            </a:p>
            <a:p>
              <a:pPr algn="ctr"/>
              <a:r>
                <a:rPr lang="en-US" sz="1100" dirty="0"/>
                <a:t>  [M-6H]</a:t>
              </a:r>
              <a:r>
                <a:rPr lang="en-US" sz="1100" baseline="30000" dirty="0"/>
                <a:t>6-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2C70A28-674A-7743-B48A-E939A8365156}"/>
                </a:ext>
              </a:extLst>
            </p:cNvPr>
            <p:cNvSpPr txBox="1"/>
            <p:nvPr/>
          </p:nvSpPr>
          <p:spPr>
            <a:xfrm>
              <a:off x="7839203" y="3099113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456.58</a:t>
              </a:r>
            </a:p>
            <a:p>
              <a:pPr algn="ctr"/>
              <a:r>
                <a:rPr lang="en-US" sz="1100" dirty="0"/>
                <a:t>  [M-5H]</a:t>
              </a:r>
              <a:r>
                <a:rPr lang="en-US" sz="1100" baseline="30000" dirty="0"/>
                <a:t>5-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AA6724C-C726-4249-92D5-93D3674E4C5D}"/>
              </a:ext>
            </a:extLst>
          </p:cNvPr>
          <p:cNvSpPr/>
          <p:nvPr/>
        </p:nvSpPr>
        <p:spPr>
          <a:xfrm>
            <a:off x="1053349" y="6061755"/>
            <a:ext cx="9018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 Fig  S13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8-mer-5.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8-mer-5 structure B) Anion exchange HPLC chromatogram of 8-mer-5. C) ESI-MS spectrum of 8-mer-5. The compound was observed in its quintuple and sextuple charged states. The measured molecular weight of 8-mer-5 was 2288.7, which is very close to the calculated value (2288.80).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AA7DC-8E2D-5D4F-9D14-EF314AD3D2F6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6FFC10-7592-B04A-ADB4-D2BB7700CA4F}"/>
              </a:ext>
            </a:extLst>
          </p:cNvPr>
          <p:cNvSpPr txBox="1"/>
          <p:nvPr/>
        </p:nvSpPr>
        <p:spPr>
          <a:xfrm>
            <a:off x="214477" y="2073729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9060FC-4FA3-044B-B7B1-499D2100CEF0}"/>
              </a:ext>
            </a:extLst>
          </p:cNvPr>
          <p:cNvSpPr txBox="1"/>
          <p:nvPr/>
        </p:nvSpPr>
        <p:spPr>
          <a:xfrm>
            <a:off x="5915251" y="2073729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81FEB2-7737-E24E-BEDF-348BBBC63C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50" y="295228"/>
            <a:ext cx="10972800" cy="166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1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81FEB2-7737-E24E-BEDF-348BBBC63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635" y="170145"/>
            <a:ext cx="9548159" cy="14500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D9EFAA-9758-7C40-94E5-B9B4EB9D962B}"/>
              </a:ext>
            </a:extLst>
          </p:cNvPr>
          <p:cNvSpPr txBox="1"/>
          <p:nvPr/>
        </p:nvSpPr>
        <p:spPr>
          <a:xfrm>
            <a:off x="1581712" y="1410103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8-mer-5, MW = 2288.80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A42E5-5F20-5D40-AA14-CEECA10DD67D}"/>
              </a:ext>
            </a:extLst>
          </p:cNvPr>
          <p:cNvSpPr txBox="1"/>
          <p:nvPr/>
        </p:nvSpPr>
        <p:spPr>
          <a:xfrm>
            <a:off x="3929593" y="1803817"/>
            <a:ext cx="5007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Disaccharide Analysis for structure verification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C1CF4-3D50-FB4A-B476-1CBA18787009}"/>
              </a:ext>
            </a:extLst>
          </p:cNvPr>
          <p:cNvSpPr txBox="1"/>
          <p:nvPr/>
        </p:nvSpPr>
        <p:spPr>
          <a:xfrm>
            <a:off x="2987850" y="2379607"/>
            <a:ext cx="116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LC-MS/MS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DEE172-54B7-F744-8790-CC3D5FA678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28" r="24511" b="37712"/>
          <a:stretch/>
        </p:blipFill>
        <p:spPr>
          <a:xfrm>
            <a:off x="151874" y="3001761"/>
            <a:ext cx="6797429" cy="25408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C039FB-6F2E-1A48-9CF7-7E826C4E7B5B}"/>
              </a:ext>
            </a:extLst>
          </p:cNvPr>
          <p:cNvSpPr txBox="1"/>
          <p:nvPr/>
        </p:nvSpPr>
        <p:spPr>
          <a:xfrm>
            <a:off x="3858233" y="3501851"/>
            <a:ext cx="100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MW: 435.96</a:t>
            </a:r>
          </a:p>
          <a:p>
            <a:pPr algn="ctr"/>
            <a:r>
              <a:rPr lang="en-US" sz="1200" dirty="0"/>
              <a:t>[</a:t>
            </a:r>
            <a:r>
              <a:rPr lang="en-US" sz="1200" b="1" dirty="0"/>
              <a:t>C</a:t>
            </a:r>
            <a:r>
              <a:rPr lang="en-US" sz="1200" dirty="0"/>
              <a:t>-2H]</a:t>
            </a:r>
            <a:r>
              <a:rPr lang="en-US" sz="1200" baseline="30000" dirty="0"/>
              <a:t>2-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4EB2A1D-D78B-E346-8CD2-46C2E79AFA47}"/>
              </a:ext>
            </a:extLst>
          </p:cNvPr>
          <p:cNvCxnSpPr/>
          <p:nvPr/>
        </p:nvCxnSpPr>
        <p:spPr>
          <a:xfrm>
            <a:off x="4563109" y="3971958"/>
            <a:ext cx="370114" cy="287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BD0829-22B1-A94C-9C5B-7DD76ED17BCC}"/>
              </a:ext>
            </a:extLst>
          </p:cNvPr>
          <p:cNvSpPr txBox="1"/>
          <p:nvPr/>
        </p:nvSpPr>
        <p:spPr>
          <a:xfrm>
            <a:off x="4157466" y="2777254"/>
            <a:ext cx="100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MW: 495.93</a:t>
            </a:r>
          </a:p>
          <a:p>
            <a:pPr algn="ctr"/>
            <a:r>
              <a:rPr lang="en-US" sz="1200" dirty="0"/>
              <a:t>[</a:t>
            </a:r>
            <a:r>
              <a:rPr lang="en-US" sz="1200" b="1" dirty="0"/>
              <a:t>B</a:t>
            </a:r>
            <a:r>
              <a:rPr lang="en-US" sz="1200" dirty="0"/>
              <a:t>-H]</a:t>
            </a:r>
            <a:r>
              <a:rPr lang="en-US" sz="1200" baseline="30000" dirty="0"/>
              <a:t>1-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14A0CE-C165-6C4F-87DB-89116A8C79F2}"/>
              </a:ext>
            </a:extLst>
          </p:cNvPr>
          <p:cNvCxnSpPr/>
          <p:nvPr/>
        </p:nvCxnSpPr>
        <p:spPr>
          <a:xfrm>
            <a:off x="4673017" y="3238919"/>
            <a:ext cx="370114" cy="287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81C84A-EC37-1A49-9A62-3E4384EA1924}"/>
              </a:ext>
            </a:extLst>
          </p:cNvPr>
          <p:cNvSpPr txBox="1"/>
          <p:nvPr/>
        </p:nvSpPr>
        <p:spPr>
          <a:xfrm>
            <a:off x="5973736" y="2754691"/>
            <a:ext cx="100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MW: 456.94</a:t>
            </a:r>
          </a:p>
          <a:p>
            <a:pPr algn="ctr"/>
            <a:r>
              <a:rPr lang="en-US" sz="1200" dirty="0"/>
              <a:t>[</a:t>
            </a:r>
            <a:r>
              <a:rPr lang="en-US" sz="1200" b="1" dirty="0"/>
              <a:t>A</a:t>
            </a:r>
            <a:r>
              <a:rPr lang="en-US" sz="1200" dirty="0"/>
              <a:t>-2H]</a:t>
            </a:r>
            <a:r>
              <a:rPr lang="en-US" sz="1200" baseline="30000" dirty="0"/>
              <a:t>2-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36CA85-950A-484E-85E6-5012878E426B}"/>
              </a:ext>
            </a:extLst>
          </p:cNvPr>
          <p:cNvCxnSpPr>
            <a:cxnSpLocks/>
          </p:cNvCxnSpPr>
          <p:nvPr/>
        </p:nvCxnSpPr>
        <p:spPr>
          <a:xfrm flipH="1">
            <a:off x="5723365" y="3216356"/>
            <a:ext cx="500743" cy="277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31D5342A-FAFB-DB48-8F03-9848AD562C53}"/>
              </a:ext>
            </a:extLst>
          </p:cNvPr>
          <p:cNvCxnSpPr>
            <a:cxnSpLocks/>
          </p:cNvCxnSpPr>
          <p:nvPr/>
        </p:nvCxnSpPr>
        <p:spPr>
          <a:xfrm>
            <a:off x="4296770" y="334212"/>
            <a:ext cx="1359841" cy="1169570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B5F34564-1E9C-3C45-9262-A507CC259014}"/>
              </a:ext>
            </a:extLst>
          </p:cNvPr>
          <p:cNvCxnSpPr>
            <a:cxnSpLocks/>
          </p:cNvCxnSpPr>
          <p:nvPr/>
        </p:nvCxnSpPr>
        <p:spPr>
          <a:xfrm>
            <a:off x="6383255" y="311023"/>
            <a:ext cx="1361504" cy="1354236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20695B-161E-D14E-9E14-6E86A51EB1E5}"/>
              </a:ext>
            </a:extLst>
          </p:cNvPr>
          <p:cNvSpPr txBox="1"/>
          <p:nvPr/>
        </p:nvSpPr>
        <p:spPr>
          <a:xfrm>
            <a:off x="2775755" y="1127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D23975-BBDD-D247-BEBC-3B4186765913}"/>
              </a:ext>
            </a:extLst>
          </p:cNvPr>
          <p:cNvSpPr txBox="1"/>
          <p:nvPr/>
        </p:nvSpPr>
        <p:spPr>
          <a:xfrm>
            <a:off x="5522718" y="1127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D57505-885E-D848-8452-B7DB58DA2181}"/>
              </a:ext>
            </a:extLst>
          </p:cNvPr>
          <p:cNvSpPr txBox="1"/>
          <p:nvPr/>
        </p:nvSpPr>
        <p:spPr>
          <a:xfrm>
            <a:off x="8772160" y="1127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6A4D9BA-C313-2047-A34F-A06726615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068" y="2220435"/>
            <a:ext cx="3042439" cy="87171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C24C846-5B06-0D48-B440-9B53648073C4}"/>
              </a:ext>
            </a:extLst>
          </p:cNvPr>
          <p:cNvSpPr txBox="1"/>
          <p:nvPr/>
        </p:nvSpPr>
        <p:spPr>
          <a:xfrm>
            <a:off x="9285954" y="3050287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916.74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422D84-AAD6-FC4D-B785-5907B2E66E81}"/>
              </a:ext>
            </a:extLst>
          </p:cNvPr>
          <p:cNvSpPr txBox="1"/>
          <p:nvPr/>
        </p:nvSpPr>
        <p:spPr>
          <a:xfrm>
            <a:off x="7566781" y="245229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1E6CEA-3D06-D24B-882F-9EB63D2E1C15}"/>
              </a:ext>
            </a:extLst>
          </p:cNvPr>
          <p:cNvSpPr txBox="1"/>
          <p:nvPr/>
        </p:nvSpPr>
        <p:spPr>
          <a:xfrm>
            <a:off x="7566781" y="384776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C96F62-0D60-DC4A-BC6B-58659656C42A}"/>
              </a:ext>
            </a:extLst>
          </p:cNvPr>
          <p:cNvSpPr txBox="1"/>
          <p:nvPr/>
        </p:nvSpPr>
        <p:spPr>
          <a:xfrm>
            <a:off x="7566781" y="529253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FE32BC-3790-8A46-9B56-3F7020B69144}"/>
              </a:ext>
            </a:extLst>
          </p:cNvPr>
          <p:cNvSpPr txBox="1"/>
          <p:nvPr/>
        </p:nvSpPr>
        <p:spPr>
          <a:xfrm>
            <a:off x="9338852" y="4440062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497.40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1B888A-DFF5-8044-BFCF-6DE618E06E73}"/>
              </a:ext>
            </a:extLst>
          </p:cNvPr>
          <p:cNvSpPr txBox="1"/>
          <p:nvPr/>
        </p:nvSpPr>
        <p:spPr>
          <a:xfrm>
            <a:off x="9385779" y="5870034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874.67 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E75ED25-AD0F-0848-969C-FFF3A97725AA}"/>
              </a:ext>
            </a:extLst>
          </p:cNvPr>
          <p:cNvCxnSpPr/>
          <p:nvPr/>
        </p:nvCxnSpPr>
        <p:spPr>
          <a:xfrm>
            <a:off x="7566781" y="3426331"/>
            <a:ext cx="44146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BEE8304-C37C-4044-A173-420D83DC5A9D}"/>
              </a:ext>
            </a:extLst>
          </p:cNvPr>
          <p:cNvCxnSpPr/>
          <p:nvPr/>
        </p:nvCxnSpPr>
        <p:spPr>
          <a:xfrm>
            <a:off x="7528633" y="4875002"/>
            <a:ext cx="44146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3DFA2D5-1B18-ED44-904A-D7B25898E583}"/>
              </a:ext>
            </a:extLst>
          </p:cNvPr>
          <p:cNvSpPr/>
          <p:nvPr/>
        </p:nvSpPr>
        <p:spPr>
          <a:xfrm>
            <a:off x="1059647" y="6099945"/>
            <a:ext cx="10007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S14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Disaccharide analysis for structure verification of 8-mer-5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Following purification, 8-mer-5 was digested by heparin lyase enzymes and subjected to LC-MS/MS analysis. Three fragments were detected which span the whole length of the oligosaccharide. In particular, detection of fragment A confirmed the site of modification as the glucosamine on the non-reducing side.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5F25C3-C8DF-D243-A4C9-4D56EDFBB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024" y="3517375"/>
            <a:ext cx="1976162" cy="9594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5350EE-3FE6-4B43-9F32-CA979436C4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6050" y="4965933"/>
            <a:ext cx="3480044" cy="98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118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3060222-93B1-3847-89DC-D600EABD8C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282265"/>
              </p:ext>
            </p:extLst>
          </p:nvPr>
        </p:nvGraphicFramePr>
        <p:xfrm>
          <a:off x="587829" y="1961584"/>
          <a:ext cx="5323114" cy="3947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r:id="rId3" imgW="5702300" imgH="4241800" progId="SigmaPlotGraphicObject.12">
                  <p:embed/>
                </p:oleObj>
              </mc:Choice>
              <mc:Fallback>
                <p:oleObj r:id="rId3" imgW="5702300" imgH="4241800" progId="SigmaPlotGraphicObject.12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29" y="1961584"/>
                        <a:ext cx="5323114" cy="39478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5F01EBE-1B6D-B443-AAFF-DB6474E2C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9490" y="230777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4E90C7B9-9051-0445-B84E-30C00BEB2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29" y="2492437"/>
            <a:ext cx="10965737" cy="4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7">
            <a:extLst>
              <a:ext uri="{FF2B5EF4-FFF2-40B4-BE49-F238E27FC236}">
                <a16:creationId xmlns:a16="http://schemas.microsoft.com/office/drawing/2014/main" id="{9E9D8F83-AD7B-6748-885D-E13709079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7290" y="221121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62">
            <a:extLst>
              <a:ext uri="{FF2B5EF4-FFF2-40B4-BE49-F238E27FC236}">
                <a16:creationId xmlns:a16="http://schemas.microsoft.com/office/drawing/2014/main" id="{71F85ADF-14A9-1C4D-BEFC-742A7D07E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777" y="230777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A00B85-E1CE-584E-8E4E-1C2FB1E675B5}"/>
              </a:ext>
            </a:extLst>
          </p:cNvPr>
          <p:cNvSpPr txBox="1"/>
          <p:nvPr/>
        </p:nvSpPr>
        <p:spPr>
          <a:xfrm>
            <a:off x="1887587" y="1592251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8-mer-6, MW = 2368.86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9F2EC5-8A26-9242-9078-591B551656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890" y="148627"/>
            <a:ext cx="10972800" cy="166635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473DB87-E98D-0A47-8760-7355BCD6F962}"/>
              </a:ext>
            </a:extLst>
          </p:cNvPr>
          <p:cNvGrpSpPr/>
          <p:nvPr/>
        </p:nvGrpSpPr>
        <p:grpSpPr>
          <a:xfrm>
            <a:off x="5954777" y="1776917"/>
            <a:ext cx="5613400" cy="4229100"/>
            <a:chOff x="5954777" y="2307771"/>
            <a:chExt cx="5613400" cy="4229100"/>
          </a:xfrm>
        </p:grpSpPr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8D5CF065-4CE5-C64D-A3CB-7AE541E266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4499273"/>
                </p:ext>
              </p:extLst>
            </p:nvPr>
          </p:nvGraphicFramePr>
          <p:xfrm>
            <a:off x="5954777" y="2307771"/>
            <a:ext cx="5613400" cy="422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16" r:id="rId6" imgW="5626100" imgH="4241800" progId="SigmaPlotGraphicObject.12">
                    <p:embed/>
                  </p:oleObj>
                </mc:Choice>
                <mc:Fallback>
                  <p:oleObj r:id="rId6" imgW="5626100" imgH="4241800" progId="SigmaPlotGraphicObject.12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54777" y="2307771"/>
                          <a:ext cx="5613400" cy="422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6305ACA-5821-A540-8B68-69E58BB93119}"/>
                </a:ext>
              </a:extLst>
            </p:cNvPr>
            <p:cNvSpPr txBox="1"/>
            <p:nvPr/>
          </p:nvSpPr>
          <p:spPr>
            <a:xfrm>
              <a:off x="6566562" y="2855849"/>
              <a:ext cx="6719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393.75</a:t>
              </a:r>
            </a:p>
            <a:p>
              <a:pPr algn="ctr"/>
              <a:r>
                <a:rPr lang="en-US" sz="1100" dirty="0"/>
                <a:t>[M-6H]</a:t>
              </a:r>
              <a:r>
                <a:rPr lang="en-US" sz="1100" baseline="30000" dirty="0"/>
                <a:t>6-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C4E91A2-D7D3-5245-AE04-D61799964991}"/>
                </a:ext>
              </a:extLst>
            </p:cNvPr>
            <p:cNvSpPr txBox="1"/>
            <p:nvPr/>
          </p:nvSpPr>
          <p:spPr>
            <a:xfrm>
              <a:off x="7944102" y="3231597"/>
              <a:ext cx="6719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472.61</a:t>
              </a:r>
            </a:p>
            <a:p>
              <a:pPr algn="ctr"/>
              <a:r>
                <a:rPr lang="en-US" sz="1100" dirty="0"/>
                <a:t>[M-5H]</a:t>
              </a:r>
              <a:r>
                <a:rPr lang="en-US" sz="1100" baseline="30000" dirty="0"/>
                <a:t>5-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60C9238-DB49-0341-B23A-293C1F25667E}"/>
              </a:ext>
            </a:extLst>
          </p:cNvPr>
          <p:cNvSpPr/>
          <p:nvPr/>
        </p:nvSpPr>
        <p:spPr>
          <a:xfrm>
            <a:off x="862447" y="6094127"/>
            <a:ext cx="8673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S15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8-mer-6.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8-mer-6 structure B) Anion exchange HPLC chromatogram of 8-mer-6. C) ESI-MS spectrum of 8-mer-6. The compound was observed in its quintuple and sextuple charged states. The measured molecular weight of 8-mer-6 was 2368.5, which is very close to the calculated value (2368.86).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47C3F-C001-1440-90B5-3FB53F2F1DF8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93C256-4AA3-1245-A737-D2A53D44D68C}"/>
              </a:ext>
            </a:extLst>
          </p:cNvPr>
          <p:cNvSpPr txBox="1"/>
          <p:nvPr/>
        </p:nvSpPr>
        <p:spPr>
          <a:xfrm>
            <a:off x="263443" y="248390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0F0CF7-D1C6-714F-BB61-2B1CD184A249}"/>
              </a:ext>
            </a:extLst>
          </p:cNvPr>
          <p:cNvSpPr txBox="1"/>
          <p:nvPr/>
        </p:nvSpPr>
        <p:spPr>
          <a:xfrm>
            <a:off x="5964217" y="248390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2666694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9F2EC5-8A26-9242-9078-591B55165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427" y="130197"/>
            <a:ext cx="8672921" cy="13170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A00B85-E1CE-584E-8E4E-1C2FB1E675B5}"/>
              </a:ext>
            </a:extLst>
          </p:cNvPr>
          <p:cNvSpPr txBox="1"/>
          <p:nvPr/>
        </p:nvSpPr>
        <p:spPr>
          <a:xfrm>
            <a:off x="1784427" y="987214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8-mer-6, MW = 2368.86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4B28FD-48EE-CE48-B227-CD2F827607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49" r="24697" b="40501"/>
          <a:stretch/>
        </p:blipFill>
        <p:spPr>
          <a:xfrm>
            <a:off x="2491202" y="3409909"/>
            <a:ext cx="7146188" cy="26746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13AA17-758F-3B4B-897B-75B20D99187A}"/>
              </a:ext>
            </a:extLst>
          </p:cNvPr>
          <p:cNvSpPr txBox="1"/>
          <p:nvPr/>
        </p:nvSpPr>
        <p:spPr>
          <a:xfrm>
            <a:off x="5601909" y="3185222"/>
            <a:ext cx="116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LC-MS/MS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72E41A-76C6-774C-AA8E-121F0596FA13}"/>
              </a:ext>
            </a:extLst>
          </p:cNvPr>
          <p:cNvSpPr txBox="1"/>
          <p:nvPr/>
        </p:nvSpPr>
        <p:spPr>
          <a:xfrm>
            <a:off x="3779868" y="1527200"/>
            <a:ext cx="5007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Disaccharide Analysis for structure verification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6F9553-B330-BC4D-A655-DEC41C9D0C40}"/>
              </a:ext>
            </a:extLst>
          </p:cNvPr>
          <p:cNvSpPr txBox="1"/>
          <p:nvPr/>
        </p:nvSpPr>
        <p:spPr>
          <a:xfrm>
            <a:off x="6381844" y="3664844"/>
            <a:ext cx="100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MW: 436.08</a:t>
            </a:r>
          </a:p>
          <a:p>
            <a:pPr algn="ctr"/>
            <a:r>
              <a:rPr lang="en-US" sz="1200" dirty="0"/>
              <a:t>[</a:t>
            </a:r>
            <a:r>
              <a:rPr lang="en-US" sz="1200" b="1" dirty="0"/>
              <a:t>B</a:t>
            </a:r>
            <a:r>
              <a:rPr lang="en-US" sz="1200" dirty="0"/>
              <a:t>-2H]</a:t>
            </a:r>
            <a:r>
              <a:rPr lang="en-US" sz="1200" baseline="30000" dirty="0"/>
              <a:t>2-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3C91A2-8460-3441-B86C-2E33C26A9BF8}"/>
              </a:ext>
            </a:extLst>
          </p:cNvPr>
          <p:cNvCxnSpPr>
            <a:cxnSpLocks/>
          </p:cNvCxnSpPr>
          <p:nvPr/>
        </p:nvCxnSpPr>
        <p:spPr>
          <a:xfrm>
            <a:off x="7288048" y="3933525"/>
            <a:ext cx="274832" cy="230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9C3D958-FE26-DC48-85A0-776B64E31D7A}"/>
              </a:ext>
            </a:extLst>
          </p:cNvPr>
          <p:cNvSpPr txBox="1"/>
          <p:nvPr/>
        </p:nvSpPr>
        <p:spPr>
          <a:xfrm>
            <a:off x="8680853" y="3933525"/>
            <a:ext cx="1136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MW: 762.81</a:t>
            </a:r>
          </a:p>
          <a:p>
            <a:pPr algn="ctr"/>
            <a:r>
              <a:rPr lang="en-US" sz="1200" dirty="0"/>
              <a:t>[</a:t>
            </a:r>
            <a:r>
              <a:rPr lang="en-US" sz="1200" b="1" dirty="0"/>
              <a:t>A</a:t>
            </a:r>
            <a:r>
              <a:rPr lang="en-US" sz="1200" dirty="0"/>
              <a:t>-2H+NH</a:t>
            </a:r>
            <a:r>
              <a:rPr lang="en-US" sz="1200" baseline="-25000" dirty="0"/>
              <a:t>3</a:t>
            </a:r>
            <a:r>
              <a:rPr lang="en-US" sz="1200" dirty="0"/>
              <a:t>]</a:t>
            </a:r>
            <a:r>
              <a:rPr lang="en-US" sz="1200" baseline="30000" dirty="0"/>
              <a:t>1-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7823C8-72CD-A146-B61A-78B70749339D}"/>
              </a:ext>
            </a:extLst>
          </p:cNvPr>
          <p:cNvCxnSpPr>
            <a:cxnSpLocks/>
          </p:cNvCxnSpPr>
          <p:nvPr/>
        </p:nvCxnSpPr>
        <p:spPr>
          <a:xfrm flipH="1">
            <a:off x="8805181" y="4431555"/>
            <a:ext cx="299821" cy="495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507B793F-8FC1-8748-AA88-C4903F915BB1}"/>
              </a:ext>
            </a:extLst>
          </p:cNvPr>
          <p:cNvCxnSpPr>
            <a:cxnSpLocks/>
          </p:cNvCxnSpPr>
          <p:nvPr/>
        </p:nvCxnSpPr>
        <p:spPr>
          <a:xfrm>
            <a:off x="6009027" y="172964"/>
            <a:ext cx="1361504" cy="1354236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EBA7E3F-B585-3040-AC39-FB1404398380}"/>
              </a:ext>
            </a:extLst>
          </p:cNvPr>
          <p:cNvSpPr txBox="1"/>
          <p:nvPr/>
        </p:nvSpPr>
        <p:spPr>
          <a:xfrm>
            <a:off x="2301661" y="2815890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MW: 1494.19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C276F8-7CE4-864B-9019-14C6A9DB01C1}"/>
              </a:ext>
            </a:extLst>
          </p:cNvPr>
          <p:cNvSpPr txBox="1"/>
          <p:nvPr/>
        </p:nvSpPr>
        <p:spPr>
          <a:xfrm>
            <a:off x="615241" y="211141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C73FD6-D5D3-0043-AAEF-817A7600B268}"/>
              </a:ext>
            </a:extLst>
          </p:cNvPr>
          <p:cNvSpPr txBox="1"/>
          <p:nvPr/>
        </p:nvSpPr>
        <p:spPr>
          <a:xfrm>
            <a:off x="6610286" y="211141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ED5173-03DA-9441-A71F-0AEAF12E81A1}"/>
              </a:ext>
            </a:extLst>
          </p:cNvPr>
          <p:cNvSpPr txBox="1"/>
          <p:nvPr/>
        </p:nvSpPr>
        <p:spPr>
          <a:xfrm>
            <a:off x="8233265" y="2815890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MW: 874.67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CE3DD6-8729-A848-9162-9CDB56B507FA}"/>
              </a:ext>
            </a:extLst>
          </p:cNvPr>
          <p:cNvCxnSpPr>
            <a:cxnSpLocks/>
          </p:cNvCxnSpPr>
          <p:nvPr/>
        </p:nvCxnSpPr>
        <p:spPr>
          <a:xfrm flipV="1">
            <a:off x="6127702" y="1986461"/>
            <a:ext cx="0" cy="104236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DA01B35E-1BD1-004C-A031-90A287985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880" y="1881710"/>
            <a:ext cx="4474029" cy="10362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72F472-614F-FB44-ADBE-67D1040B33D1}"/>
              </a:ext>
            </a:extLst>
          </p:cNvPr>
          <p:cNvSpPr txBox="1"/>
          <p:nvPr/>
        </p:nvSpPr>
        <p:spPr>
          <a:xfrm>
            <a:off x="3056852" y="1239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494DD6-235C-764E-BA10-99988AF1FFCF}"/>
              </a:ext>
            </a:extLst>
          </p:cNvPr>
          <p:cNvSpPr txBox="1"/>
          <p:nvPr/>
        </p:nvSpPr>
        <p:spPr>
          <a:xfrm>
            <a:off x="8353544" y="12393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7647F9-0681-A248-96CE-17001970E1A3}"/>
              </a:ext>
            </a:extLst>
          </p:cNvPr>
          <p:cNvSpPr/>
          <p:nvPr/>
        </p:nvSpPr>
        <p:spPr>
          <a:xfrm>
            <a:off x="1046319" y="6075118"/>
            <a:ext cx="894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S16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Disaccharide analysis for structure verification of 8-mer-6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Following purification, 8-mer-6 was digested by heparin lyase enzymes and subjected to LC-MS/MS analysis. Two fragments were detected which span the whole length of the oligosaccharide. In particular, detection of fragment A confirmed the two sites of modification to be the two central glucosamines.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E28421-49BB-024B-A662-3AB2FBD72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6598" y="1949462"/>
            <a:ext cx="3931474" cy="110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80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3FE9FB4-4FED-5D43-BA95-FD3F8E8B17DE}"/>
              </a:ext>
            </a:extLst>
          </p:cNvPr>
          <p:cNvSpPr txBox="1"/>
          <p:nvPr/>
        </p:nvSpPr>
        <p:spPr>
          <a:xfrm>
            <a:off x="2049780" y="1776918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8-mer-7, MW = 2330.84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C15680-319C-484B-B1A7-A2E4DB29C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" y="266700"/>
            <a:ext cx="10972800" cy="164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0C833B-7320-5D42-AC75-315F85EC6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201" y="2806374"/>
            <a:ext cx="5578884" cy="32328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82415E-A5C9-C547-9398-1B24ADF09D83}"/>
              </a:ext>
            </a:extLst>
          </p:cNvPr>
          <p:cNvSpPr txBox="1"/>
          <p:nvPr/>
        </p:nvSpPr>
        <p:spPr>
          <a:xfrm>
            <a:off x="7418811" y="3129027"/>
            <a:ext cx="29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1: 8-mer-3 + 3-OST-5 reaction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6DFCD4-6243-5C46-86EE-0BE6BEC25CD8}"/>
              </a:ext>
            </a:extLst>
          </p:cNvPr>
          <p:cNvSpPr txBox="1"/>
          <p:nvPr/>
        </p:nvSpPr>
        <p:spPr>
          <a:xfrm>
            <a:off x="7418811" y="3889285"/>
            <a:ext cx="2830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2: Purified 8-mer-7 standard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2143DC-C5DA-0149-9F60-307B3A557F82}"/>
              </a:ext>
            </a:extLst>
          </p:cNvPr>
          <p:cNvSpPr txBox="1"/>
          <p:nvPr/>
        </p:nvSpPr>
        <p:spPr>
          <a:xfrm>
            <a:off x="7418811" y="4631535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3: Mix of 1 and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7A9DC9-6100-9F47-80D8-55A6BC0E2261}"/>
              </a:ext>
            </a:extLst>
          </p:cNvPr>
          <p:cNvSpPr txBox="1"/>
          <p:nvPr/>
        </p:nvSpPr>
        <p:spPr>
          <a:xfrm>
            <a:off x="4097810" y="2397194"/>
            <a:ext cx="4594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Co-elution for structure verification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FB3AC5-CA19-CF4C-8626-0F5B24296F83}"/>
              </a:ext>
            </a:extLst>
          </p:cNvPr>
          <p:cNvSpPr/>
          <p:nvPr/>
        </p:nvSpPr>
        <p:spPr>
          <a:xfrm>
            <a:off x="838200" y="6125279"/>
            <a:ext cx="10537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S17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Co-elution analysis for structure verification of 8-mer-7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8-mer-3 was incubated with 3-OST-5 and the resulting reaction was analyzed by HPLC. A structurally defined 8-mer-7 standard was also analyzed by HPLC and appeared to have the same retention time as the primary product in the reaction. Mixing of the two samples and subsequent co-elution verified the primary product of this reaction to be 8-mer-7.</a:t>
            </a:r>
          </a:p>
        </p:txBody>
      </p:sp>
    </p:spTree>
    <p:extLst>
      <p:ext uri="{BB962C8B-B14F-4D97-AF65-F5344CB8AC3E}">
        <p14:creationId xmlns:p14="http://schemas.microsoft.com/office/powerpoint/2010/main" val="2967903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7729D06-C15E-D741-A1B2-B834551A0783}"/>
              </a:ext>
            </a:extLst>
          </p:cNvPr>
          <p:cNvSpPr txBox="1"/>
          <p:nvPr/>
        </p:nvSpPr>
        <p:spPr>
          <a:xfrm>
            <a:off x="190903" y="1271408"/>
            <a:ext cx="254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8-mer-8*, MW = 2448.92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03720-5975-5F4B-82CC-40DB46CBA7BC}"/>
              </a:ext>
            </a:extLst>
          </p:cNvPr>
          <p:cNvSpPr txBox="1"/>
          <p:nvPr/>
        </p:nvSpPr>
        <p:spPr>
          <a:xfrm>
            <a:off x="6609154" y="2861485"/>
            <a:ext cx="294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1: Purified 8-mer-3* standard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6B286F-0FB9-934C-8932-240C744064C5}"/>
              </a:ext>
            </a:extLst>
          </p:cNvPr>
          <p:cNvSpPr txBox="1"/>
          <p:nvPr/>
        </p:nvSpPr>
        <p:spPr>
          <a:xfrm>
            <a:off x="6599990" y="3536492"/>
            <a:ext cx="30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2: 8-mer-3* + 3-OST-5 reaction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C9EC2-B969-3147-9295-3C916D5E1BAB}"/>
              </a:ext>
            </a:extLst>
          </p:cNvPr>
          <p:cNvSpPr txBox="1"/>
          <p:nvPr/>
        </p:nvSpPr>
        <p:spPr>
          <a:xfrm>
            <a:off x="6609154" y="4108979"/>
            <a:ext cx="294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3: Purified 8-mer-8* standard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D19680-EBD3-BE45-B10F-65F488D5D227}"/>
              </a:ext>
            </a:extLst>
          </p:cNvPr>
          <p:cNvSpPr txBox="1"/>
          <p:nvPr/>
        </p:nvSpPr>
        <p:spPr>
          <a:xfrm>
            <a:off x="6609154" y="4717685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4: Mix of 2 and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C9D3C8-081B-B341-B573-41EEF652DC86}"/>
              </a:ext>
            </a:extLst>
          </p:cNvPr>
          <p:cNvSpPr txBox="1"/>
          <p:nvPr/>
        </p:nvSpPr>
        <p:spPr>
          <a:xfrm>
            <a:off x="185057" y="1891590"/>
            <a:ext cx="4723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*8-mers in this assay carried N-sulfation on the non-reducing end glucosamine instead of N-acetylation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F520A1-A6A4-594D-8351-A6F08F3D9148}"/>
              </a:ext>
            </a:extLst>
          </p:cNvPr>
          <p:cNvGrpSpPr/>
          <p:nvPr/>
        </p:nvGrpSpPr>
        <p:grpSpPr>
          <a:xfrm>
            <a:off x="916904" y="2700200"/>
            <a:ext cx="4972267" cy="3317239"/>
            <a:chOff x="318190" y="2710138"/>
            <a:chExt cx="5638942" cy="409854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F8E76AB-D63E-3747-A426-A446B8977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190" y="2710138"/>
              <a:ext cx="5638942" cy="409854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1C5511A-2370-6D46-8927-64020E6CB4A2}"/>
                </a:ext>
              </a:extLst>
            </p:cNvPr>
            <p:cNvSpPr txBox="1"/>
            <p:nvPr/>
          </p:nvSpPr>
          <p:spPr>
            <a:xfrm>
              <a:off x="3523836" y="3547780"/>
              <a:ext cx="952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8-mer-8*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A68EA4-8C2F-8B42-9F8A-26E9C4506087}"/>
                </a:ext>
              </a:extLst>
            </p:cNvPr>
            <p:cNvSpPr txBox="1"/>
            <p:nvPr/>
          </p:nvSpPr>
          <p:spPr>
            <a:xfrm>
              <a:off x="2604721" y="3604239"/>
              <a:ext cx="952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8-mer-7*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D0FB24-C175-6448-B291-7220C4E85125}"/>
                </a:ext>
              </a:extLst>
            </p:cNvPr>
            <p:cNvSpPr txBox="1"/>
            <p:nvPr/>
          </p:nvSpPr>
          <p:spPr>
            <a:xfrm>
              <a:off x="1240433" y="2731708"/>
              <a:ext cx="952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8-mer-3*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A7582FE-FE46-D845-AAC9-978F4C315CF9}"/>
                </a:ext>
              </a:extLst>
            </p:cNvPr>
            <p:cNvCxnSpPr>
              <a:cxnSpLocks/>
            </p:cNvCxnSpPr>
            <p:nvPr/>
          </p:nvCxnSpPr>
          <p:spPr>
            <a:xfrm>
              <a:off x="1846198" y="3008707"/>
              <a:ext cx="251183" cy="1846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7D311C4-ECDB-7149-AE66-3BE04716FBCC}"/>
                </a:ext>
              </a:extLst>
            </p:cNvPr>
            <p:cNvCxnSpPr>
              <a:cxnSpLocks/>
            </p:cNvCxnSpPr>
            <p:nvPr/>
          </p:nvCxnSpPr>
          <p:spPr>
            <a:xfrm>
              <a:off x="3142428" y="3894117"/>
              <a:ext cx="251183" cy="1846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C994D01-7806-CF4C-A167-3A8B244B826B}"/>
                </a:ext>
              </a:extLst>
            </p:cNvPr>
            <p:cNvSpPr txBox="1"/>
            <p:nvPr/>
          </p:nvSpPr>
          <p:spPr>
            <a:xfrm>
              <a:off x="4607544" y="3571731"/>
              <a:ext cx="952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8-mer-9*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A7D53FB-F7FC-444E-A8F7-4893167D02B6}"/>
                </a:ext>
              </a:extLst>
            </p:cNvPr>
            <p:cNvCxnSpPr>
              <a:cxnSpLocks/>
            </p:cNvCxnSpPr>
            <p:nvPr/>
          </p:nvCxnSpPr>
          <p:spPr>
            <a:xfrm>
              <a:off x="3949431" y="3902053"/>
              <a:ext cx="0" cy="2976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CBB2FB5-A193-2140-BBA2-C9F741CD1039}"/>
                </a:ext>
              </a:extLst>
            </p:cNvPr>
            <p:cNvCxnSpPr>
              <a:cxnSpLocks/>
            </p:cNvCxnSpPr>
            <p:nvPr/>
          </p:nvCxnSpPr>
          <p:spPr>
            <a:xfrm>
              <a:off x="5060913" y="3938883"/>
              <a:ext cx="0" cy="2976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2BF0969-D648-1845-8F85-A0D7544FEBAA}"/>
              </a:ext>
            </a:extLst>
          </p:cNvPr>
          <p:cNvSpPr txBox="1"/>
          <p:nvPr/>
        </p:nvSpPr>
        <p:spPr>
          <a:xfrm>
            <a:off x="4183101" y="2168919"/>
            <a:ext cx="4594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Co-elution for structure verification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8479A3-9945-164A-90C5-FEDA0425F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973" y="1045286"/>
            <a:ext cx="8054656" cy="12551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B9411B-3F10-524F-8EEB-21CE5DA53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611" y="55718"/>
            <a:ext cx="8036793" cy="12523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374962E-C19F-C04A-B4FC-1304D07F1CEF}"/>
              </a:ext>
            </a:extLst>
          </p:cNvPr>
          <p:cNvSpPr txBox="1"/>
          <p:nvPr/>
        </p:nvSpPr>
        <p:spPr>
          <a:xfrm>
            <a:off x="248611" y="304797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8-mer-8, MW = 2412.87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DBF18E-53C9-4D49-A48A-34FA4901385B}"/>
              </a:ext>
            </a:extLst>
          </p:cNvPr>
          <p:cNvSpPr/>
          <p:nvPr/>
        </p:nvSpPr>
        <p:spPr>
          <a:xfrm>
            <a:off x="620486" y="6103750"/>
            <a:ext cx="11451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S18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Co-elution analysis for structure verification of 8-mer-8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8-mer-3*, a version of 8-mer-3 carrying an additional N-sulfation, was incubated with 3-OST-5 and the resulting reaction was analyzed by HPLC. A structurally defined 8-mer-8* standard was also analyzed by HPLC and appeared to have the same retention time as the product of interest. Mixing of the two samples and subsequent co-elution verified the product of interest to be 8-mer-8*, carrying both 3-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-sulfations on the central glucosamines.</a:t>
            </a:r>
          </a:p>
        </p:txBody>
      </p:sp>
    </p:spTree>
    <p:extLst>
      <p:ext uri="{BB962C8B-B14F-4D97-AF65-F5344CB8AC3E}">
        <p14:creationId xmlns:p14="http://schemas.microsoft.com/office/powerpoint/2010/main" val="265042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43F6814-3FAF-4243-8BF9-5C43FFAAA6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531622"/>
              </p:ext>
            </p:extLst>
          </p:nvPr>
        </p:nvGraphicFramePr>
        <p:xfrm>
          <a:off x="497879" y="1776918"/>
          <a:ext cx="56896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r:id="rId3" imgW="5702300" imgH="4241800" progId="SigmaPlotGraphicObject.12">
                  <p:embed/>
                </p:oleObj>
              </mc:Choice>
              <mc:Fallback>
                <p:oleObj r:id="rId3" imgW="5702300" imgH="4241800" progId="SigmaPlotGraphicObject.12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879" y="1776918"/>
                        <a:ext cx="5689600" cy="422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489D761-9F8B-B443-BE70-B7D54885D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0920" y="23162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0">
            <a:extLst>
              <a:ext uri="{FF2B5EF4-FFF2-40B4-BE49-F238E27FC236}">
                <a16:creationId xmlns:a16="http://schemas.microsoft.com/office/drawing/2014/main" id="{DBAC732A-FA3B-C945-945A-67799A2FC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238" y="231624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8">
            <a:extLst>
              <a:ext uri="{FF2B5EF4-FFF2-40B4-BE49-F238E27FC236}">
                <a16:creationId xmlns:a16="http://schemas.microsoft.com/office/drawing/2014/main" id="{484AAF35-E07A-724F-AB18-4B9E16199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371" y="231624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62">
            <a:extLst>
              <a:ext uri="{FF2B5EF4-FFF2-40B4-BE49-F238E27FC236}">
                <a16:creationId xmlns:a16="http://schemas.microsoft.com/office/drawing/2014/main" id="{E99A1DF1-262C-E04F-B75A-65282F758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7479" y="218942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151F49-91C3-A542-B1B7-50AA16E51EFA}"/>
              </a:ext>
            </a:extLst>
          </p:cNvPr>
          <p:cNvSpPr txBox="1"/>
          <p:nvPr/>
        </p:nvSpPr>
        <p:spPr>
          <a:xfrm>
            <a:off x="1712322" y="1526819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8-mer-9, MW = 2410.90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436CDC-1AB6-734C-BE80-4CCA3FC55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" y="226248"/>
            <a:ext cx="10972800" cy="16467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74129C1-687B-7D45-BEC4-8DCFDC99FB26}"/>
              </a:ext>
            </a:extLst>
          </p:cNvPr>
          <p:cNvGrpSpPr/>
          <p:nvPr/>
        </p:nvGrpSpPr>
        <p:grpSpPr>
          <a:xfrm>
            <a:off x="6155520" y="1835199"/>
            <a:ext cx="5613400" cy="4229100"/>
            <a:chOff x="6187479" y="2189421"/>
            <a:chExt cx="5613400" cy="4229100"/>
          </a:xfrm>
        </p:grpSpPr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CB24F6DB-4B16-074D-9C5C-D151DD8A4CC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1595761"/>
                </p:ext>
              </p:extLst>
            </p:nvPr>
          </p:nvGraphicFramePr>
          <p:xfrm>
            <a:off x="6187479" y="2189421"/>
            <a:ext cx="5613400" cy="422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0" r:id="rId6" imgW="5626100" imgH="4241800" progId="SigmaPlotGraphicObject.12">
                    <p:embed/>
                  </p:oleObj>
                </mc:Choice>
                <mc:Fallback>
                  <p:oleObj r:id="rId6" imgW="5626100" imgH="4241800" progId="SigmaPlotGraphicObject.12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87479" y="2189421"/>
                          <a:ext cx="5613400" cy="422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6694992-5386-3044-AACD-1D4EE9797295}"/>
                </a:ext>
              </a:extLst>
            </p:cNvPr>
            <p:cNvSpPr txBox="1"/>
            <p:nvPr/>
          </p:nvSpPr>
          <p:spPr>
            <a:xfrm>
              <a:off x="7389526" y="2759535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401.02</a:t>
              </a:r>
            </a:p>
            <a:p>
              <a:pPr algn="ctr"/>
              <a:r>
                <a:rPr lang="en-US" sz="1100" dirty="0"/>
                <a:t>  [M-6H]</a:t>
              </a:r>
              <a:r>
                <a:rPr lang="en-US" sz="1100" baseline="30000" dirty="0"/>
                <a:t>6-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8FC07E2-AEA2-7A4D-B997-044244A54049}"/>
                </a:ext>
              </a:extLst>
            </p:cNvPr>
            <p:cNvSpPr txBox="1"/>
            <p:nvPr/>
          </p:nvSpPr>
          <p:spPr>
            <a:xfrm>
              <a:off x="8472435" y="3594230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481.04</a:t>
              </a:r>
            </a:p>
            <a:p>
              <a:pPr algn="ctr"/>
              <a:r>
                <a:rPr lang="en-US" sz="1100" dirty="0"/>
                <a:t>  [M-5H]</a:t>
              </a:r>
              <a:r>
                <a:rPr lang="en-US" sz="1100" baseline="30000" dirty="0"/>
                <a:t>5-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CAC3691C-8308-0E49-8B68-8243EBE81756}"/>
              </a:ext>
            </a:extLst>
          </p:cNvPr>
          <p:cNvSpPr/>
          <p:nvPr/>
        </p:nvSpPr>
        <p:spPr>
          <a:xfrm>
            <a:off x="1034143" y="6122579"/>
            <a:ext cx="952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S19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8-mer-9.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8-mer-9 structure B) Anion exchange HPLC chromatogram of 8-mer-9. C) ESI-MS spectrum of 8-mer-9. The compound was observed in its quintuple and sextuple charged states. The measured molecular weight of 8-mer-9 was 2410.2, which is very close to the calculated value (2410.90).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4EE26B-ED73-C049-B548-1F96CD30AF54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4AF0BB-53CF-B74D-8164-B9F35BBD5404}"/>
              </a:ext>
            </a:extLst>
          </p:cNvPr>
          <p:cNvSpPr txBox="1"/>
          <p:nvPr/>
        </p:nvSpPr>
        <p:spPr>
          <a:xfrm>
            <a:off x="243084" y="2475435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28BC6F-272A-9B4C-AF93-D20315622A3D}"/>
              </a:ext>
            </a:extLst>
          </p:cNvPr>
          <p:cNvSpPr txBox="1"/>
          <p:nvPr/>
        </p:nvSpPr>
        <p:spPr>
          <a:xfrm>
            <a:off x="5943858" y="247543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230919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B90F05-84BC-F548-90DD-223D95DA7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919" y="2492589"/>
            <a:ext cx="106969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7">
            <a:extLst>
              <a:ext uri="{FF2B5EF4-FFF2-40B4-BE49-F238E27FC236}">
                <a16:creationId xmlns:a16="http://schemas.microsoft.com/office/drawing/2014/main" id="{5F534BCE-24FE-FE4C-B993-0CD0F6B01EE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51294" y="2634342"/>
            <a:ext cx="94997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5C16F2-C011-334C-96D9-99ECC9E73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97" y="193560"/>
            <a:ext cx="10972800" cy="1887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E835D6-B2EF-A94A-8AA9-4D3CA33B1772}"/>
              </a:ext>
            </a:extLst>
          </p:cNvPr>
          <p:cNvSpPr txBox="1"/>
          <p:nvPr/>
        </p:nvSpPr>
        <p:spPr>
          <a:xfrm>
            <a:off x="1613607" y="1702393"/>
            <a:ext cx="253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8-mer-1a, MW = 1808.46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B62A975-C3DB-5748-9F6A-CEEAD266E1FD}"/>
              </a:ext>
            </a:extLst>
          </p:cNvPr>
          <p:cNvGrpSpPr/>
          <p:nvPr/>
        </p:nvGrpSpPr>
        <p:grpSpPr>
          <a:xfrm>
            <a:off x="6276319" y="2143720"/>
            <a:ext cx="5201922" cy="3919095"/>
            <a:chOff x="6276319" y="2492590"/>
            <a:chExt cx="5201922" cy="3919095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98C72EE5-F00F-C14E-BA7B-C47BAFFC799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6803350"/>
                </p:ext>
              </p:extLst>
            </p:nvPr>
          </p:nvGraphicFramePr>
          <p:xfrm>
            <a:off x="6276319" y="2492590"/>
            <a:ext cx="5201922" cy="39190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r:id="rId4" imgW="5626100" imgH="4241800" progId="SigmaPlotGraphicObject.12">
                    <p:embed/>
                  </p:oleObj>
                </mc:Choice>
                <mc:Fallback>
                  <p:oleObj r:id="rId4" imgW="5626100" imgH="4241800" progId="SigmaPlotGraphicObject.12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76319" y="2492590"/>
                          <a:ext cx="5201922" cy="391909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D1BC066-2669-6F4E-BE3C-975BA6CDD4AF}"/>
                </a:ext>
              </a:extLst>
            </p:cNvPr>
            <p:cNvSpPr txBox="1"/>
            <p:nvPr/>
          </p:nvSpPr>
          <p:spPr>
            <a:xfrm>
              <a:off x="7587342" y="3081711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451.26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8DF3C5-7738-CC40-9FD7-13E48B6FC42D}"/>
                </a:ext>
              </a:extLst>
            </p:cNvPr>
            <p:cNvSpPr txBox="1"/>
            <p:nvPr/>
          </p:nvSpPr>
          <p:spPr>
            <a:xfrm>
              <a:off x="9361693" y="5007133"/>
              <a:ext cx="580609" cy="261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601.72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D43EBF-9FD7-244E-B4CC-2ABB6EF33679}"/>
                </a:ext>
              </a:extLst>
            </p:cNvPr>
            <p:cNvSpPr txBox="1"/>
            <p:nvPr/>
          </p:nvSpPr>
          <p:spPr>
            <a:xfrm>
              <a:off x="7587343" y="3223402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[M-4H]</a:t>
              </a:r>
              <a:r>
                <a:rPr lang="en-US" sz="1100" baseline="30000" dirty="0"/>
                <a:t>4-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CACEA2-8C1E-C340-88D7-D4D4F63B2C5A}"/>
                </a:ext>
              </a:extLst>
            </p:cNvPr>
            <p:cNvSpPr txBox="1"/>
            <p:nvPr/>
          </p:nvSpPr>
          <p:spPr>
            <a:xfrm>
              <a:off x="9361693" y="5149214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[M-3H]</a:t>
              </a:r>
              <a:r>
                <a:rPr lang="en-US" sz="1100" baseline="30000" dirty="0"/>
                <a:t>3-</a:t>
              </a:r>
            </a:p>
          </p:txBody>
        </p:sp>
      </p:grp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8DD74E5-F499-A947-9B77-9EE383BE23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567861"/>
              </p:ext>
            </p:extLst>
          </p:nvPr>
        </p:nvGraphicFramePr>
        <p:xfrm>
          <a:off x="722297" y="2189438"/>
          <a:ext cx="5098495" cy="3764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6" imgW="5740400" imgH="4241800" progId="SigmaPlotGraphicObject.12">
                  <p:embed/>
                </p:oleObj>
              </mc:Choice>
              <mc:Fallback>
                <p:oleObj r:id="rId6" imgW="5740400" imgH="4241800" progId="SigmaPlotGraphicObject.12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297" y="2189438"/>
                        <a:ext cx="5098495" cy="37645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F6D67189-505B-224B-9C72-B6222ACA7DA0}"/>
              </a:ext>
            </a:extLst>
          </p:cNvPr>
          <p:cNvSpPr/>
          <p:nvPr/>
        </p:nvSpPr>
        <p:spPr>
          <a:xfrm>
            <a:off x="722297" y="6081623"/>
            <a:ext cx="102131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 S2.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8-mer-1a.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8-mer-1a structure B) Anion exchange HPLC chromatogram of 8-mer-1a. C) ESI-MS spectrum of 8-mer-1a. The compound was observed in its quadruple and triple charged states. The measured molecular weight of 8-mer-1a was 1808.16, which is very close to the calculated value (1808.46). Additional peaks are the result of sodium adducts.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51A669-CB16-184E-BB5A-CBE44360ADDF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E2F73A-657C-4441-9B9E-65788A8D55DE}"/>
              </a:ext>
            </a:extLst>
          </p:cNvPr>
          <p:cNvSpPr txBox="1"/>
          <p:nvPr/>
        </p:nvSpPr>
        <p:spPr>
          <a:xfrm>
            <a:off x="263443" y="266588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FBDB80-279E-054C-AEA6-3397DB7E7077}"/>
              </a:ext>
            </a:extLst>
          </p:cNvPr>
          <p:cNvSpPr txBox="1"/>
          <p:nvPr/>
        </p:nvSpPr>
        <p:spPr>
          <a:xfrm>
            <a:off x="5964217" y="266588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2263138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436CDC-1AB6-734C-BE80-4CCA3FC55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35" y="257341"/>
            <a:ext cx="8444793" cy="12673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151F49-91C3-A542-B1B7-50AA16E51EFA}"/>
              </a:ext>
            </a:extLst>
          </p:cNvPr>
          <p:cNvSpPr txBox="1"/>
          <p:nvPr/>
        </p:nvSpPr>
        <p:spPr>
          <a:xfrm>
            <a:off x="1883496" y="1363685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8-mer-9, MW = 2410.90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02EBD7-FC0A-E943-87AD-163325BA61DC}"/>
              </a:ext>
            </a:extLst>
          </p:cNvPr>
          <p:cNvSpPr txBox="1"/>
          <p:nvPr/>
        </p:nvSpPr>
        <p:spPr>
          <a:xfrm>
            <a:off x="3178434" y="2554325"/>
            <a:ext cx="1169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LC-MS/MS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49E1DF-21D1-3340-9C4A-3FA493480CC3}"/>
              </a:ext>
            </a:extLst>
          </p:cNvPr>
          <p:cNvSpPr txBox="1"/>
          <p:nvPr/>
        </p:nvSpPr>
        <p:spPr>
          <a:xfrm>
            <a:off x="3774128" y="1853449"/>
            <a:ext cx="5007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Disaccharide Analysis for structure verification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01666080-6BF9-DC43-B45F-BC35EEA39C3B}"/>
              </a:ext>
            </a:extLst>
          </p:cNvPr>
          <p:cNvCxnSpPr>
            <a:cxnSpLocks/>
          </p:cNvCxnSpPr>
          <p:nvPr/>
        </p:nvCxnSpPr>
        <p:spPr>
          <a:xfrm>
            <a:off x="4058492" y="197798"/>
            <a:ext cx="1361504" cy="1354236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9C49411-1D91-4D43-9EF0-B1BC254501B2}"/>
              </a:ext>
            </a:extLst>
          </p:cNvPr>
          <p:cNvGrpSpPr/>
          <p:nvPr/>
        </p:nvGrpSpPr>
        <p:grpSpPr>
          <a:xfrm>
            <a:off x="161647" y="2959065"/>
            <a:ext cx="7064398" cy="2559625"/>
            <a:chOff x="172533" y="3254435"/>
            <a:chExt cx="7064398" cy="25596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E96FD67-769A-1B4B-BD37-59B46D3900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511" r="24885" b="4094"/>
            <a:stretch/>
          </p:blipFill>
          <p:spPr>
            <a:xfrm>
              <a:off x="172533" y="3254435"/>
              <a:ext cx="6914062" cy="25596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82C6D6-BE9E-8848-9B17-F314467062BE}"/>
                </a:ext>
              </a:extLst>
            </p:cNvPr>
            <p:cNvSpPr txBox="1"/>
            <p:nvPr/>
          </p:nvSpPr>
          <p:spPr>
            <a:xfrm>
              <a:off x="5877190" y="3880270"/>
              <a:ext cx="1001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MW: 438.07</a:t>
              </a:r>
            </a:p>
            <a:p>
              <a:pPr algn="ctr"/>
              <a:r>
                <a:rPr lang="en-US" sz="1200" dirty="0"/>
                <a:t>[</a:t>
              </a:r>
              <a:r>
                <a:rPr lang="en-US" sz="1200" b="1" dirty="0"/>
                <a:t>A</a:t>
              </a:r>
              <a:r>
                <a:rPr lang="en-US" sz="1200" dirty="0"/>
                <a:t>-2H]</a:t>
              </a:r>
              <a:r>
                <a:rPr lang="en-US" sz="1200" baseline="30000" dirty="0"/>
                <a:t>2-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CE64BC8-1155-3E4F-A83A-D0603F0DE0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24949" y="4300047"/>
              <a:ext cx="304483" cy="1914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F2A4A9-62C3-2E42-98CC-9A26C3E3E41E}"/>
                </a:ext>
              </a:extLst>
            </p:cNvPr>
            <p:cNvSpPr txBox="1"/>
            <p:nvPr/>
          </p:nvSpPr>
          <p:spPr>
            <a:xfrm>
              <a:off x="6100844" y="4387711"/>
              <a:ext cx="11360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MW: 764.35</a:t>
              </a:r>
            </a:p>
            <a:p>
              <a:pPr algn="ctr"/>
              <a:r>
                <a:rPr lang="en-US" sz="1200" dirty="0"/>
                <a:t>[</a:t>
              </a:r>
              <a:r>
                <a:rPr lang="en-US" sz="1200" b="1" dirty="0"/>
                <a:t>B</a:t>
              </a:r>
              <a:r>
                <a:rPr lang="en-US" sz="1200" dirty="0"/>
                <a:t>-2H]</a:t>
              </a:r>
              <a:r>
                <a:rPr lang="en-US" sz="1200" baseline="30000" dirty="0"/>
                <a:t>2-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A399386-6F97-2848-A1E1-EE552E41CF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48961" y="4629430"/>
              <a:ext cx="323295" cy="834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8B84AC3-DD75-AC49-90C2-8B923C2F00C4}"/>
                </a:ext>
              </a:extLst>
            </p:cNvPr>
            <p:cNvSpPr txBox="1"/>
            <p:nvPr/>
          </p:nvSpPr>
          <p:spPr>
            <a:xfrm>
              <a:off x="4311517" y="3299301"/>
              <a:ext cx="1001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MW: 476.05</a:t>
              </a:r>
            </a:p>
            <a:p>
              <a:pPr algn="ctr"/>
              <a:r>
                <a:rPr lang="en-US" sz="1200" dirty="0"/>
                <a:t>[</a:t>
              </a:r>
              <a:r>
                <a:rPr lang="en-US" sz="1200" b="1" dirty="0"/>
                <a:t>C</a:t>
              </a:r>
              <a:r>
                <a:rPr lang="en-US" sz="1200" dirty="0"/>
                <a:t>-2H]</a:t>
              </a:r>
              <a:r>
                <a:rPr lang="en-US" sz="1200" baseline="30000" dirty="0"/>
                <a:t>2-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F8F5BA2-2E79-C543-865E-FCAC516C45CF}"/>
                </a:ext>
              </a:extLst>
            </p:cNvPr>
            <p:cNvCxnSpPr>
              <a:cxnSpLocks/>
            </p:cNvCxnSpPr>
            <p:nvPr/>
          </p:nvCxnSpPr>
          <p:spPr>
            <a:xfrm>
              <a:off x="5035306" y="3679538"/>
              <a:ext cx="429938" cy="2424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B990ACA-BE10-424E-8CC2-1440008F3FCD}"/>
              </a:ext>
            </a:extLst>
          </p:cNvPr>
          <p:cNvSpPr txBox="1"/>
          <p:nvPr/>
        </p:nvSpPr>
        <p:spPr>
          <a:xfrm>
            <a:off x="9236146" y="2969863"/>
            <a:ext cx="1168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880.69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D98D7-C649-8A42-BF90-A66DAA9A274F}"/>
              </a:ext>
            </a:extLst>
          </p:cNvPr>
          <p:cNvSpPr txBox="1"/>
          <p:nvPr/>
        </p:nvSpPr>
        <p:spPr>
          <a:xfrm>
            <a:off x="7555895" y="251616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EF31CB-17CE-6F41-9201-F5D68546B72E}"/>
              </a:ext>
            </a:extLst>
          </p:cNvPr>
          <p:cNvSpPr txBox="1"/>
          <p:nvPr/>
        </p:nvSpPr>
        <p:spPr>
          <a:xfrm>
            <a:off x="7555895" y="391163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98AA3C-1438-A544-89CA-739FFC533495}"/>
              </a:ext>
            </a:extLst>
          </p:cNvPr>
          <p:cNvSpPr txBox="1"/>
          <p:nvPr/>
        </p:nvSpPr>
        <p:spPr>
          <a:xfrm>
            <a:off x="7555895" y="53564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592418-CB51-EF4B-B9F7-4F36E2B078D2}"/>
              </a:ext>
            </a:extLst>
          </p:cNvPr>
          <p:cNvSpPr txBox="1"/>
          <p:nvPr/>
        </p:nvSpPr>
        <p:spPr>
          <a:xfrm>
            <a:off x="9289044" y="4359638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1532.18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EAA412-1CED-184C-BA91-C626F69CAC6E}"/>
              </a:ext>
            </a:extLst>
          </p:cNvPr>
          <p:cNvSpPr txBox="1"/>
          <p:nvPr/>
        </p:nvSpPr>
        <p:spPr>
          <a:xfrm>
            <a:off x="9335971" y="5789610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MW: 954.73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FC3FF8-2934-C849-ADBB-26081D81BD92}"/>
              </a:ext>
            </a:extLst>
          </p:cNvPr>
          <p:cNvCxnSpPr/>
          <p:nvPr/>
        </p:nvCxnSpPr>
        <p:spPr>
          <a:xfrm>
            <a:off x="7555895" y="3490199"/>
            <a:ext cx="44146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70C304-6FDF-9049-81E2-05C9B67B4234}"/>
              </a:ext>
            </a:extLst>
          </p:cNvPr>
          <p:cNvCxnSpPr/>
          <p:nvPr/>
        </p:nvCxnSpPr>
        <p:spPr>
          <a:xfrm>
            <a:off x="7517747" y="4938870"/>
            <a:ext cx="44146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D09AAAF4-D8DC-7749-8978-ACCFEFEF4D7F}"/>
              </a:ext>
            </a:extLst>
          </p:cNvPr>
          <p:cNvCxnSpPr>
            <a:cxnSpLocks/>
          </p:cNvCxnSpPr>
          <p:nvPr/>
        </p:nvCxnSpPr>
        <p:spPr>
          <a:xfrm>
            <a:off x="5875427" y="295541"/>
            <a:ext cx="1361504" cy="1354236"/>
          </a:xfrm>
          <a:prstGeom prst="bentConnector3">
            <a:avLst>
              <a:gd name="adj1" fmla="val 50000"/>
            </a:avLst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BE035AB5-1B3B-DA4C-839D-4EC371925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310" y="2253559"/>
            <a:ext cx="2559817" cy="74513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79F6323-C492-E347-87AA-5A55FB88C87A}"/>
              </a:ext>
            </a:extLst>
          </p:cNvPr>
          <p:cNvSpPr txBox="1"/>
          <p:nvPr/>
        </p:nvSpPr>
        <p:spPr>
          <a:xfrm>
            <a:off x="2775755" y="1127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F2060D-3D62-6145-B423-1CC486E8FE01}"/>
              </a:ext>
            </a:extLst>
          </p:cNvPr>
          <p:cNvSpPr txBox="1"/>
          <p:nvPr/>
        </p:nvSpPr>
        <p:spPr>
          <a:xfrm>
            <a:off x="5274879" y="1322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271F4D-3D5F-6B49-85B1-3C9085CF9C7F}"/>
              </a:ext>
            </a:extLst>
          </p:cNvPr>
          <p:cNvSpPr txBox="1"/>
          <p:nvPr/>
        </p:nvSpPr>
        <p:spPr>
          <a:xfrm>
            <a:off x="8772160" y="1127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4D8C50-1AAF-B444-ACC9-A05ADDD3C20F}"/>
              </a:ext>
            </a:extLst>
          </p:cNvPr>
          <p:cNvSpPr/>
          <p:nvPr/>
        </p:nvSpPr>
        <p:spPr>
          <a:xfrm>
            <a:off x="472721" y="6098407"/>
            <a:ext cx="10787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S20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Disaccharide analysis for structure verification of 8-mer-9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Following purification, 8-mer-9 was digested by heparin lyase enzymes and subjected to LC-MS/MS analysis. Three fragments were detected which span the whole length of the oligosaccharide. In particular, detection of fragments A and C confirmed the two sites of modification as the non-reducing end glucosamine and the terminal, reducing end glucosamine, resulting in a “gapped” 3-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-sulfated structure.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0806C2-16FA-3E4A-88F7-4AAF15BA2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3176" y="5040882"/>
            <a:ext cx="3551632" cy="10003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9B5995-DBE2-0D42-9BAB-3B6E3635F5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1406" y="3645253"/>
            <a:ext cx="4089137" cy="76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29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snake&#10;&#10;Description automatically generated with medium confidence">
            <a:extLst>
              <a:ext uri="{FF2B5EF4-FFF2-40B4-BE49-F238E27FC236}">
                <a16:creationId xmlns:a16="http://schemas.microsoft.com/office/drawing/2014/main" id="{97B13FF1-6B45-4F93-A5D5-736499BCF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077" y="738232"/>
            <a:ext cx="4240633" cy="42406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FD3D35-80D7-404A-94A6-476ADEAA0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121" y="669814"/>
            <a:ext cx="4377468" cy="43774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94126C-4A1B-4F02-B253-8ADD25B19098}"/>
              </a:ext>
            </a:extLst>
          </p:cNvPr>
          <p:cNvSpPr txBox="1"/>
          <p:nvPr/>
        </p:nvSpPr>
        <p:spPr>
          <a:xfrm>
            <a:off x="637563" y="5528345"/>
            <a:ext cx="10711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S21. Electron density for the 3-OST-5 substrates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Electron density for the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-fc simulated annealing omit map (magenta, contoured at 2.25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2fo-fc map (marine blue, contoured at 1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for substrate 8-mer-1 (light pink). B) Electron density for the 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-fc simulated annealing omit map (magenta, contoured at 3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2fo-fc map (marine blue, contoured at 1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for the 8-mer-2 (green) bound.  PAP in both panels is shown in cyan and 3-OST-5 in grey.</a:t>
            </a:r>
          </a:p>
          <a:p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9AFD1-CE17-4710-BC81-09CB6038DEE4}"/>
              </a:ext>
            </a:extLst>
          </p:cNvPr>
          <p:cNvSpPr txBox="1"/>
          <p:nvPr/>
        </p:nvSpPr>
        <p:spPr>
          <a:xfrm flipH="1">
            <a:off x="1077565" y="738232"/>
            <a:ext cx="39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FF0ABE-6650-4F65-9B1A-12F7D42EE887}"/>
              </a:ext>
            </a:extLst>
          </p:cNvPr>
          <p:cNvSpPr txBox="1"/>
          <p:nvPr/>
        </p:nvSpPr>
        <p:spPr>
          <a:xfrm flipH="1">
            <a:off x="6430365" y="738232"/>
            <a:ext cx="39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4004977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1F8015-D624-4513-BBDA-2E870ACA4D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211" t="8225" r="14313" b="65083"/>
          <a:stretch/>
        </p:blipFill>
        <p:spPr>
          <a:xfrm>
            <a:off x="967271" y="297053"/>
            <a:ext cx="3634988" cy="19697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9E50ED-AA8C-492E-B8B4-A289446EBA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15" t="47180" r="11849" b="37221"/>
          <a:stretch/>
        </p:blipFill>
        <p:spPr>
          <a:xfrm>
            <a:off x="4654540" y="331014"/>
            <a:ext cx="3498491" cy="1580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911F35-7089-4B5B-B9B2-D24F1A8840DB}"/>
              </a:ext>
            </a:extLst>
          </p:cNvPr>
          <p:cNvSpPr txBox="1"/>
          <p:nvPr/>
        </p:nvSpPr>
        <p:spPr>
          <a:xfrm>
            <a:off x="2504096" y="0"/>
            <a:ext cx="850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8-mer-1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9CC8C2-D161-47FB-88F6-5E3311F4BCCD}"/>
              </a:ext>
            </a:extLst>
          </p:cNvPr>
          <p:cNvSpPr txBox="1"/>
          <p:nvPr/>
        </p:nvSpPr>
        <p:spPr>
          <a:xfrm>
            <a:off x="6213029" y="0"/>
            <a:ext cx="1026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8-mer-2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AD819-C839-4B69-901D-53F77F6ED64C}"/>
              </a:ext>
            </a:extLst>
          </p:cNvPr>
          <p:cNvSpPr txBox="1"/>
          <p:nvPr/>
        </p:nvSpPr>
        <p:spPr>
          <a:xfrm>
            <a:off x="9721575" y="0"/>
            <a:ext cx="850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8-mer-3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F43E5D-3BAA-48E9-8BA7-0FE091F158EC}"/>
              </a:ext>
            </a:extLst>
          </p:cNvPr>
          <p:cNvSpPr txBox="1"/>
          <p:nvPr/>
        </p:nvSpPr>
        <p:spPr>
          <a:xfrm>
            <a:off x="217579" y="466629"/>
            <a:ext cx="74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3-OST-5</a:t>
            </a:r>
          </a:p>
          <a:p>
            <a:pPr algn="ctr"/>
            <a:r>
              <a:rPr lang="en-US" sz="1400" dirty="0"/>
              <a:t>WT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DF5D93-E40A-4D9D-8641-82F1B2AC72E1}"/>
              </a:ext>
            </a:extLst>
          </p:cNvPr>
          <p:cNvSpPr txBox="1"/>
          <p:nvPr/>
        </p:nvSpPr>
        <p:spPr>
          <a:xfrm>
            <a:off x="191534" y="1110126"/>
            <a:ext cx="74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3-OST-5</a:t>
            </a:r>
          </a:p>
          <a:p>
            <a:pPr algn="ctr"/>
            <a:r>
              <a:rPr lang="en-US" sz="1400" dirty="0"/>
              <a:t>A306H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075922-6270-450E-8B9C-B66187913D2E}"/>
              </a:ext>
            </a:extLst>
          </p:cNvPr>
          <p:cNvSpPr txBox="1"/>
          <p:nvPr/>
        </p:nvSpPr>
        <p:spPr>
          <a:xfrm>
            <a:off x="2349647" y="1956304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Retention Time (min)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BFFB7-8B45-44E1-9761-262B2CCD0646}"/>
              </a:ext>
            </a:extLst>
          </p:cNvPr>
          <p:cNvSpPr txBox="1"/>
          <p:nvPr/>
        </p:nvSpPr>
        <p:spPr>
          <a:xfrm>
            <a:off x="5909634" y="1901712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Retention Time (min)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F4FBBD-18DB-4C20-B603-64A52625788B}"/>
              </a:ext>
            </a:extLst>
          </p:cNvPr>
          <p:cNvSpPr txBox="1"/>
          <p:nvPr/>
        </p:nvSpPr>
        <p:spPr>
          <a:xfrm>
            <a:off x="9549976" y="1901712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Retention Time (min)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72B72-6EE5-4D88-8C90-793D2FA12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5328" y="2158014"/>
            <a:ext cx="2825529" cy="22146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B91625-7E18-4D1D-837A-865158DF3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3959" y="2416709"/>
            <a:ext cx="2825528" cy="1941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D906B5-4D96-4171-8D3D-A101F2B08C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4827" y="2224748"/>
            <a:ext cx="2890985" cy="21055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1E7331-F813-4110-9E8D-7782D770F93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6615" t="74043" r="13238" b="1264"/>
          <a:stretch/>
        </p:blipFill>
        <p:spPr>
          <a:xfrm>
            <a:off x="8254957" y="270741"/>
            <a:ext cx="3501296" cy="162126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BAD55EA-D04B-4B84-9D4F-6F21B3355DEF}"/>
              </a:ext>
            </a:extLst>
          </p:cNvPr>
          <p:cNvSpPr/>
          <p:nvPr/>
        </p:nvSpPr>
        <p:spPr>
          <a:xfrm>
            <a:off x="217579" y="6246458"/>
            <a:ext cx="11559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 S22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/>
              <a:t>Mutation of 3-OST-5 A306 alters di-3-</a:t>
            </a:r>
            <a:r>
              <a:rPr lang="en-US" sz="1200" b="1" i="1" dirty="0"/>
              <a:t>O</a:t>
            </a:r>
            <a:r>
              <a:rPr lang="en-US" sz="1200" b="1" dirty="0"/>
              <a:t>-sulfation ability in the presence of IdoA2S</a:t>
            </a:r>
            <a:r>
              <a:rPr lang="en-US" sz="1200" dirty="0"/>
              <a:t>. 3-OST-5 WT and the gate mutant A306H (800nM) were screened against 8-mers 1-3 to identify differences in reaction profiles. Mutation at this position did not affect the enzyme’s ability to generate 8-mer-4 but did cause a decrease in conversion to both 8-mer-6 and 8-mers 8 and 9.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E82B77-446D-4908-84A7-0A5DE844D1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1843" y="4527649"/>
            <a:ext cx="2755900" cy="368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26A103-D223-4FD3-9BB9-EF8A93BD19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9492" y="5067281"/>
            <a:ext cx="2840602" cy="49811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B4F36BF-6267-4AC0-8E0B-C85A396C3B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5835" y="4510354"/>
            <a:ext cx="2755900" cy="381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D6FBC7-7830-4654-8246-157CF91BAC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6635" y="4977157"/>
            <a:ext cx="2705100" cy="457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C742EB4-B282-4ECE-A98E-4A419672C9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2035" y="5551652"/>
            <a:ext cx="2679700" cy="457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77E087-FA46-4DAC-9A06-1D41183DA0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2679" y="4426220"/>
            <a:ext cx="2755900" cy="381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D388ACE-710B-4F39-9CE2-B4916AE319C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54429" y="4857049"/>
            <a:ext cx="2692400" cy="457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A05C832-35FC-404B-A746-8E242F26EBE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67129" y="5362572"/>
            <a:ext cx="2679700" cy="457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711697E-933A-4F5F-BA82-8086C7FEA5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567129" y="5827208"/>
            <a:ext cx="26797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517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A75F86-B873-4F5E-B3A9-0D34A2E060D9}"/>
              </a:ext>
            </a:extLst>
          </p:cNvPr>
          <p:cNvSpPr txBox="1"/>
          <p:nvPr/>
        </p:nvSpPr>
        <p:spPr>
          <a:xfrm>
            <a:off x="637563" y="5428592"/>
            <a:ext cx="10711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S23. Multicloning site for pET32bX fixed-arm thioredoxin fusion expression vector. 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pET32(b) vector backbone (black) was used to generate the pET32bX fixed-arm fusion vector.  A 6xHis tag was inserted immediately upstream of the thioredoxin (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Trx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coding sequence (blue).  The original 6xHis tag, S-tag, thrombin cleavage site, enterokinase cleavage site, and the multicloning site  (MCS) were removed from the vector and replaced with the MCS from the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pMALX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fixed-arm MBP vector (orange)</a:t>
            </a:r>
            <a:r>
              <a:rPr lang="en-US" sz="12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A stop codon (red) was added to the 3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ʹ-end of the MCS.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Optimally,  protein gene targets of interest are cloned into the vector using the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site on the 5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ʹ-end, fusing the target to the C-terminus of 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Trx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via a linker comprised of three alanine residues (green). 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Clones should be sequenced using the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Trx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-specific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TrxSeq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upstream primer and the vector-specific T7Rev downstream primer.</a:t>
            </a:r>
            <a:endParaRPr lang="en-US" sz="1200" dirty="0"/>
          </a:p>
        </p:txBody>
      </p:sp>
      <p:pic>
        <p:nvPicPr>
          <p:cNvPr id="6" name="Picture 5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2E05493B-A98B-4F94-BB7C-5705CD07C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99" y="1626742"/>
            <a:ext cx="11680003" cy="360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4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A938F7-AA98-3142-8D4B-97BE6D18559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640285" y="2073728"/>
            <a:ext cx="1026114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35">
            <a:extLst>
              <a:ext uri="{FF2B5EF4-FFF2-40B4-BE49-F238E27FC236}">
                <a16:creationId xmlns:a16="http://schemas.microsoft.com/office/drawing/2014/main" id="{277BB02D-6F7D-7D4C-8401-66809398E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69095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75">
            <a:extLst>
              <a:ext uri="{FF2B5EF4-FFF2-40B4-BE49-F238E27FC236}">
                <a16:creationId xmlns:a16="http://schemas.microsoft.com/office/drawing/2014/main" id="{A303E187-F0F4-CF4E-8076-DE860F4F94A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694872" y="2034998"/>
            <a:ext cx="1046518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60AF20-90B6-A244-92B8-4A9B5432F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" y="373350"/>
            <a:ext cx="10972800" cy="1887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6444FA-CECA-CF4C-8AA0-87CA28168B1C}"/>
              </a:ext>
            </a:extLst>
          </p:cNvPr>
          <p:cNvSpPr txBox="1"/>
          <p:nvPr/>
        </p:nvSpPr>
        <p:spPr>
          <a:xfrm>
            <a:off x="2095500" y="1891308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8-mer-1, MW = 2128.69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DF9262E1-144D-3745-B70E-A61F8EFA5A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918702"/>
              </p:ext>
            </p:extLst>
          </p:nvPr>
        </p:nvGraphicFramePr>
        <p:xfrm>
          <a:off x="691012" y="2260640"/>
          <a:ext cx="5110388" cy="3798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4" imgW="5702300" imgH="4241800" progId="SigmaPlotGraphicObject.12">
                  <p:embed/>
                </p:oleObj>
              </mc:Choice>
              <mc:Fallback>
                <p:oleObj r:id="rId4" imgW="5702300" imgH="4241800" progId="SigmaPlotGraphicObject.12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12" y="2260640"/>
                        <a:ext cx="5110388" cy="37985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CA4BC4CB-C2F9-394D-9FD1-B31F8848B366}"/>
              </a:ext>
            </a:extLst>
          </p:cNvPr>
          <p:cNvGrpSpPr/>
          <p:nvPr/>
        </p:nvGrpSpPr>
        <p:grpSpPr>
          <a:xfrm>
            <a:off x="6616486" y="2353742"/>
            <a:ext cx="4818344" cy="3630110"/>
            <a:chOff x="6694872" y="2633989"/>
            <a:chExt cx="4818344" cy="3630110"/>
          </a:xfrm>
        </p:grpSpPr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DE482C50-23A2-4E4F-85EF-05DF3C32FC2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4348066"/>
                </p:ext>
              </p:extLst>
            </p:nvPr>
          </p:nvGraphicFramePr>
          <p:xfrm>
            <a:off x="6694872" y="2633989"/>
            <a:ext cx="4818344" cy="36301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r:id="rId6" imgW="5626100" imgH="4241800" progId="SigmaPlotGraphicObject.12">
                    <p:embed/>
                  </p:oleObj>
                </mc:Choice>
                <mc:Fallback>
                  <p:oleObj r:id="rId6" imgW="5626100" imgH="4241800" progId="SigmaPlotGraphicObject.12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4872" y="2633989"/>
                          <a:ext cx="4818344" cy="363011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21DE90C-DF49-6847-B1D9-D9CC6963ACC5}"/>
                </a:ext>
              </a:extLst>
            </p:cNvPr>
            <p:cNvSpPr txBox="1"/>
            <p:nvPr/>
          </p:nvSpPr>
          <p:spPr>
            <a:xfrm>
              <a:off x="7492982" y="4185729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353.80</a:t>
              </a:r>
            </a:p>
            <a:p>
              <a:pPr algn="ctr"/>
              <a:r>
                <a:rPr lang="en-US" sz="1100" dirty="0"/>
                <a:t>  [M-6H]</a:t>
              </a:r>
              <a:r>
                <a:rPr lang="en-US" sz="1100" baseline="30000" dirty="0"/>
                <a:t>6-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E765C27-994D-3B45-A0E2-B1341FA77746}"/>
                </a:ext>
              </a:extLst>
            </p:cNvPr>
            <p:cNvSpPr txBox="1"/>
            <p:nvPr/>
          </p:nvSpPr>
          <p:spPr>
            <a:xfrm>
              <a:off x="7981314" y="3069772"/>
              <a:ext cx="7360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424.66</a:t>
              </a:r>
            </a:p>
            <a:p>
              <a:pPr algn="ctr"/>
              <a:r>
                <a:rPr lang="en-US" sz="1100" dirty="0"/>
                <a:t>  [M-5H]</a:t>
              </a:r>
              <a:r>
                <a:rPr lang="en-US" sz="1100" baseline="30000" dirty="0"/>
                <a:t>5-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F4DB46BD-8C0B-C14C-9E85-61EE59809995}"/>
              </a:ext>
            </a:extLst>
          </p:cNvPr>
          <p:cNvSpPr/>
          <p:nvPr/>
        </p:nvSpPr>
        <p:spPr>
          <a:xfrm>
            <a:off x="571766" y="6105376"/>
            <a:ext cx="9895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Suppl. Fig S3.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8-mer-1.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8-mer-1 structure B) Anion exchange HPLC chromatogram of 8-mer-1. C) ESI-MS spectrum of 8-mer-1. The compound was observed in its quintuple and sextuple charged states. The measured molecular weight of 8-mer-1 was 2128.8, which is very close to the calculated value (2128.69). Additional peaks are the result of sodium adducts.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8C65E7-AC47-D045-93DD-4960B3DBC287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07DE4A-ECC2-4045-BE39-28D7A7380C24}"/>
              </a:ext>
            </a:extLst>
          </p:cNvPr>
          <p:cNvSpPr txBox="1"/>
          <p:nvPr/>
        </p:nvSpPr>
        <p:spPr>
          <a:xfrm>
            <a:off x="185057" y="2734511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926048-8844-EC41-B429-01C79321D084}"/>
              </a:ext>
            </a:extLst>
          </p:cNvPr>
          <p:cNvSpPr txBox="1"/>
          <p:nvPr/>
        </p:nvSpPr>
        <p:spPr>
          <a:xfrm>
            <a:off x="5885831" y="273451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3584240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22E821-42D7-2B45-A0D3-9C99A41F835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828971" y="1955521"/>
            <a:ext cx="10347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8EF5B4B5-68DD-1C47-8AFE-C00BCCE16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748" y="2549497"/>
            <a:ext cx="93072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8A5144-7F1A-BE4D-9159-00AFD840A85F}"/>
              </a:ext>
            </a:extLst>
          </p:cNvPr>
          <p:cNvSpPr txBox="1"/>
          <p:nvPr/>
        </p:nvSpPr>
        <p:spPr>
          <a:xfrm>
            <a:off x="2095500" y="1891308"/>
            <a:ext cx="253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8-mer-2a, MW = 1888.52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1DF142-9D59-3743-8842-3FC61F0AA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" y="289165"/>
            <a:ext cx="10972800" cy="166635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165EC84-802E-F249-B1D9-3E5DBCA7A375}"/>
              </a:ext>
            </a:extLst>
          </p:cNvPr>
          <p:cNvGrpSpPr/>
          <p:nvPr/>
        </p:nvGrpSpPr>
        <p:grpSpPr>
          <a:xfrm>
            <a:off x="6828971" y="2306359"/>
            <a:ext cx="4764314" cy="3589404"/>
            <a:chOff x="6828971" y="2595218"/>
            <a:chExt cx="4764314" cy="3589404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C6CD2376-3E46-5146-BA54-81C8807B71B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46961057"/>
                </p:ext>
              </p:extLst>
            </p:nvPr>
          </p:nvGraphicFramePr>
          <p:xfrm>
            <a:off x="6828971" y="2595218"/>
            <a:ext cx="4764314" cy="3589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r:id="rId4" imgW="5626100" imgH="4241800" progId="SigmaPlotGraphicObject.12">
                    <p:embed/>
                  </p:oleObj>
                </mc:Choice>
                <mc:Fallback>
                  <p:oleObj r:id="rId4" imgW="5626100" imgH="4241800" progId="SigmaPlotGraphicObject.12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8971" y="2595218"/>
                          <a:ext cx="4764314" cy="358940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6B4B06-4DA4-554E-AD0B-DA974ACDA33B}"/>
                </a:ext>
              </a:extLst>
            </p:cNvPr>
            <p:cNvSpPr txBox="1"/>
            <p:nvPr/>
          </p:nvSpPr>
          <p:spPr>
            <a:xfrm>
              <a:off x="7707087" y="3050624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471.03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B7E55AA-7EB6-E148-B9FF-EFBAFBFFC860}"/>
                </a:ext>
              </a:extLst>
            </p:cNvPr>
            <p:cNvSpPr txBox="1"/>
            <p:nvPr/>
          </p:nvSpPr>
          <p:spPr>
            <a:xfrm>
              <a:off x="9265557" y="4797534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635.84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45E989-A7FB-FE4E-B74F-D1653CD7B26C}"/>
                </a:ext>
              </a:extLst>
            </p:cNvPr>
            <p:cNvSpPr txBox="1"/>
            <p:nvPr/>
          </p:nvSpPr>
          <p:spPr>
            <a:xfrm>
              <a:off x="7696201" y="3200400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[M-4H]</a:t>
              </a:r>
              <a:r>
                <a:rPr lang="en-US" sz="1100" baseline="30000" dirty="0"/>
                <a:t>4-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1F3F97B-C42A-8742-872B-95DD82C45F9F}"/>
                </a:ext>
              </a:extLst>
            </p:cNvPr>
            <p:cNvSpPr txBox="1"/>
            <p:nvPr/>
          </p:nvSpPr>
          <p:spPr>
            <a:xfrm>
              <a:off x="9158215" y="4963341"/>
              <a:ext cx="9012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[M-4H+Na]</a:t>
              </a:r>
              <a:r>
                <a:rPr lang="en-US" sz="1100" baseline="30000" dirty="0"/>
                <a:t>3-</a:t>
              </a:r>
            </a:p>
          </p:txBody>
        </p:sp>
      </p:grp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221DB28-BDB2-744D-AF4A-82019D1F4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777095"/>
              </p:ext>
            </p:extLst>
          </p:nvPr>
        </p:nvGraphicFramePr>
        <p:xfrm>
          <a:off x="1023748" y="2260640"/>
          <a:ext cx="4832766" cy="35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6" imgW="5702300" imgH="4241800" progId="SigmaPlotGraphicObject.12">
                  <p:embed/>
                </p:oleObj>
              </mc:Choice>
              <mc:Fallback>
                <p:oleObj r:id="rId6" imgW="5702300" imgH="4241800" progId="SigmaPlotGraphicObject.12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748" y="2260640"/>
                        <a:ext cx="4832766" cy="359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F8A7332-466B-E145-B519-A2702A8FBB7A}"/>
              </a:ext>
            </a:extLst>
          </p:cNvPr>
          <p:cNvSpPr/>
          <p:nvPr/>
        </p:nvSpPr>
        <p:spPr>
          <a:xfrm>
            <a:off x="475981" y="6009522"/>
            <a:ext cx="9524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S4.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8-mer-2a.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8-mer-2a structure B) Anion exchange HPLC chromatogram of 8-mer-2a. C) ESI-MS spectrum of 8-mer-2a. The compound was observed in its quadruple and triply charged states. The measured molecular weight of 8-mer-2a was 1888.12, which is very close to the calculated value (1888.52). Additional peaks are the result of sodium adducts.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6CF86E-0297-A14A-B667-7CB9F57C90EB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783D6-D28F-9A4C-BB7A-9E5775CA1D68}"/>
              </a:ext>
            </a:extLst>
          </p:cNvPr>
          <p:cNvSpPr txBox="1"/>
          <p:nvPr/>
        </p:nvSpPr>
        <p:spPr>
          <a:xfrm>
            <a:off x="263443" y="2725899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A634F-27B0-5147-83BE-BAAE2B1F133D}"/>
              </a:ext>
            </a:extLst>
          </p:cNvPr>
          <p:cNvSpPr txBox="1"/>
          <p:nvPr/>
        </p:nvSpPr>
        <p:spPr>
          <a:xfrm>
            <a:off x="5964217" y="2725899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1334999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BBCCDE3-592F-5549-8EF2-994F3F36C49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78038" y="2260640"/>
            <a:ext cx="1082424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5">
            <a:extLst>
              <a:ext uri="{FF2B5EF4-FFF2-40B4-BE49-F238E27FC236}">
                <a16:creationId xmlns:a16="http://schemas.microsoft.com/office/drawing/2014/main" id="{C9728AE8-9FF9-4C45-A8CA-242DD0547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727CF-2E7C-DF4F-AE29-3EA20802D3C1}"/>
              </a:ext>
            </a:extLst>
          </p:cNvPr>
          <p:cNvSpPr txBox="1"/>
          <p:nvPr/>
        </p:nvSpPr>
        <p:spPr>
          <a:xfrm>
            <a:off x="2095500" y="1891308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8-mer-2, MW = 2208.75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0F16DD-660C-E645-85E5-B6178FDFD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" y="409618"/>
            <a:ext cx="10972800" cy="166635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4E00B06-94F1-1048-90C5-A38FC55806C8}"/>
              </a:ext>
            </a:extLst>
          </p:cNvPr>
          <p:cNvGrpSpPr/>
          <p:nvPr/>
        </p:nvGrpSpPr>
        <p:grpSpPr>
          <a:xfrm>
            <a:off x="6478038" y="2200447"/>
            <a:ext cx="5146272" cy="3877169"/>
            <a:chOff x="6478038" y="2612571"/>
            <a:chExt cx="5146272" cy="3877169"/>
          </a:xfrm>
        </p:grpSpPr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1FF833C9-4F95-CF4C-8E74-A4718CE0548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9641627"/>
                </p:ext>
              </p:extLst>
            </p:nvPr>
          </p:nvGraphicFramePr>
          <p:xfrm>
            <a:off x="6478038" y="2612571"/>
            <a:ext cx="5146272" cy="38771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9" r:id="rId4" imgW="5626100" imgH="4241800" progId="SigmaPlotGraphicObject.12">
                    <p:embed/>
                  </p:oleObj>
                </mc:Choice>
                <mc:Fallback>
                  <p:oleObj r:id="rId4" imgW="5626100" imgH="4241800" progId="SigmaPlotGraphicObject.12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8038" y="2612571"/>
                          <a:ext cx="5146272" cy="387716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9FB554-6AE8-A54B-BD8F-D26F56275A72}"/>
                </a:ext>
              </a:extLst>
            </p:cNvPr>
            <p:cNvSpPr txBox="1"/>
            <p:nvPr/>
          </p:nvSpPr>
          <p:spPr>
            <a:xfrm>
              <a:off x="7380514" y="3102429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440.72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536054-4001-034F-BC0D-B1DD867BEAB8}"/>
                </a:ext>
              </a:extLst>
            </p:cNvPr>
            <p:cNvSpPr txBox="1"/>
            <p:nvPr/>
          </p:nvSpPr>
          <p:spPr>
            <a:xfrm>
              <a:off x="8397170" y="5062783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550.72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525BE86-585B-3044-BBB0-E6725B80AD95}"/>
                </a:ext>
              </a:extLst>
            </p:cNvPr>
            <p:cNvSpPr txBox="1"/>
            <p:nvPr/>
          </p:nvSpPr>
          <p:spPr>
            <a:xfrm>
              <a:off x="7369628" y="3246763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[M-5H]</a:t>
              </a:r>
              <a:r>
                <a:rPr lang="en-US" sz="1100" baseline="30000" dirty="0"/>
                <a:t>5-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D34E7A-601B-884B-8CBC-961712809F17}"/>
                </a:ext>
              </a:extLst>
            </p:cNvPr>
            <p:cNvSpPr txBox="1"/>
            <p:nvPr/>
          </p:nvSpPr>
          <p:spPr>
            <a:xfrm>
              <a:off x="8371115" y="5225142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[M-4H]</a:t>
              </a:r>
              <a:r>
                <a:rPr lang="en-US" sz="1100" baseline="30000" dirty="0"/>
                <a:t>4-</a:t>
              </a:r>
            </a:p>
          </p:txBody>
        </p:sp>
      </p:grp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A67751B-514A-EF48-A400-F6E1E28B06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18355"/>
              </p:ext>
            </p:extLst>
          </p:nvPr>
        </p:nvGraphicFramePr>
        <p:xfrm>
          <a:off x="923653" y="2250817"/>
          <a:ext cx="5214257" cy="3824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6" imgW="5765800" imgH="4241800" progId="SigmaPlotGraphicObject.12">
                  <p:embed/>
                </p:oleObj>
              </mc:Choice>
              <mc:Fallback>
                <p:oleObj r:id="rId6" imgW="5765800" imgH="4241800" progId="SigmaPlotGraphicObject.12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653" y="2250817"/>
                        <a:ext cx="5214257" cy="38245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2A144976-625C-524F-A64C-15996D855188}"/>
              </a:ext>
            </a:extLst>
          </p:cNvPr>
          <p:cNvSpPr/>
          <p:nvPr/>
        </p:nvSpPr>
        <p:spPr>
          <a:xfrm>
            <a:off x="638867" y="6136706"/>
            <a:ext cx="9748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S5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8-mer-2.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8-mer-2 structure B) Anion exchange HPLC chromatogram of 8-mer-2. C) ESI-MS spectrum of 8-mer-2. The compound was observed in its quadruple and triply charged states. The measured molecular weight of 8-mer-2 was 2208.6, which is very close to the calculated value (2208.75).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0852F1-A7EE-4E48-92E5-D9191E7CB427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A0BE1-903F-8145-BE86-909798D1809E}"/>
              </a:ext>
            </a:extLst>
          </p:cNvPr>
          <p:cNvSpPr txBox="1"/>
          <p:nvPr/>
        </p:nvSpPr>
        <p:spPr>
          <a:xfrm>
            <a:off x="263443" y="2602634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4C3204-5E1A-E24E-87E6-EB6404FF91D7}"/>
              </a:ext>
            </a:extLst>
          </p:cNvPr>
          <p:cNvSpPr txBox="1"/>
          <p:nvPr/>
        </p:nvSpPr>
        <p:spPr>
          <a:xfrm>
            <a:off x="5964217" y="260263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1369871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F75592-08BE-1842-A923-B593650C4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045" y="2498171"/>
            <a:ext cx="103748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1E8FCD-4D72-EA4B-B673-EAFB6B2CEB4C}"/>
              </a:ext>
            </a:extLst>
          </p:cNvPr>
          <p:cNvSpPr txBox="1"/>
          <p:nvPr/>
        </p:nvSpPr>
        <p:spPr>
          <a:xfrm>
            <a:off x="2095500" y="1891308"/>
            <a:ext cx="253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8-mer-3a, MW = 1930.56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AC89BA-5EAE-3E46-A4C1-A682E4BD0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44" y="298993"/>
            <a:ext cx="10972800" cy="1646700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8E4FA52-DCAB-AF40-9659-8F0E64AD23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371439"/>
              </p:ext>
            </p:extLst>
          </p:nvPr>
        </p:nvGraphicFramePr>
        <p:xfrm>
          <a:off x="788979" y="2260640"/>
          <a:ext cx="4868229" cy="3618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4" imgW="5702300" imgH="4241800" progId="SigmaPlotGraphicObject.12">
                  <p:embed/>
                </p:oleObj>
              </mc:Choice>
              <mc:Fallback>
                <p:oleObj r:id="rId4" imgW="5702300" imgH="4241800" progId="SigmaPlotGraphicObjec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79" y="2260640"/>
                        <a:ext cx="4868229" cy="3618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6FEF53B1-1D57-6F4B-BD8C-B514871141C0}"/>
              </a:ext>
            </a:extLst>
          </p:cNvPr>
          <p:cNvGrpSpPr/>
          <p:nvPr/>
        </p:nvGrpSpPr>
        <p:grpSpPr>
          <a:xfrm>
            <a:off x="6397776" y="2260640"/>
            <a:ext cx="4632189" cy="3567866"/>
            <a:chOff x="6332841" y="2498172"/>
            <a:chExt cx="4632189" cy="356786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6DC490-D0D9-5343-BBFD-CFE579917A99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6332841" y="2498172"/>
              <a:ext cx="4632189" cy="3567866"/>
            </a:xfrm>
            <a:prstGeom prst="rect">
              <a:avLst/>
            </a:prstGeom>
          </p:spPr>
        </p:pic>
        <p:sp>
          <p:nvSpPr>
            <p:cNvPr id="11" name="TextBox 1">
              <a:extLst>
                <a:ext uri="{FF2B5EF4-FFF2-40B4-BE49-F238E27FC236}">
                  <a16:creationId xmlns:a16="http://schemas.microsoft.com/office/drawing/2014/main" id="{2E47C884-4FE3-C94E-BE37-9ABD9744A433}"/>
                </a:ext>
              </a:extLst>
            </p:cNvPr>
            <p:cNvSpPr txBox="1"/>
            <p:nvPr/>
          </p:nvSpPr>
          <p:spPr>
            <a:xfrm>
              <a:off x="7427368" y="3189116"/>
              <a:ext cx="11928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[M-4H]</a:t>
              </a:r>
              <a:r>
                <a:rPr lang="en-US" sz="1100" kern="1200" baseline="30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4-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2E2032-8ADE-684D-9E90-B3C3256BEAE4}"/>
                </a:ext>
              </a:extLst>
            </p:cNvPr>
            <p:cNvSpPr txBox="1"/>
            <p:nvPr/>
          </p:nvSpPr>
          <p:spPr>
            <a:xfrm>
              <a:off x="7454673" y="3055131"/>
              <a:ext cx="10545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481.77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4CAE2D08-5AB3-0C4C-86E3-0FE3EE38BFDA}"/>
                </a:ext>
              </a:extLst>
            </p:cNvPr>
            <p:cNvSpPr txBox="1"/>
            <p:nvPr/>
          </p:nvSpPr>
          <p:spPr>
            <a:xfrm>
              <a:off x="9139690" y="4753157"/>
              <a:ext cx="13262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[M-3H]</a:t>
              </a:r>
              <a:r>
                <a:rPr lang="en-US" sz="1100" kern="1200" baseline="300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3-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Box 14">
              <a:extLst>
                <a:ext uri="{FF2B5EF4-FFF2-40B4-BE49-F238E27FC236}">
                  <a16:creationId xmlns:a16="http://schemas.microsoft.com/office/drawing/2014/main" id="{7714455B-337E-0F4A-8FF6-4A963E17B93F}"/>
                </a:ext>
              </a:extLst>
            </p:cNvPr>
            <p:cNvSpPr txBox="1"/>
            <p:nvPr/>
          </p:nvSpPr>
          <p:spPr>
            <a:xfrm>
              <a:off x="9157470" y="4622347"/>
              <a:ext cx="11626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642.41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0A014F5-E9E3-E747-93F8-77B6BBE4906A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2873829"/>
              <a:ext cx="3744686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4B6D6E4-C802-254F-9D60-1161EBE206E5}"/>
                </a:ext>
              </a:extLst>
            </p:cNvPr>
            <p:cNvCxnSpPr/>
            <p:nvPr/>
          </p:nvCxnSpPr>
          <p:spPr>
            <a:xfrm flipV="1">
              <a:off x="10602686" y="2873829"/>
              <a:ext cx="0" cy="271054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B1C6713-0A8D-F548-A1A4-AE0AF6EE862F}"/>
              </a:ext>
            </a:extLst>
          </p:cNvPr>
          <p:cNvSpPr/>
          <p:nvPr/>
        </p:nvSpPr>
        <p:spPr>
          <a:xfrm>
            <a:off x="571766" y="6030976"/>
            <a:ext cx="9544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S6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8-mer-3a.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8-mer-3a structure B) Anion exchange HPLC chromatogram of 8-mer-3a. C) ESI-MS spectrum of 8-mer-3a. The compound was observed in its quadruple and triply charged states. The measured molecular weight of 8-mer-3a was 1930.23, which is very close to the calculated value (1930.56).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6830CC-C4BE-D947-8345-D7C952B1378A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F99DBA-900F-624E-A7F6-B971DBBBF382}"/>
              </a:ext>
            </a:extLst>
          </p:cNvPr>
          <p:cNvSpPr txBox="1"/>
          <p:nvPr/>
        </p:nvSpPr>
        <p:spPr>
          <a:xfrm>
            <a:off x="328378" y="277722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50258A-9F19-EE41-82B4-AD73A78E5E3C}"/>
              </a:ext>
            </a:extLst>
          </p:cNvPr>
          <p:cNvSpPr txBox="1"/>
          <p:nvPr/>
        </p:nvSpPr>
        <p:spPr>
          <a:xfrm>
            <a:off x="6029152" y="277722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58933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E8CA6A-1183-974B-9A81-6F35F3363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560" y="2320011"/>
            <a:ext cx="105435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06B91-0A2C-8648-BD75-9BECC6D31363}"/>
              </a:ext>
            </a:extLst>
          </p:cNvPr>
          <p:cNvSpPr txBox="1"/>
          <p:nvPr/>
        </p:nvSpPr>
        <p:spPr>
          <a:xfrm>
            <a:off x="1736618" y="1680692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8-mer-3, MW = 2250.78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FC9C4F-B49B-6641-9474-0F33BDED0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749" y="329273"/>
            <a:ext cx="10972800" cy="1646700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DCF0498-EE5A-5549-A686-110AD24AEE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058433"/>
              </p:ext>
            </p:extLst>
          </p:nvPr>
        </p:nvGraphicFramePr>
        <p:xfrm>
          <a:off x="832560" y="2035345"/>
          <a:ext cx="5067185" cy="3766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r:id="rId4" imgW="5702300" imgH="4241800" progId="SigmaPlotGraphicObject.12">
                  <p:embed/>
                </p:oleObj>
              </mc:Choice>
              <mc:Fallback>
                <p:oleObj r:id="rId4" imgW="5702300" imgH="4241800" progId="SigmaPlotGraphicObjec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560" y="2035345"/>
                        <a:ext cx="5067185" cy="3766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3DDE5E12-0612-3246-B0C6-D261CE0061C6}"/>
              </a:ext>
            </a:extLst>
          </p:cNvPr>
          <p:cNvGrpSpPr/>
          <p:nvPr/>
        </p:nvGrpSpPr>
        <p:grpSpPr>
          <a:xfrm>
            <a:off x="6417083" y="1975973"/>
            <a:ext cx="4959069" cy="3819525"/>
            <a:chOff x="6417083" y="2260640"/>
            <a:chExt cx="4959069" cy="38195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ED36CBA-B0C0-4B42-A0A8-E2EE5721E167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6417083" y="2260640"/>
              <a:ext cx="4959069" cy="3819525"/>
            </a:xfrm>
            <a:prstGeom prst="rect">
              <a:avLst/>
            </a:prstGeom>
          </p:spPr>
        </p:pic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6572CA7D-4497-DC47-B00A-E4AA8704A8A5}"/>
                </a:ext>
              </a:extLst>
            </p:cNvPr>
            <p:cNvSpPr txBox="1"/>
            <p:nvPr/>
          </p:nvSpPr>
          <p:spPr>
            <a:xfrm>
              <a:off x="7244718" y="2926096"/>
              <a:ext cx="89725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[M-6H]</a:t>
              </a:r>
              <a:r>
                <a:rPr lang="en-US" sz="1100" kern="1200" baseline="30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6-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5C7ED39E-F34B-F84E-A74E-000E511B924E}"/>
                </a:ext>
              </a:extLst>
            </p:cNvPr>
            <p:cNvSpPr txBox="1"/>
            <p:nvPr/>
          </p:nvSpPr>
          <p:spPr>
            <a:xfrm>
              <a:off x="7258053" y="2791838"/>
              <a:ext cx="623570" cy="262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374.28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431C4B6-452E-1749-890D-2D76E8F87004}"/>
                </a:ext>
              </a:extLst>
            </p:cNvPr>
            <p:cNvSpPr txBox="1"/>
            <p:nvPr/>
          </p:nvSpPr>
          <p:spPr>
            <a:xfrm>
              <a:off x="7943759" y="3285748"/>
              <a:ext cx="70231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[M-5H]</a:t>
              </a:r>
              <a:r>
                <a:rPr lang="en-US" sz="1100" kern="1200" baseline="30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5-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E66D20F-D244-3D47-9D03-831EEB241C80}"/>
                </a:ext>
              </a:extLst>
            </p:cNvPr>
            <p:cNvSpPr txBox="1"/>
            <p:nvPr/>
          </p:nvSpPr>
          <p:spPr>
            <a:xfrm>
              <a:off x="7952014" y="3142600"/>
              <a:ext cx="585470" cy="262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449.16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182CA5D-2593-DC4C-ADE4-CA3E3B1C9F19}"/>
                </a:ext>
              </a:extLst>
            </p:cNvPr>
            <p:cNvCxnSpPr>
              <a:cxnSpLocks/>
            </p:cNvCxnSpPr>
            <p:nvPr/>
          </p:nvCxnSpPr>
          <p:spPr>
            <a:xfrm>
              <a:off x="6977743" y="2688771"/>
              <a:ext cx="4005943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1B7523F-C1BE-3F4C-A718-C2429229B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3686" y="2688771"/>
              <a:ext cx="0" cy="288471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5FA1D4C-B8A6-8448-8C1A-44B4BACD94E3}"/>
              </a:ext>
            </a:extLst>
          </p:cNvPr>
          <p:cNvSpPr/>
          <p:nvPr/>
        </p:nvSpPr>
        <p:spPr>
          <a:xfrm>
            <a:off x="594977" y="6012002"/>
            <a:ext cx="9301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S7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8-mer-3.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8-mer-3 structure B) Anion exchange HPLC chromatogram of 8-mer-3. C) ESI-MS spectrum of 8-mer-3. The compound was observed in its quintuple and sextuple charged states. The measured molecular weight of 8-mer-3 was 2250.8, which is very close to the calculated value (2250.78).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136B92-21A1-FF46-A292-96C1EBB3843B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465567-F715-8142-8C9B-5703B5B18D8A}"/>
              </a:ext>
            </a:extLst>
          </p:cNvPr>
          <p:cNvSpPr txBox="1"/>
          <p:nvPr/>
        </p:nvSpPr>
        <p:spPr>
          <a:xfrm>
            <a:off x="219553" y="2513731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88675A-48BD-C14E-A8B8-5E4FB694E5CF}"/>
              </a:ext>
            </a:extLst>
          </p:cNvPr>
          <p:cNvSpPr txBox="1"/>
          <p:nvPr/>
        </p:nvSpPr>
        <p:spPr>
          <a:xfrm>
            <a:off x="5920327" y="251373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1729100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ACA0D75-8E5B-1A44-935F-192454211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063" y="318639"/>
            <a:ext cx="10447209" cy="1796890"/>
          </a:xfrm>
          <a:prstGeom prst="rect">
            <a:avLst/>
          </a:prstGeom>
        </p:spPr>
      </p:pic>
      <p:sp>
        <p:nvSpPr>
          <p:cNvPr id="11" name="Rectangle 30">
            <a:extLst>
              <a:ext uri="{FF2B5EF4-FFF2-40B4-BE49-F238E27FC236}">
                <a16:creationId xmlns:a16="http://schemas.microsoft.com/office/drawing/2014/main" id="{AD4D2BED-7191-7C4C-92DC-0CDF211EC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510" y="2425689"/>
            <a:ext cx="104732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C0792D-060B-7E4F-93DA-5348897B294F}"/>
              </a:ext>
            </a:extLst>
          </p:cNvPr>
          <p:cNvGrpSpPr/>
          <p:nvPr/>
        </p:nvGrpSpPr>
        <p:grpSpPr>
          <a:xfrm>
            <a:off x="6621208" y="2197392"/>
            <a:ext cx="4925806" cy="3617670"/>
            <a:chOff x="6291943" y="2260640"/>
            <a:chExt cx="5613400" cy="4229100"/>
          </a:xfrm>
        </p:grpSpPr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523097DE-4164-A641-AC30-CB64534FCC0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5971799"/>
                </p:ext>
              </p:extLst>
            </p:nvPr>
          </p:nvGraphicFramePr>
          <p:xfrm>
            <a:off x="6291943" y="2260640"/>
            <a:ext cx="5613400" cy="422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1" r:id="rId4" imgW="5626100" imgH="4241800" progId="SigmaPlotGraphicObject.12">
                    <p:embed/>
                  </p:oleObj>
                </mc:Choice>
                <mc:Fallback>
                  <p:oleObj r:id="rId4" imgW="5626100" imgH="4241800" progId="SigmaPlotGraphicObject.12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B7CF35D6-BD1B-E640-B674-D8365194FBD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91943" y="2260640"/>
                          <a:ext cx="5613400" cy="422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25E7960-4981-764C-AEB1-6C3A705ACC07}"/>
                </a:ext>
              </a:extLst>
            </p:cNvPr>
            <p:cNvSpPr txBox="1"/>
            <p:nvPr/>
          </p:nvSpPr>
          <p:spPr>
            <a:xfrm>
              <a:off x="7293430" y="2819041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427.05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71714A2-7518-0F4C-88FF-12519ADF000D}"/>
                </a:ext>
              </a:extLst>
            </p:cNvPr>
            <p:cNvSpPr txBox="1"/>
            <p:nvPr/>
          </p:nvSpPr>
          <p:spPr>
            <a:xfrm>
              <a:off x="8340599" y="5158432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533.95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6D0E688-A051-BA4C-A77B-197E48A10DC7}"/>
                </a:ext>
              </a:extLst>
            </p:cNvPr>
            <p:cNvSpPr txBox="1"/>
            <p:nvPr/>
          </p:nvSpPr>
          <p:spPr>
            <a:xfrm>
              <a:off x="7282544" y="2978558"/>
              <a:ext cx="765781" cy="305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[M-5H]</a:t>
              </a:r>
              <a:r>
                <a:rPr lang="en-US" sz="1100" baseline="30000" dirty="0"/>
                <a:t>5-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39C857-B2C7-BC49-99B4-A47EA08774C4}"/>
                </a:ext>
              </a:extLst>
            </p:cNvPr>
            <p:cNvSpPr txBox="1"/>
            <p:nvPr/>
          </p:nvSpPr>
          <p:spPr>
            <a:xfrm>
              <a:off x="8316686" y="5312229"/>
              <a:ext cx="765781" cy="305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[M-4H]</a:t>
              </a:r>
              <a:r>
                <a:rPr lang="en-US" sz="1100" baseline="30000" dirty="0"/>
                <a:t>4-</a:t>
              </a:r>
            </a:p>
          </p:txBody>
        </p:sp>
      </p:grp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79720DB-AC92-0841-AA63-594D76C49F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156824"/>
              </p:ext>
            </p:extLst>
          </p:nvPr>
        </p:nvGraphicFramePr>
        <p:xfrm>
          <a:off x="651510" y="2015948"/>
          <a:ext cx="5202390" cy="3799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6" imgW="5803900" imgH="4241800" progId="SigmaPlotGraphicObject.12">
                  <p:embed/>
                </p:oleObj>
              </mc:Choice>
              <mc:Fallback>
                <p:oleObj r:id="rId6" imgW="5803900" imgH="4241800" progId="SigmaPlotGraphicObject.12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" y="2015948"/>
                        <a:ext cx="5202390" cy="37991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F8AB1A64-13B4-A944-B622-D7B76A996280}"/>
              </a:ext>
            </a:extLst>
          </p:cNvPr>
          <p:cNvSpPr/>
          <p:nvPr/>
        </p:nvSpPr>
        <p:spPr>
          <a:xfrm>
            <a:off x="571766" y="5958391"/>
            <a:ext cx="87878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 S8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</a:t>
            </a:r>
            <a:r>
              <a:rPr lang="en-US" sz="1200" b="1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8-mer-1.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8-mer-1 structure B) Anion exchange HPLC chromatogram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8-mer-1. C) ESI-MS spectrum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8-mer-1. The compound was observed in its quadruple and quintuple charged states. The measured molecular weight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8-mer-1 was 2140.25, which is very close to the calculated value (2140.60).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E95E2F-71A2-D34D-BBBD-51ECACFC72D7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2FFFE6-437B-F641-9527-2B4D3A8AD724}"/>
              </a:ext>
            </a:extLst>
          </p:cNvPr>
          <p:cNvSpPr txBox="1"/>
          <p:nvPr/>
        </p:nvSpPr>
        <p:spPr>
          <a:xfrm>
            <a:off x="263443" y="260501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166805-A71D-7249-9BBD-C569E348CCDA}"/>
              </a:ext>
            </a:extLst>
          </p:cNvPr>
          <p:cNvSpPr txBox="1"/>
          <p:nvPr/>
        </p:nvSpPr>
        <p:spPr>
          <a:xfrm>
            <a:off x="5964217" y="260501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F84DD18-CF8E-AA4E-B3EE-1A40F08F5F0F}"/>
              </a:ext>
            </a:extLst>
          </p:cNvPr>
          <p:cNvSpPr/>
          <p:nvPr/>
        </p:nvSpPr>
        <p:spPr>
          <a:xfrm>
            <a:off x="7509085" y="118585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0198128-2E36-164A-95F6-ED954343F1EF}"/>
              </a:ext>
            </a:extLst>
          </p:cNvPr>
          <p:cNvSpPr/>
          <p:nvPr/>
        </p:nvSpPr>
        <p:spPr>
          <a:xfrm>
            <a:off x="7690426" y="131310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6218E61-8C27-2449-97DA-82074FD2A104}"/>
              </a:ext>
            </a:extLst>
          </p:cNvPr>
          <p:cNvSpPr/>
          <p:nvPr/>
        </p:nvSpPr>
        <p:spPr>
          <a:xfrm>
            <a:off x="8171198" y="1426131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9763DFE-579F-174B-BF09-2D64A9059698}"/>
              </a:ext>
            </a:extLst>
          </p:cNvPr>
          <p:cNvSpPr/>
          <p:nvPr/>
        </p:nvSpPr>
        <p:spPr>
          <a:xfrm>
            <a:off x="7894837" y="1394901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EE40725-8ABF-A04C-9252-1954BD10CE07}"/>
              </a:ext>
            </a:extLst>
          </p:cNvPr>
          <p:cNvSpPr/>
          <p:nvPr/>
        </p:nvSpPr>
        <p:spPr>
          <a:xfrm>
            <a:off x="7569049" y="151648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2175B9B-E4E9-AF4A-A220-F395B8F52945}"/>
              </a:ext>
            </a:extLst>
          </p:cNvPr>
          <p:cNvSpPr/>
          <p:nvPr/>
        </p:nvSpPr>
        <p:spPr>
          <a:xfrm>
            <a:off x="7380190" y="128187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0E09AF-7359-D644-97A8-A1B342DEAEEC}"/>
              </a:ext>
            </a:extLst>
          </p:cNvPr>
          <p:cNvSpPr/>
          <p:nvPr/>
        </p:nvSpPr>
        <p:spPr>
          <a:xfrm>
            <a:off x="5215793" y="987695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AD37487-915C-3A4B-93CB-A508DAE0801C}"/>
              </a:ext>
            </a:extLst>
          </p:cNvPr>
          <p:cNvSpPr/>
          <p:nvPr/>
        </p:nvSpPr>
        <p:spPr>
          <a:xfrm>
            <a:off x="5390068" y="110483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A8A7787-884C-2242-AA8E-BC0BF70D079E}"/>
              </a:ext>
            </a:extLst>
          </p:cNvPr>
          <p:cNvSpPr/>
          <p:nvPr/>
        </p:nvSpPr>
        <p:spPr>
          <a:xfrm>
            <a:off x="5888111" y="123282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092CAA1-97E1-3F42-B7B3-3736F7F6CD81}"/>
              </a:ext>
            </a:extLst>
          </p:cNvPr>
          <p:cNvSpPr/>
          <p:nvPr/>
        </p:nvSpPr>
        <p:spPr>
          <a:xfrm>
            <a:off x="5576748" y="1201436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253588C-0C9E-B44F-B88D-CE61285CF43B}"/>
              </a:ext>
            </a:extLst>
          </p:cNvPr>
          <p:cNvSpPr/>
          <p:nvPr/>
        </p:nvSpPr>
        <p:spPr>
          <a:xfrm>
            <a:off x="5275757" y="1310775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C4E6005-4272-764C-A102-D509D3478C15}"/>
              </a:ext>
            </a:extLst>
          </p:cNvPr>
          <p:cNvSpPr/>
          <p:nvPr/>
        </p:nvSpPr>
        <p:spPr>
          <a:xfrm>
            <a:off x="5078148" y="1087885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80FF48A-6A7D-A24C-8EDC-14F07E9ED1E4}"/>
              </a:ext>
            </a:extLst>
          </p:cNvPr>
          <p:cNvGrpSpPr/>
          <p:nvPr/>
        </p:nvGrpSpPr>
        <p:grpSpPr>
          <a:xfrm>
            <a:off x="1314063" y="1575729"/>
            <a:ext cx="3521798" cy="646331"/>
            <a:chOff x="1314063" y="1575729"/>
            <a:chExt cx="3521798" cy="64633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D6444FA-CECA-CF4C-8AA0-87CA28168B1C}"/>
                </a:ext>
              </a:extLst>
            </p:cNvPr>
            <p:cNvSpPr txBox="1"/>
            <p:nvPr/>
          </p:nvSpPr>
          <p:spPr>
            <a:xfrm>
              <a:off x="1314063" y="1575729"/>
              <a:ext cx="35217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13</a:t>
              </a:r>
              <a:r>
                <a:rPr lang="en-US" dirty="0"/>
                <a:t>C-labeled 8-mer-1, MW = 2140.60</a:t>
              </a:r>
            </a:p>
            <a:p>
              <a:r>
                <a:rPr lang="en-US" dirty="0"/>
                <a:t>      = </a:t>
              </a:r>
              <a:r>
                <a:rPr lang="en-US" baseline="30000" dirty="0"/>
                <a:t>13</a:t>
              </a:r>
              <a:r>
                <a:rPr lang="en-US" dirty="0"/>
                <a:t>C 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5FA706A-F1AA-BE43-9687-46A081F2A2CA}"/>
                </a:ext>
              </a:extLst>
            </p:cNvPr>
            <p:cNvSpPr/>
            <p:nvPr/>
          </p:nvSpPr>
          <p:spPr>
            <a:xfrm>
              <a:off x="1478718" y="1987147"/>
              <a:ext cx="122161" cy="11718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1397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D7FE506-A034-C647-B3A8-74F73E87C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952" y="125580"/>
            <a:ext cx="10089714" cy="1735402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0154340-72ED-C449-9FA2-13C688C92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186168"/>
              </p:ext>
            </p:extLst>
          </p:nvPr>
        </p:nvGraphicFramePr>
        <p:xfrm>
          <a:off x="754380" y="1985645"/>
          <a:ext cx="5330796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r:id="rId4" imgW="5702300" imgH="4241800" progId="SigmaPlotGraphicObject.12">
                  <p:embed/>
                </p:oleObj>
              </mc:Choice>
              <mc:Fallback>
                <p:oleObj r:id="rId4" imgW="5702300" imgH="4241800" progId="SigmaPlotGraphicObject.12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" y="1985645"/>
                        <a:ext cx="5330796" cy="3962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E578F5FE-E004-7C48-B2DC-0A477F71FB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08587" y="2260640"/>
            <a:ext cx="1152289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353755DC-A6E2-3C4D-A4B8-8870E5117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" y="2447015"/>
            <a:ext cx="10858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F1BA36-3278-6A4C-8640-B2F6CF1E1BE7}"/>
              </a:ext>
            </a:extLst>
          </p:cNvPr>
          <p:cNvGrpSpPr/>
          <p:nvPr/>
        </p:nvGrpSpPr>
        <p:grpSpPr>
          <a:xfrm>
            <a:off x="6408587" y="2031364"/>
            <a:ext cx="5305334" cy="3997005"/>
            <a:chOff x="6408587" y="2492735"/>
            <a:chExt cx="5305334" cy="3997005"/>
          </a:xfrm>
        </p:grpSpPr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48610C5A-AF8A-8241-90E6-08A14175A71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6051296"/>
                </p:ext>
              </p:extLst>
            </p:nvPr>
          </p:nvGraphicFramePr>
          <p:xfrm>
            <a:off x="6408587" y="2492735"/>
            <a:ext cx="5305334" cy="39970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6" r:id="rId6" imgW="5626100" imgH="4241800" progId="SigmaPlotGraphicObject.12">
                    <p:embed/>
                  </p:oleObj>
                </mc:Choice>
                <mc:Fallback>
                  <p:oleObj r:id="rId6" imgW="5626100" imgH="4241800" progId="SigmaPlotGraphicObject.12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8587" y="2492735"/>
                          <a:ext cx="5305334" cy="399700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06044E4-A153-0347-AA7F-9E838AF60B21}"/>
                </a:ext>
              </a:extLst>
            </p:cNvPr>
            <p:cNvSpPr txBox="1"/>
            <p:nvPr/>
          </p:nvSpPr>
          <p:spPr>
            <a:xfrm>
              <a:off x="7317144" y="2972674"/>
              <a:ext cx="5806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459.04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2B38333-E2EC-1743-B137-27A1C03849B1}"/>
                </a:ext>
              </a:extLst>
            </p:cNvPr>
            <p:cNvSpPr txBox="1"/>
            <p:nvPr/>
          </p:nvSpPr>
          <p:spPr>
            <a:xfrm>
              <a:off x="7304314" y="3135798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[M-5H]</a:t>
              </a:r>
              <a:r>
                <a:rPr lang="en-US" sz="1100" baseline="30000" dirty="0"/>
                <a:t>5-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CE58FDE-70A9-BE46-908F-A8EC74D457D3}"/>
              </a:ext>
            </a:extLst>
          </p:cNvPr>
          <p:cNvSpPr/>
          <p:nvPr/>
        </p:nvSpPr>
        <p:spPr>
          <a:xfrm>
            <a:off x="838262" y="6129738"/>
            <a:ext cx="9154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 Fig S9.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HPLC and ESI-MS analysis of </a:t>
            </a:r>
            <a:r>
              <a:rPr lang="en-US" sz="1200" b="1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8-mer-4.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8-mer-4 structure B) Anion exchange HPLC chromatogram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8-mer-4. C) ESI-MS spectrum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8-mer-4. The compound was observed in its quintuple charged state. The measured molecular weight of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C-labeled 8-mer-4 was 2300.2, which is very close to the calculated value (2300.71). Additional peaks are the result of sodium adducts.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128C8E-32A2-B94E-A311-9C8B493B654D}"/>
              </a:ext>
            </a:extLst>
          </p:cNvPr>
          <p:cNvSpPr txBox="1"/>
          <p:nvPr/>
        </p:nvSpPr>
        <p:spPr>
          <a:xfrm>
            <a:off x="185057" y="311273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68A864-646D-3A4E-9B54-FD14F14CF813}"/>
              </a:ext>
            </a:extLst>
          </p:cNvPr>
          <p:cNvSpPr txBox="1"/>
          <p:nvPr/>
        </p:nvSpPr>
        <p:spPr>
          <a:xfrm>
            <a:off x="263443" y="2553387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ECA19D-7270-A640-9DFA-65BA09364773}"/>
              </a:ext>
            </a:extLst>
          </p:cNvPr>
          <p:cNvSpPr txBox="1"/>
          <p:nvPr/>
        </p:nvSpPr>
        <p:spPr>
          <a:xfrm>
            <a:off x="5964217" y="255338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60AC314-545F-4645-915F-FD2889E0E9E0}"/>
              </a:ext>
            </a:extLst>
          </p:cNvPr>
          <p:cNvSpPr/>
          <p:nvPr/>
        </p:nvSpPr>
        <p:spPr>
          <a:xfrm>
            <a:off x="7124004" y="96200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6E19E5C-0AA3-7D45-B879-31329237A73C}"/>
              </a:ext>
            </a:extLst>
          </p:cNvPr>
          <p:cNvSpPr/>
          <p:nvPr/>
        </p:nvSpPr>
        <p:spPr>
          <a:xfrm>
            <a:off x="7287162" y="108477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AA5D138-C25F-FE46-841B-126361AB66A9}"/>
              </a:ext>
            </a:extLst>
          </p:cNvPr>
          <p:cNvSpPr/>
          <p:nvPr/>
        </p:nvSpPr>
        <p:spPr>
          <a:xfrm>
            <a:off x="7769762" y="1190608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846D9A-8FC0-4F4C-97A4-B4D8A9BDD7AE}"/>
              </a:ext>
            </a:extLst>
          </p:cNvPr>
          <p:cNvSpPr/>
          <p:nvPr/>
        </p:nvSpPr>
        <p:spPr>
          <a:xfrm>
            <a:off x="7473813" y="1159378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721ED66-C68C-3F40-9405-F207712678AB}"/>
              </a:ext>
            </a:extLst>
          </p:cNvPr>
          <p:cNvSpPr/>
          <p:nvPr/>
        </p:nvSpPr>
        <p:spPr>
          <a:xfrm>
            <a:off x="7183968" y="1290611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ED67BDA-1FDF-2C42-B037-06ECF8C228A7}"/>
              </a:ext>
            </a:extLst>
          </p:cNvPr>
          <p:cNvSpPr/>
          <p:nvPr/>
        </p:nvSpPr>
        <p:spPr>
          <a:xfrm>
            <a:off x="7006168" y="105354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42ED11-DF8D-D24E-9B4F-F350C38F9518}"/>
              </a:ext>
            </a:extLst>
          </p:cNvPr>
          <p:cNvSpPr/>
          <p:nvPr/>
        </p:nvSpPr>
        <p:spPr>
          <a:xfrm>
            <a:off x="4901504" y="768994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458C031-A294-8841-B722-8918A27E0823}"/>
              </a:ext>
            </a:extLst>
          </p:cNvPr>
          <p:cNvSpPr/>
          <p:nvPr/>
        </p:nvSpPr>
        <p:spPr>
          <a:xfrm>
            <a:off x="5064662" y="887403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27A7A7D-8484-6C40-8FB3-358120BC50A2}"/>
              </a:ext>
            </a:extLst>
          </p:cNvPr>
          <p:cNvSpPr/>
          <p:nvPr/>
        </p:nvSpPr>
        <p:spPr>
          <a:xfrm>
            <a:off x="5547262" y="99323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D3EBA56-978F-5846-A3F8-3F1D000C6DAA}"/>
              </a:ext>
            </a:extLst>
          </p:cNvPr>
          <p:cNvSpPr/>
          <p:nvPr/>
        </p:nvSpPr>
        <p:spPr>
          <a:xfrm>
            <a:off x="5251313" y="962007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3320ABA-C7D9-FE49-ACAD-D935FBF4EDE0}"/>
              </a:ext>
            </a:extLst>
          </p:cNvPr>
          <p:cNvSpPr/>
          <p:nvPr/>
        </p:nvSpPr>
        <p:spPr>
          <a:xfrm>
            <a:off x="4961468" y="1093240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0A20CF9-261F-1543-B32E-8E94B69E8345}"/>
              </a:ext>
            </a:extLst>
          </p:cNvPr>
          <p:cNvSpPr/>
          <p:nvPr/>
        </p:nvSpPr>
        <p:spPr>
          <a:xfrm>
            <a:off x="4783668" y="856173"/>
            <a:ext cx="59964" cy="624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8345C5-045D-2144-88CF-B8C0CA298E48}"/>
              </a:ext>
            </a:extLst>
          </p:cNvPr>
          <p:cNvGrpSpPr/>
          <p:nvPr/>
        </p:nvGrpSpPr>
        <p:grpSpPr>
          <a:xfrm>
            <a:off x="1764033" y="1392175"/>
            <a:ext cx="3574697" cy="646331"/>
            <a:chOff x="1764033" y="1392175"/>
            <a:chExt cx="3574697" cy="6463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5C0E3-7F95-3145-BA8F-4E029F99FC34}"/>
                </a:ext>
              </a:extLst>
            </p:cNvPr>
            <p:cNvSpPr txBox="1"/>
            <p:nvPr/>
          </p:nvSpPr>
          <p:spPr>
            <a:xfrm>
              <a:off x="1764033" y="1392175"/>
              <a:ext cx="35746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13</a:t>
              </a:r>
              <a:r>
                <a:rPr lang="en-US" dirty="0"/>
                <a:t>C-labeled 8-mer-4, MW = 2300.71 </a:t>
              </a:r>
            </a:p>
            <a:p>
              <a:r>
                <a:rPr lang="en-US" dirty="0"/>
                <a:t>    = </a:t>
              </a:r>
              <a:r>
                <a:rPr lang="en-US" baseline="30000" dirty="0"/>
                <a:t>13</a:t>
              </a:r>
              <a:r>
                <a:rPr lang="en-US" dirty="0"/>
                <a:t>C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8D27C35-73FC-1B47-9BB0-589B11010B36}"/>
                </a:ext>
              </a:extLst>
            </p:cNvPr>
            <p:cNvSpPr/>
            <p:nvPr/>
          </p:nvSpPr>
          <p:spPr>
            <a:xfrm>
              <a:off x="1864481" y="1798132"/>
              <a:ext cx="122161" cy="11718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60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2393</Words>
  <Application>Microsoft Office PowerPoint</Application>
  <PresentationFormat>Widescreen</PresentationFormat>
  <Paragraphs>257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Office Theme</vt:lpstr>
      <vt:lpstr>SigmaPlotGraphicObject.12</vt:lpstr>
      <vt:lpstr>ChemSketch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Rylee Wander</dc:creator>
  <cp:lastModifiedBy>Liu, Jian</cp:lastModifiedBy>
  <cp:revision>233</cp:revision>
  <cp:lastPrinted>2021-09-13T13:41:16Z</cp:lastPrinted>
  <dcterms:created xsi:type="dcterms:W3CDTF">2021-05-28T14:58:57Z</dcterms:created>
  <dcterms:modified xsi:type="dcterms:W3CDTF">2021-11-03T14:48:15Z</dcterms:modified>
</cp:coreProperties>
</file>