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42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yu zou" initials="pz" lastIdx="1" clrIdx="0">
    <p:extLst>
      <p:ext uri="{19B8F6BF-5375-455C-9EA6-DF929625EA0E}">
        <p15:presenceInfo xmlns:p15="http://schemas.microsoft.com/office/powerpoint/2012/main" userId="af6766f5ce7defb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ADAD"/>
    <a:srgbClr val="A6A6A6"/>
    <a:srgbClr val="F927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21" autoAdjust="0"/>
    <p:restoredTop sz="93289" autoAdjust="0"/>
  </p:normalViewPr>
  <p:slideViewPr>
    <p:cSldViewPr snapToGrid="0">
      <p:cViewPr varScale="1">
        <p:scale>
          <a:sx n="62" d="100"/>
          <a:sy n="62" d="100"/>
        </p:scale>
        <p:origin x="94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3383E-513E-4229-BBAB-9BD18EC1D011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16AB1-DFD0-4C57-9DA9-413234AD171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044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370450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540885-A56A-45DC-82A2-F1BF2375FD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2BCFE999-43D8-46A2-AEE6-717D422A33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EAFA9510-65A3-4708-B7E0-C2236DB1A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937D254-BE58-4108-B447-35DD1BAB9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366557-1729-4FAA-8B26-48D81BD78E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297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7EA5DA3-7892-4594-A199-6144CA1FA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63172DC-0D5A-465F-8309-C8122983A3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E976FFD-E090-43FC-807B-9C014D1BD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4E4152-9306-452A-AD0A-2C6206414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7968B96-D22E-4C7A-B9EF-FE9BC480B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856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789AE36-952E-4322-8F68-C44E68CD62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392A3CF-AD88-4256-AD6C-2CE484B3E6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406CDE6E-1BB2-4A01-93EB-E392C4BD0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FCB339D-E901-4227-9022-7598E9B17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64C0A69-DF19-4034-A31F-2FA225D1F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2032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BDB0418-51D4-412D-B090-3752C26BA1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F8320CB-B5CE-4ECA-AD0D-5393572DDF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B03110-8A34-4275-B003-71E54AA02A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A770785-F640-4263-8D5B-7B2B4E7221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F30A7D-FF3C-4B1F-94E3-07BB4ADDC6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545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D8F64C-1E1C-4D23-B46C-0093F6396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0BDC3FB-E48F-46C0-9CBA-43CD52836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6B1FC3-BC2F-4EB1-B55C-1AB25422E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BCD00E02-8DDB-473B-8B5F-EED7F2145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995F99B-DCCC-4C48-92A2-D65773FB0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2250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E0F235-C93B-45B7-B047-D51C75C6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AFEF6052-5AB5-4112-AD99-6D5C3C23405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E09E48E-5D0D-45CA-B020-9E28B359B5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2DC1708-2724-428F-A1AA-B6362D2CB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4AA0241-B51D-4FE9-81FE-4E06F3FC7B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4BA58B1-244D-4349-A72C-73F3CCDDD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1375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F423406-DEE9-4C71-8AA5-645964241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520AABB6-8536-49CE-B180-2552D75D56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488D7BA9-972D-4510-9E5A-549E1107E6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12D267D4-A0E9-4229-A345-1F8A1D7D98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EC255F7-7452-4338-AF74-32606933FFB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2601C5E4-1E68-4D64-90DE-1FA1A84F1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1480F51D-3721-407A-B2E8-1E951D471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EC9974D-3F41-4F55-BF0B-B97E7BFAF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648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DE2204-414E-4D77-8B2E-157B3E733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3B78D46-52FD-4C85-846C-99FABE18F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2ED9513-A2A5-485B-BFD5-1381F515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53CEA55-FC5E-4A59-B196-C25DA9694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92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A1722357-9561-4408-B40E-19C0768CD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455287F-E3F4-4D15-88A6-E6B256202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AEF9834-32B0-420D-9755-1722B94B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2288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8C7622-2D1E-4100-8184-FDFE81F80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7897CEC-D636-45C0-B0FF-517026E8CD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91898F8-DECC-4000-A678-86A2EE2C39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BAAFB3D-1969-40B1-8A55-31B73461A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3909E895-40EB-4A00-AFA5-DB749CE79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DD952B3-8DB2-43D0-AE37-61E5F64B1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6177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5CF0A87-812E-4C0F-97B8-95B85CE44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98DA48D3-4AFE-4A21-AE6C-61B0CA2298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754832F-499A-4788-A03B-441DE12A74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A79BA8-8DF1-4099-91BB-5DF446094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A8FDD7D-EF34-4431-BE35-17472CF23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3C8B4E5-DF88-461A-A559-B3098410B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739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772B35-E724-478D-9ABB-5D034D634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7B37CE2-5B4B-4EAD-8E3E-37CD75E2A2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CBD93C3-A244-4A6B-931C-F82BF661EB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576AB-C49E-4048-9F45-384BBF02E82E}" type="datetimeFigureOut">
              <a:rPr lang="zh-CN" altLang="en-US" smtClean="0"/>
              <a:t>2022/1/18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D700D96-D3B5-4761-85CD-E628C9F21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A0CCB63-1908-41A9-A64B-2CF5C2763F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FFE7C-FEE8-4FA6-9EF4-42388AE5D9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713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id="{4CA35A53-4D7F-45B5-B954-3DDC1189AD0F}"/>
              </a:ext>
            </a:extLst>
          </p:cNvPr>
          <p:cNvGrpSpPr/>
          <p:nvPr/>
        </p:nvGrpSpPr>
        <p:grpSpPr>
          <a:xfrm>
            <a:off x="5381574" y="2422482"/>
            <a:ext cx="6690678" cy="4156597"/>
            <a:chOff x="388420" y="1001019"/>
            <a:chExt cx="11530699" cy="5773343"/>
          </a:xfrm>
        </p:grpSpPr>
        <p:grpSp>
          <p:nvGrpSpPr>
            <p:cNvPr id="125" name="组合 124">
              <a:extLst>
                <a:ext uri="{FF2B5EF4-FFF2-40B4-BE49-F238E27FC236}">
                  <a16:creationId xmlns:a16="http://schemas.microsoft.com/office/drawing/2014/main" id="{BCDB9FC1-19F8-440D-ADB7-373FE5AAFB04}"/>
                </a:ext>
              </a:extLst>
            </p:cNvPr>
            <p:cNvGrpSpPr/>
            <p:nvPr/>
          </p:nvGrpSpPr>
          <p:grpSpPr>
            <a:xfrm>
              <a:off x="5527797" y="3429000"/>
              <a:ext cx="1200812" cy="518160"/>
              <a:chOff x="5517121" y="3379687"/>
              <a:chExt cx="1200812" cy="518160"/>
            </a:xfrm>
          </p:grpSpPr>
          <p:sp>
            <p:nvSpPr>
              <p:cNvPr id="9" name="矩形 8">
                <a:extLst>
                  <a:ext uri="{FF2B5EF4-FFF2-40B4-BE49-F238E27FC236}">
                    <a16:creationId xmlns:a16="http://schemas.microsoft.com/office/drawing/2014/main" id="{C04FB91D-E891-448D-BEB4-7751AF96E6C2}"/>
                  </a:ext>
                </a:extLst>
              </p:cNvPr>
              <p:cNvSpPr/>
              <p:nvPr/>
            </p:nvSpPr>
            <p:spPr>
              <a:xfrm>
                <a:off x="5595644" y="3379687"/>
                <a:ext cx="958572" cy="518160"/>
              </a:xfrm>
              <a:prstGeom prst="rect">
                <a:avLst/>
              </a:prstGeom>
              <a:solidFill>
                <a:schemeClr val="accent1"/>
              </a:solidFill>
              <a:ln w="285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E5AF8EEB-A406-4F57-AD39-69E9DB73781B}"/>
                  </a:ext>
                </a:extLst>
              </p:cNvPr>
              <p:cNvSpPr txBox="1"/>
              <p:nvPr/>
            </p:nvSpPr>
            <p:spPr>
              <a:xfrm>
                <a:off x="5517121" y="3457292"/>
                <a:ext cx="1200812" cy="3847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12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70" name="组合 69">
              <a:extLst>
                <a:ext uri="{FF2B5EF4-FFF2-40B4-BE49-F238E27FC236}">
                  <a16:creationId xmlns:a16="http://schemas.microsoft.com/office/drawing/2014/main" id="{4DE892AD-AD35-4A8F-BE81-F0C82BEF09E7}"/>
                </a:ext>
              </a:extLst>
            </p:cNvPr>
            <p:cNvGrpSpPr/>
            <p:nvPr/>
          </p:nvGrpSpPr>
          <p:grpSpPr>
            <a:xfrm>
              <a:off x="8844470" y="1588807"/>
              <a:ext cx="1829895" cy="1058630"/>
              <a:chOff x="8282294" y="1650295"/>
              <a:chExt cx="1829895" cy="1058630"/>
            </a:xfrm>
          </p:grpSpPr>
          <p:grpSp>
            <p:nvGrpSpPr>
              <p:cNvPr id="49" name="组合 48">
                <a:extLst>
                  <a:ext uri="{FF2B5EF4-FFF2-40B4-BE49-F238E27FC236}">
                    <a16:creationId xmlns:a16="http://schemas.microsoft.com/office/drawing/2014/main" id="{36EB6824-15EC-4838-A122-914AC0758F76}"/>
                  </a:ext>
                </a:extLst>
              </p:cNvPr>
              <p:cNvGrpSpPr/>
              <p:nvPr/>
            </p:nvGrpSpPr>
            <p:grpSpPr>
              <a:xfrm>
                <a:off x="8282294" y="1872916"/>
                <a:ext cx="1829895" cy="836009"/>
                <a:chOff x="8282294" y="1872916"/>
                <a:chExt cx="1829895" cy="836009"/>
              </a:xfrm>
            </p:grpSpPr>
            <p:grpSp>
              <p:nvGrpSpPr>
                <p:cNvPr id="47" name="组合 46">
                  <a:extLst>
                    <a:ext uri="{FF2B5EF4-FFF2-40B4-BE49-F238E27FC236}">
                      <a16:creationId xmlns:a16="http://schemas.microsoft.com/office/drawing/2014/main" id="{DE701D09-7BD0-435B-BC62-D1193B7E09DD}"/>
                    </a:ext>
                  </a:extLst>
                </p:cNvPr>
                <p:cNvGrpSpPr/>
                <p:nvPr/>
              </p:nvGrpSpPr>
              <p:grpSpPr>
                <a:xfrm>
                  <a:off x="8654783" y="1872916"/>
                  <a:ext cx="1106774" cy="836009"/>
                  <a:chOff x="8661886" y="1945247"/>
                  <a:chExt cx="1011941" cy="860264"/>
                </a:xfrm>
              </p:grpSpPr>
              <p:sp>
                <p:nvSpPr>
                  <p:cNvPr id="43" name="椭圆 42">
                    <a:extLst>
                      <a:ext uri="{FF2B5EF4-FFF2-40B4-BE49-F238E27FC236}">
                        <a16:creationId xmlns:a16="http://schemas.microsoft.com/office/drawing/2014/main" id="{0B1F38A0-0E0C-44F9-871E-10D7F8C27BB0}"/>
                      </a:ext>
                    </a:extLst>
                  </p:cNvPr>
                  <p:cNvSpPr/>
                  <p:nvPr/>
                </p:nvSpPr>
                <p:spPr>
                  <a:xfrm>
                    <a:off x="8661886" y="1945247"/>
                    <a:ext cx="1011941" cy="860264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46" name="组合 45">
                    <a:extLst>
                      <a:ext uri="{FF2B5EF4-FFF2-40B4-BE49-F238E27FC236}">
                        <a16:creationId xmlns:a16="http://schemas.microsoft.com/office/drawing/2014/main" id="{05C301DF-7170-4F21-9554-39D3FA90F1A4}"/>
                      </a:ext>
                    </a:extLst>
                  </p:cNvPr>
                  <p:cNvGrpSpPr/>
                  <p:nvPr/>
                </p:nvGrpSpPr>
                <p:grpSpPr>
                  <a:xfrm>
                    <a:off x="8991599" y="1945600"/>
                    <a:ext cx="452229" cy="811541"/>
                    <a:chOff x="8991599" y="1945600"/>
                    <a:chExt cx="452229" cy="811541"/>
                  </a:xfrm>
                </p:grpSpPr>
                <p:sp>
                  <p:nvSpPr>
                    <p:cNvPr id="44" name="椭圆 43">
                      <a:extLst>
                        <a:ext uri="{FF2B5EF4-FFF2-40B4-BE49-F238E27FC236}">
                          <a16:creationId xmlns:a16="http://schemas.microsoft.com/office/drawing/2014/main" id="{9DCB4D45-203A-44F3-AA6E-89D2D84B4C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91599" y="2355781"/>
                      <a:ext cx="452229" cy="401360"/>
                    </a:xfrm>
                    <a:prstGeom prst="ellipse">
                      <a:avLst/>
                    </a:prstGeom>
                    <a:solidFill>
                      <a:srgbClr val="01397B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5" name="椭圆 44">
                      <a:extLst>
                        <a:ext uri="{FF2B5EF4-FFF2-40B4-BE49-F238E27FC236}">
                          <a16:creationId xmlns:a16="http://schemas.microsoft.com/office/drawing/2014/main" id="{22D6DAFE-70EC-4D48-959E-2B27A457FB8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91600" y="1945600"/>
                      <a:ext cx="121920" cy="106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48" name="文本框 47">
                  <a:extLst>
                    <a:ext uri="{FF2B5EF4-FFF2-40B4-BE49-F238E27FC236}">
                      <a16:creationId xmlns:a16="http://schemas.microsoft.com/office/drawing/2014/main" id="{476FD1C1-CB09-4FCE-A2DE-B73F0A68A05A}"/>
                    </a:ext>
                  </a:extLst>
                </p:cNvPr>
                <p:cNvSpPr txBox="1"/>
                <p:nvPr/>
              </p:nvSpPr>
              <p:spPr>
                <a:xfrm>
                  <a:off x="8282294" y="2028608"/>
                  <a:ext cx="1829895" cy="3154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CD8+T  Cell</a:t>
                  </a:r>
                  <a:endParaRPr lang="zh-CN" altLang="en-US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矩形 57">
                <a:extLst>
                  <a:ext uri="{FF2B5EF4-FFF2-40B4-BE49-F238E27FC236}">
                    <a16:creationId xmlns:a16="http://schemas.microsoft.com/office/drawing/2014/main" id="{2ED128B5-2A90-4452-807E-3A19559E236A}"/>
                  </a:ext>
                </a:extLst>
              </p:cNvPr>
              <p:cNvSpPr/>
              <p:nvPr/>
            </p:nvSpPr>
            <p:spPr>
              <a:xfrm rot="20445488">
                <a:off x="8579861" y="1650295"/>
                <a:ext cx="809997" cy="2992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383EFABE-2A1E-4465-931E-ADCE9DE5F1C1}"/>
                </a:ext>
              </a:extLst>
            </p:cNvPr>
            <p:cNvSpPr/>
            <p:nvPr/>
          </p:nvSpPr>
          <p:spPr>
            <a:xfrm rot="391657">
              <a:off x="10114131" y="3543116"/>
              <a:ext cx="151261" cy="11278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1" name="组合 60">
              <a:extLst>
                <a:ext uri="{FF2B5EF4-FFF2-40B4-BE49-F238E27FC236}">
                  <a16:creationId xmlns:a16="http://schemas.microsoft.com/office/drawing/2014/main" id="{881E6C8D-DA56-49BB-B217-AD206F06B87C}"/>
                </a:ext>
              </a:extLst>
            </p:cNvPr>
            <p:cNvGrpSpPr/>
            <p:nvPr/>
          </p:nvGrpSpPr>
          <p:grpSpPr>
            <a:xfrm>
              <a:off x="7255970" y="2719921"/>
              <a:ext cx="3328712" cy="1787942"/>
              <a:chOff x="8277939" y="1873260"/>
              <a:chExt cx="1705220" cy="788660"/>
            </a:xfrm>
          </p:grpSpPr>
          <p:grpSp>
            <p:nvGrpSpPr>
              <p:cNvPr id="62" name="组合 61">
                <a:extLst>
                  <a:ext uri="{FF2B5EF4-FFF2-40B4-BE49-F238E27FC236}">
                    <a16:creationId xmlns:a16="http://schemas.microsoft.com/office/drawing/2014/main" id="{92D00B0F-0753-4D7B-ACEB-6DE94F35071C}"/>
                  </a:ext>
                </a:extLst>
              </p:cNvPr>
              <p:cNvGrpSpPr/>
              <p:nvPr/>
            </p:nvGrpSpPr>
            <p:grpSpPr>
              <a:xfrm>
                <a:off x="8632703" y="1873260"/>
                <a:ext cx="1080330" cy="788660"/>
                <a:chOff x="8641700" y="1945600"/>
                <a:chExt cx="987763" cy="811541"/>
              </a:xfrm>
            </p:grpSpPr>
            <p:sp>
              <p:nvSpPr>
                <p:cNvPr id="64" name="椭圆 63">
                  <a:extLst>
                    <a:ext uri="{FF2B5EF4-FFF2-40B4-BE49-F238E27FC236}">
                      <a16:creationId xmlns:a16="http://schemas.microsoft.com/office/drawing/2014/main" id="{8E597696-44A9-4EFF-90BB-1043F71D7A60}"/>
                    </a:ext>
                  </a:extLst>
                </p:cNvPr>
                <p:cNvSpPr/>
                <p:nvPr/>
              </p:nvSpPr>
              <p:spPr>
                <a:xfrm>
                  <a:off x="8641700" y="1945600"/>
                  <a:ext cx="964472" cy="811541"/>
                </a:xfrm>
                <a:prstGeom prst="ellipse">
                  <a:avLst/>
                </a:prstGeom>
                <a:solidFill>
                  <a:srgbClr val="66FF66"/>
                </a:solidFill>
                <a:ln>
                  <a:solidFill>
                    <a:srgbClr val="66FF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  <p:grpSp>
              <p:nvGrpSpPr>
                <p:cNvPr id="65" name="组合 64">
                  <a:extLst>
                    <a:ext uri="{FF2B5EF4-FFF2-40B4-BE49-F238E27FC236}">
                      <a16:creationId xmlns:a16="http://schemas.microsoft.com/office/drawing/2014/main" id="{52F96E6F-8DF3-42D6-A54C-3214C560E21E}"/>
                    </a:ext>
                  </a:extLst>
                </p:cNvPr>
                <p:cNvGrpSpPr/>
                <p:nvPr/>
              </p:nvGrpSpPr>
              <p:grpSpPr>
                <a:xfrm>
                  <a:off x="8991599" y="2319291"/>
                  <a:ext cx="637864" cy="437850"/>
                  <a:chOff x="8991599" y="2319291"/>
                  <a:chExt cx="637864" cy="437850"/>
                </a:xfrm>
              </p:grpSpPr>
              <p:sp>
                <p:nvSpPr>
                  <p:cNvPr id="66" name="椭圆 65">
                    <a:extLst>
                      <a:ext uri="{FF2B5EF4-FFF2-40B4-BE49-F238E27FC236}">
                        <a16:creationId xmlns:a16="http://schemas.microsoft.com/office/drawing/2014/main" id="{19A7D17A-5A17-4B97-8CD4-82FC7825222A}"/>
                      </a:ext>
                    </a:extLst>
                  </p:cNvPr>
                  <p:cNvSpPr/>
                  <p:nvPr/>
                </p:nvSpPr>
                <p:spPr>
                  <a:xfrm>
                    <a:off x="8991599" y="2355781"/>
                    <a:ext cx="452229" cy="401360"/>
                  </a:xfrm>
                  <a:prstGeom prst="ellipse">
                    <a:avLst/>
                  </a:prstGeom>
                  <a:solidFill>
                    <a:srgbClr val="006600"/>
                  </a:solidFill>
                  <a:ln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67" name="椭圆 66">
                    <a:extLst>
                      <a:ext uri="{FF2B5EF4-FFF2-40B4-BE49-F238E27FC236}">
                        <a16:creationId xmlns:a16="http://schemas.microsoft.com/office/drawing/2014/main" id="{40EB477C-66A0-4868-AA0D-069A6DA20072}"/>
                      </a:ext>
                    </a:extLst>
                  </p:cNvPr>
                  <p:cNvSpPr/>
                  <p:nvPr/>
                </p:nvSpPr>
                <p:spPr>
                  <a:xfrm flipV="1">
                    <a:off x="9564145" y="2319291"/>
                    <a:ext cx="65318" cy="52277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 dirty="0"/>
                  </a:p>
                </p:txBody>
              </p:sp>
            </p:grpSp>
          </p:grpSp>
          <p:sp>
            <p:nvSpPr>
              <p:cNvPr id="63" name="文本框 62">
                <a:extLst>
                  <a:ext uri="{FF2B5EF4-FFF2-40B4-BE49-F238E27FC236}">
                    <a16:creationId xmlns:a16="http://schemas.microsoft.com/office/drawing/2014/main" id="{EFAC8F7F-18EB-4201-BD34-70DB8940625B}"/>
                  </a:ext>
                </a:extLst>
              </p:cNvPr>
              <p:cNvSpPr txBox="1"/>
              <p:nvPr/>
            </p:nvSpPr>
            <p:spPr>
              <a:xfrm>
                <a:off x="8277939" y="2080796"/>
                <a:ext cx="1705220" cy="2484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80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Xenopus </a:t>
                </a:r>
                <a:r>
                  <a:rPr lang="en-US" altLang="zh-CN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embryo</a:t>
                </a:r>
                <a:endParaRPr lang="zh-CN" alt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n-US" altLang="zh-CN" sz="1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A9F9976D-B7DA-4F36-87EE-9788D761BAA3}"/>
                </a:ext>
              </a:extLst>
            </p:cNvPr>
            <p:cNvSpPr/>
            <p:nvPr/>
          </p:nvSpPr>
          <p:spPr>
            <a:xfrm rot="1264377">
              <a:off x="10219561" y="3454889"/>
              <a:ext cx="1699558" cy="47023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Exogenous </a:t>
              </a:r>
            </a:p>
            <a:p>
              <a:r>
                <a:rPr lang="en-US" altLang="zh-CN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Chicken </a:t>
              </a:r>
              <a:r>
                <a:rPr lang="en-US" altLang="zh-CN" sz="800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Occludin</a:t>
              </a:r>
              <a:endParaRPr lang="zh-CN" altLang="en-US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矩形 68">
              <a:extLst>
                <a:ext uri="{FF2B5EF4-FFF2-40B4-BE49-F238E27FC236}">
                  <a16:creationId xmlns:a16="http://schemas.microsoft.com/office/drawing/2014/main" id="{6604496F-CE8A-472B-8AED-785B0B0548B3}"/>
                </a:ext>
              </a:extLst>
            </p:cNvPr>
            <p:cNvSpPr/>
            <p:nvPr/>
          </p:nvSpPr>
          <p:spPr>
            <a:xfrm rot="20445488">
              <a:off x="9390133" y="3375524"/>
              <a:ext cx="809997" cy="299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OCLN</a:t>
              </a:r>
              <a:endParaRPr lang="zh-CN" altLang="en-US" sz="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1" name="组合 80">
              <a:extLst>
                <a:ext uri="{FF2B5EF4-FFF2-40B4-BE49-F238E27FC236}">
                  <a16:creationId xmlns:a16="http://schemas.microsoft.com/office/drawing/2014/main" id="{D3A16309-AEC8-4FD9-96B1-EAD7F1C02876}"/>
                </a:ext>
              </a:extLst>
            </p:cNvPr>
            <p:cNvGrpSpPr/>
            <p:nvPr/>
          </p:nvGrpSpPr>
          <p:grpSpPr>
            <a:xfrm>
              <a:off x="10412210" y="1004257"/>
              <a:ext cx="1480100" cy="931617"/>
              <a:chOff x="9720856" y="1655127"/>
              <a:chExt cx="1480100" cy="931617"/>
            </a:xfrm>
          </p:grpSpPr>
          <p:grpSp>
            <p:nvGrpSpPr>
              <p:cNvPr id="72" name="组合 71">
                <a:extLst>
                  <a:ext uri="{FF2B5EF4-FFF2-40B4-BE49-F238E27FC236}">
                    <a16:creationId xmlns:a16="http://schemas.microsoft.com/office/drawing/2014/main" id="{B524C50C-F36E-4530-BE12-A707094A1964}"/>
                  </a:ext>
                </a:extLst>
              </p:cNvPr>
              <p:cNvGrpSpPr/>
              <p:nvPr/>
            </p:nvGrpSpPr>
            <p:grpSpPr>
              <a:xfrm>
                <a:off x="9720856" y="1655127"/>
                <a:ext cx="1480100" cy="931617"/>
                <a:chOff x="9757002" y="1591228"/>
                <a:chExt cx="1480100" cy="931617"/>
              </a:xfrm>
            </p:grpSpPr>
            <p:sp>
              <p:nvSpPr>
                <p:cNvPr id="50" name="椭圆 49">
                  <a:extLst>
                    <a:ext uri="{FF2B5EF4-FFF2-40B4-BE49-F238E27FC236}">
                      <a16:creationId xmlns:a16="http://schemas.microsoft.com/office/drawing/2014/main" id="{4B17D371-6DF4-4C88-A905-449F27A86306}"/>
                    </a:ext>
                  </a:extLst>
                </p:cNvPr>
                <p:cNvSpPr/>
                <p:nvPr/>
              </p:nvSpPr>
              <p:spPr>
                <a:xfrm>
                  <a:off x="10078720" y="1734186"/>
                  <a:ext cx="935885" cy="788659"/>
                </a:xfrm>
                <a:prstGeom prst="ellipse">
                  <a:avLst/>
                </a:prstGeom>
                <a:solidFill>
                  <a:srgbClr val="CC99FF"/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椭圆 50">
                  <a:extLst>
                    <a:ext uri="{FF2B5EF4-FFF2-40B4-BE49-F238E27FC236}">
                      <a16:creationId xmlns:a16="http://schemas.microsoft.com/office/drawing/2014/main" id="{CF222B19-FDCC-4BCF-B9A6-71FA0AC2F87C}"/>
                    </a:ext>
                  </a:extLst>
                </p:cNvPr>
                <p:cNvSpPr/>
                <p:nvPr/>
              </p:nvSpPr>
              <p:spPr>
                <a:xfrm>
                  <a:off x="10466436" y="2201043"/>
                  <a:ext cx="434626" cy="281990"/>
                </a:xfrm>
                <a:prstGeom prst="ellipse">
                  <a:avLst/>
                </a:prstGeom>
                <a:solidFill>
                  <a:srgbClr val="6600CC"/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b="1" dirty="0"/>
                </a:p>
              </p:txBody>
            </p:sp>
            <p:grpSp>
              <p:nvGrpSpPr>
                <p:cNvPr id="71" name="组合 70">
                  <a:extLst>
                    <a:ext uri="{FF2B5EF4-FFF2-40B4-BE49-F238E27FC236}">
                      <a16:creationId xmlns:a16="http://schemas.microsoft.com/office/drawing/2014/main" id="{8529DAB8-386E-4513-B1E5-92DC3D8348D2}"/>
                    </a:ext>
                  </a:extLst>
                </p:cNvPr>
                <p:cNvGrpSpPr/>
                <p:nvPr/>
              </p:nvGrpSpPr>
              <p:grpSpPr>
                <a:xfrm>
                  <a:off x="9757002" y="1591228"/>
                  <a:ext cx="1480100" cy="765970"/>
                  <a:chOff x="9762360" y="1555969"/>
                  <a:chExt cx="1480100" cy="765970"/>
                </a:xfrm>
              </p:grpSpPr>
              <p:sp>
                <p:nvSpPr>
                  <p:cNvPr id="55" name="文本框 54">
                    <a:extLst>
                      <a:ext uri="{FF2B5EF4-FFF2-40B4-BE49-F238E27FC236}">
                        <a16:creationId xmlns:a16="http://schemas.microsoft.com/office/drawing/2014/main" id="{24F6E69B-82D3-46D4-A224-1D75CD22CB02}"/>
                      </a:ext>
                    </a:extLst>
                  </p:cNvPr>
                  <p:cNvSpPr txBox="1"/>
                  <p:nvPr/>
                </p:nvSpPr>
                <p:spPr>
                  <a:xfrm>
                    <a:off x="9799454" y="1826260"/>
                    <a:ext cx="1443006" cy="49567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CD4+T </a:t>
                    </a:r>
                  </a:p>
                  <a:p>
                    <a:pPr algn="ctr"/>
                    <a:r>
                      <a:rPr lang="en-US" altLang="zh-CN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Cell</a:t>
                    </a:r>
                    <a:endParaRPr lang="zh-CN" altLang="en-US" sz="8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9" name="矩形 58">
                    <a:extLst>
                      <a:ext uri="{FF2B5EF4-FFF2-40B4-BE49-F238E27FC236}">
                        <a16:creationId xmlns:a16="http://schemas.microsoft.com/office/drawing/2014/main" id="{39A7F4A6-0494-4884-8157-30CF176E406B}"/>
                      </a:ext>
                    </a:extLst>
                  </p:cNvPr>
                  <p:cNvSpPr/>
                  <p:nvPr/>
                </p:nvSpPr>
                <p:spPr>
                  <a:xfrm rot="19489621">
                    <a:off x="9762360" y="1555969"/>
                    <a:ext cx="809997" cy="299243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OCLN</a:t>
                    </a:r>
                    <a:endParaRPr lang="zh-CN" altLang="en-US" sz="8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52" name="椭圆 51">
                <a:extLst>
                  <a:ext uri="{FF2B5EF4-FFF2-40B4-BE49-F238E27FC236}">
                    <a16:creationId xmlns:a16="http://schemas.microsoft.com/office/drawing/2014/main" id="{2AA93DEB-4EBB-4BC3-8483-B677DE7A9EBE}"/>
                  </a:ext>
                </a:extLst>
              </p:cNvPr>
              <p:cNvSpPr/>
              <p:nvPr/>
            </p:nvSpPr>
            <p:spPr>
              <a:xfrm>
                <a:off x="10095057" y="1863502"/>
                <a:ext cx="124657" cy="7937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82" name="组合 81">
              <a:extLst>
                <a:ext uri="{FF2B5EF4-FFF2-40B4-BE49-F238E27FC236}">
                  <a16:creationId xmlns:a16="http://schemas.microsoft.com/office/drawing/2014/main" id="{F6556C78-4C9D-4362-AD84-317E6B48B6AD}"/>
                </a:ext>
              </a:extLst>
            </p:cNvPr>
            <p:cNvGrpSpPr/>
            <p:nvPr/>
          </p:nvGrpSpPr>
          <p:grpSpPr>
            <a:xfrm>
              <a:off x="8748000" y="5055240"/>
              <a:ext cx="1247572" cy="909270"/>
              <a:chOff x="8515091" y="1873260"/>
              <a:chExt cx="1362464" cy="851153"/>
            </a:xfrm>
          </p:grpSpPr>
          <p:grpSp>
            <p:nvGrpSpPr>
              <p:cNvPr id="83" name="组合 82">
                <a:extLst>
                  <a:ext uri="{FF2B5EF4-FFF2-40B4-BE49-F238E27FC236}">
                    <a16:creationId xmlns:a16="http://schemas.microsoft.com/office/drawing/2014/main" id="{05E5B67A-2998-4FDE-885B-61299FD9FDB1}"/>
                  </a:ext>
                </a:extLst>
              </p:cNvPr>
              <p:cNvGrpSpPr/>
              <p:nvPr/>
            </p:nvGrpSpPr>
            <p:grpSpPr>
              <a:xfrm>
                <a:off x="8737703" y="1873260"/>
                <a:ext cx="1021295" cy="788660"/>
                <a:chOff x="8737708" y="1945600"/>
                <a:chExt cx="933787" cy="811541"/>
              </a:xfrm>
            </p:grpSpPr>
            <p:sp>
              <p:nvSpPr>
                <p:cNvPr id="85" name="椭圆 84">
                  <a:extLst>
                    <a:ext uri="{FF2B5EF4-FFF2-40B4-BE49-F238E27FC236}">
                      <a16:creationId xmlns:a16="http://schemas.microsoft.com/office/drawing/2014/main" id="{A4DCABD0-B309-4B8C-8275-72CDFBBF28C8}"/>
                    </a:ext>
                  </a:extLst>
                </p:cNvPr>
                <p:cNvSpPr/>
                <p:nvPr/>
              </p:nvSpPr>
              <p:spPr>
                <a:xfrm>
                  <a:off x="8737708" y="1945600"/>
                  <a:ext cx="868465" cy="811541"/>
                </a:xfrm>
                <a:prstGeom prst="ellipse">
                  <a:avLst/>
                </a:prstGeom>
                <a:solidFill>
                  <a:srgbClr val="FFCC66"/>
                </a:solidFill>
                <a:ln>
                  <a:solidFill>
                    <a:srgbClr val="FFCC6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grpSp>
              <p:nvGrpSpPr>
                <p:cNvPr id="86" name="组合 85">
                  <a:extLst>
                    <a:ext uri="{FF2B5EF4-FFF2-40B4-BE49-F238E27FC236}">
                      <a16:creationId xmlns:a16="http://schemas.microsoft.com/office/drawing/2014/main" id="{D4EC66B1-C8F8-41B2-A8AD-804E5CC824E9}"/>
                    </a:ext>
                  </a:extLst>
                </p:cNvPr>
                <p:cNvGrpSpPr/>
                <p:nvPr/>
              </p:nvGrpSpPr>
              <p:grpSpPr>
                <a:xfrm>
                  <a:off x="8991599" y="2301213"/>
                  <a:ext cx="679896" cy="455928"/>
                  <a:chOff x="8991599" y="2301213"/>
                  <a:chExt cx="679896" cy="455928"/>
                </a:xfrm>
              </p:grpSpPr>
              <p:sp>
                <p:nvSpPr>
                  <p:cNvPr id="87" name="椭圆 86">
                    <a:extLst>
                      <a:ext uri="{FF2B5EF4-FFF2-40B4-BE49-F238E27FC236}">
                        <a16:creationId xmlns:a16="http://schemas.microsoft.com/office/drawing/2014/main" id="{0180BFAF-5340-4BBE-8665-EBA58AA87227}"/>
                      </a:ext>
                    </a:extLst>
                  </p:cNvPr>
                  <p:cNvSpPr/>
                  <p:nvPr/>
                </p:nvSpPr>
                <p:spPr>
                  <a:xfrm>
                    <a:off x="8991599" y="2355781"/>
                    <a:ext cx="452229" cy="401360"/>
                  </a:xfrm>
                  <a:prstGeom prst="ellipse">
                    <a:avLst/>
                  </a:prstGeom>
                  <a:solidFill>
                    <a:srgbClr val="996633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88" name="椭圆 87">
                    <a:extLst>
                      <a:ext uri="{FF2B5EF4-FFF2-40B4-BE49-F238E27FC236}">
                        <a16:creationId xmlns:a16="http://schemas.microsoft.com/office/drawing/2014/main" id="{8BC59C91-5F6B-4270-BC41-7D68332B1A9C}"/>
                      </a:ext>
                    </a:extLst>
                  </p:cNvPr>
                  <p:cNvSpPr/>
                  <p:nvPr/>
                </p:nvSpPr>
                <p:spPr>
                  <a:xfrm rot="10331269" flipV="1">
                    <a:off x="9527968" y="2301213"/>
                    <a:ext cx="143527" cy="10913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84" name="文本框 83">
                <a:extLst>
                  <a:ext uri="{FF2B5EF4-FFF2-40B4-BE49-F238E27FC236}">
                    <a16:creationId xmlns:a16="http://schemas.microsoft.com/office/drawing/2014/main" id="{8B753588-17CA-4045-BC98-3E77165319BD}"/>
                  </a:ext>
                </a:extLst>
              </p:cNvPr>
              <p:cNvSpPr txBox="1"/>
              <p:nvPr/>
            </p:nvSpPr>
            <p:spPr>
              <a:xfrm>
                <a:off x="8515091" y="2197144"/>
                <a:ext cx="1362464" cy="5272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l-GR" altLang="zh-CN" sz="80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γδ </a:t>
                </a:r>
                <a:r>
                  <a:rPr lang="en-US" altLang="zh-CN" sz="800" b="1" i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 Cell</a:t>
                </a:r>
                <a:endParaRPr lang="zh-CN" alt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ctr"/>
                <a:endParaRPr lang="en-US" altLang="zh-CN" sz="11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4" name="矩形 93">
              <a:extLst>
                <a:ext uri="{FF2B5EF4-FFF2-40B4-BE49-F238E27FC236}">
                  <a16:creationId xmlns:a16="http://schemas.microsoft.com/office/drawing/2014/main" id="{FDA9B149-8D22-47C0-9392-12948EAC9BA8}"/>
                </a:ext>
              </a:extLst>
            </p:cNvPr>
            <p:cNvSpPr/>
            <p:nvPr/>
          </p:nvSpPr>
          <p:spPr>
            <a:xfrm rot="1664629">
              <a:off x="9259846" y="5145142"/>
              <a:ext cx="809997" cy="2992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OCLN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46" name="组合 145">
              <a:extLst>
                <a:ext uri="{FF2B5EF4-FFF2-40B4-BE49-F238E27FC236}">
                  <a16:creationId xmlns:a16="http://schemas.microsoft.com/office/drawing/2014/main" id="{1B27D24E-5055-4ADA-BBF9-15659555B663}"/>
                </a:ext>
              </a:extLst>
            </p:cNvPr>
            <p:cNvGrpSpPr/>
            <p:nvPr/>
          </p:nvGrpSpPr>
          <p:grpSpPr>
            <a:xfrm rot="5400000">
              <a:off x="2119163" y="1373983"/>
              <a:ext cx="1689623" cy="1193443"/>
              <a:chOff x="10029200" y="4758576"/>
              <a:chExt cx="1689623" cy="1193443"/>
            </a:xfrm>
          </p:grpSpPr>
          <p:sp>
            <p:nvSpPr>
              <p:cNvPr id="89" name="矩形: 圆角 88">
                <a:extLst>
                  <a:ext uri="{FF2B5EF4-FFF2-40B4-BE49-F238E27FC236}">
                    <a16:creationId xmlns:a16="http://schemas.microsoft.com/office/drawing/2014/main" id="{F269965C-3C92-4A60-8AA6-78D330CAF870}"/>
                  </a:ext>
                </a:extLst>
              </p:cNvPr>
              <p:cNvSpPr/>
              <p:nvPr/>
            </p:nvSpPr>
            <p:spPr>
              <a:xfrm>
                <a:off x="10029200" y="4914008"/>
                <a:ext cx="1353798" cy="844613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椭圆 89">
                <a:extLst>
                  <a:ext uri="{FF2B5EF4-FFF2-40B4-BE49-F238E27FC236}">
                    <a16:creationId xmlns:a16="http://schemas.microsoft.com/office/drawing/2014/main" id="{78B44F20-F2DA-453E-936C-A4134914B7E7}"/>
                  </a:ext>
                </a:extLst>
              </p:cNvPr>
              <p:cNvSpPr/>
              <p:nvPr/>
            </p:nvSpPr>
            <p:spPr>
              <a:xfrm rot="11656462">
                <a:off x="10533152" y="5638771"/>
                <a:ext cx="101551" cy="18783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BE9145D1-A069-4CE8-A7F5-6FA4B07A0FD9}"/>
                  </a:ext>
                </a:extLst>
              </p:cNvPr>
              <p:cNvSpPr txBox="1"/>
              <p:nvPr/>
            </p:nvSpPr>
            <p:spPr>
              <a:xfrm>
                <a:off x="10109814" y="4758576"/>
                <a:ext cx="1609009" cy="46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epithelial cells</a:t>
                </a:r>
                <a:endParaRPr lang="zh-CN" altLang="en-US" sz="105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5" name="矩形 94">
                <a:extLst>
                  <a:ext uri="{FF2B5EF4-FFF2-40B4-BE49-F238E27FC236}">
                    <a16:creationId xmlns:a16="http://schemas.microsoft.com/office/drawing/2014/main" id="{2B3336CD-A149-444A-B103-58EEFEB38DF6}"/>
                  </a:ext>
                </a:extLst>
              </p:cNvPr>
              <p:cNvSpPr/>
              <p:nvPr/>
            </p:nvSpPr>
            <p:spPr>
              <a:xfrm rot="13702489">
                <a:off x="9921447" y="5397399"/>
                <a:ext cx="809997" cy="2992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39" name="组合 138">
              <a:extLst>
                <a:ext uri="{FF2B5EF4-FFF2-40B4-BE49-F238E27FC236}">
                  <a16:creationId xmlns:a16="http://schemas.microsoft.com/office/drawing/2014/main" id="{A23C760F-9F95-4696-BB05-F0082FB40600}"/>
                </a:ext>
              </a:extLst>
            </p:cNvPr>
            <p:cNvGrpSpPr/>
            <p:nvPr/>
          </p:nvGrpSpPr>
          <p:grpSpPr>
            <a:xfrm>
              <a:off x="6775609" y="1861297"/>
              <a:ext cx="1769489" cy="3637986"/>
              <a:chOff x="6781826" y="1859324"/>
              <a:chExt cx="1769489" cy="3637986"/>
            </a:xfrm>
          </p:grpSpPr>
          <p:cxnSp>
            <p:nvCxnSpPr>
              <p:cNvPr id="33" name="直接箭头连接符 32">
                <a:extLst>
                  <a:ext uri="{FF2B5EF4-FFF2-40B4-BE49-F238E27FC236}">
                    <a16:creationId xmlns:a16="http://schemas.microsoft.com/office/drawing/2014/main" id="{232CE84C-2748-4989-9A25-8D0E1B7337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3795" y="1859324"/>
                <a:ext cx="1387520" cy="0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箭头连接符 33">
                <a:extLst>
                  <a:ext uri="{FF2B5EF4-FFF2-40B4-BE49-F238E27FC236}">
                    <a16:creationId xmlns:a16="http://schemas.microsoft.com/office/drawing/2014/main" id="{8D363EBD-43F1-464B-8CA6-5C6792E663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1826" y="3686107"/>
                <a:ext cx="1315826" cy="12036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箭头连接符 34">
                <a:extLst>
                  <a:ext uri="{FF2B5EF4-FFF2-40B4-BE49-F238E27FC236}">
                    <a16:creationId xmlns:a16="http://schemas.microsoft.com/office/drawing/2014/main" id="{0072F73E-B861-4906-A61A-8A58E08C58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4361" y="5497310"/>
                <a:ext cx="1291266" cy="0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>
                <a:extLst>
                  <a:ext uri="{FF2B5EF4-FFF2-40B4-BE49-F238E27FC236}">
                    <a16:creationId xmlns:a16="http://schemas.microsoft.com/office/drawing/2014/main" id="{C83AD48A-7D65-4AB5-8424-AF4E88D2FB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4361" y="1879396"/>
                <a:ext cx="0" cy="3599729"/>
              </a:xfrm>
              <a:prstGeom prst="line">
                <a:avLst/>
              </a:prstGeom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2" name="矩形 101">
              <a:extLst>
                <a:ext uri="{FF2B5EF4-FFF2-40B4-BE49-F238E27FC236}">
                  <a16:creationId xmlns:a16="http://schemas.microsoft.com/office/drawing/2014/main" id="{5FBC31C8-740D-4883-B04F-4999C1AC0002}"/>
                </a:ext>
              </a:extLst>
            </p:cNvPr>
            <p:cNvSpPr/>
            <p:nvPr/>
          </p:nvSpPr>
          <p:spPr>
            <a:xfrm>
              <a:off x="7543496" y="1093120"/>
              <a:ext cx="4098265" cy="568124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5AE30038-7A1A-4D39-ADD1-3B6190564A61}"/>
                </a:ext>
              </a:extLst>
            </p:cNvPr>
            <p:cNvSpPr txBox="1"/>
            <p:nvPr/>
          </p:nvSpPr>
          <p:spPr>
            <a:xfrm>
              <a:off x="8460900" y="6336928"/>
              <a:ext cx="2668464" cy="3830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 non-tight junction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CABA0DA3-AE0A-457C-BB33-F6EDD7752845}"/>
                </a:ext>
              </a:extLst>
            </p:cNvPr>
            <p:cNvSpPr txBox="1"/>
            <p:nvPr/>
          </p:nvSpPr>
          <p:spPr>
            <a:xfrm>
              <a:off x="6476538" y="1550299"/>
              <a:ext cx="2710551" cy="2992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>
                  <a:latin typeface="Arial" panose="020B0604020202020204" pitchFamily="34" charset="0"/>
                  <a:cs typeface="Arial" panose="020B0604020202020204" pitchFamily="34" charset="0"/>
                </a:rPr>
                <a:t>Activated by PMA and A23187</a:t>
              </a:r>
              <a:endParaRPr lang="zh-CN" alt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06" name="组合 105">
              <a:extLst>
                <a:ext uri="{FF2B5EF4-FFF2-40B4-BE49-F238E27FC236}">
                  <a16:creationId xmlns:a16="http://schemas.microsoft.com/office/drawing/2014/main" id="{4D5869C6-84BE-40DC-BFFA-C2A156BC0E25}"/>
                </a:ext>
              </a:extLst>
            </p:cNvPr>
            <p:cNvGrpSpPr/>
            <p:nvPr/>
          </p:nvGrpSpPr>
          <p:grpSpPr>
            <a:xfrm>
              <a:off x="9539624" y="1001019"/>
              <a:ext cx="1217924" cy="807189"/>
              <a:chOff x="9491339" y="1510905"/>
              <a:chExt cx="1660711" cy="1128096"/>
            </a:xfrm>
          </p:grpSpPr>
          <p:grpSp>
            <p:nvGrpSpPr>
              <p:cNvPr id="107" name="组合 106">
                <a:extLst>
                  <a:ext uri="{FF2B5EF4-FFF2-40B4-BE49-F238E27FC236}">
                    <a16:creationId xmlns:a16="http://schemas.microsoft.com/office/drawing/2014/main" id="{F01EBB4E-5059-4D7C-97C7-E425E58C2E83}"/>
                  </a:ext>
                </a:extLst>
              </p:cNvPr>
              <p:cNvGrpSpPr/>
              <p:nvPr/>
            </p:nvGrpSpPr>
            <p:grpSpPr>
              <a:xfrm>
                <a:off x="9491339" y="1510905"/>
                <a:ext cx="1660711" cy="1128096"/>
                <a:chOff x="9527485" y="1447006"/>
                <a:chExt cx="1660711" cy="1128096"/>
              </a:xfrm>
            </p:grpSpPr>
            <p:sp>
              <p:nvSpPr>
                <p:cNvPr id="109" name="椭圆 108">
                  <a:extLst>
                    <a:ext uri="{FF2B5EF4-FFF2-40B4-BE49-F238E27FC236}">
                      <a16:creationId xmlns:a16="http://schemas.microsoft.com/office/drawing/2014/main" id="{5DE9BCDC-71F4-4142-A022-E0311E1B1810}"/>
                    </a:ext>
                  </a:extLst>
                </p:cNvPr>
                <p:cNvSpPr/>
                <p:nvPr/>
              </p:nvSpPr>
              <p:spPr>
                <a:xfrm>
                  <a:off x="10078720" y="1734185"/>
                  <a:ext cx="873760" cy="788660"/>
                </a:xfrm>
                <a:prstGeom prst="ellipse">
                  <a:avLst/>
                </a:prstGeom>
                <a:solidFill>
                  <a:srgbClr val="CC99FF"/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椭圆 109">
                  <a:extLst>
                    <a:ext uri="{FF2B5EF4-FFF2-40B4-BE49-F238E27FC236}">
                      <a16:creationId xmlns:a16="http://schemas.microsoft.com/office/drawing/2014/main" id="{702B1237-D354-4AE9-8F24-A66E0647C58E}"/>
                    </a:ext>
                  </a:extLst>
                </p:cNvPr>
                <p:cNvSpPr/>
                <p:nvPr/>
              </p:nvSpPr>
              <p:spPr>
                <a:xfrm>
                  <a:off x="10338094" y="2052146"/>
                  <a:ext cx="562969" cy="430887"/>
                </a:xfrm>
                <a:prstGeom prst="ellipse">
                  <a:avLst/>
                </a:prstGeom>
                <a:solidFill>
                  <a:srgbClr val="6600CC"/>
                </a:solidFill>
                <a:ln>
                  <a:solidFill>
                    <a:srgbClr val="CC99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1100" b="1" dirty="0"/>
                </a:p>
              </p:txBody>
            </p:sp>
            <p:grpSp>
              <p:nvGrpSpPr>
                <p:cNvPr id="111" name="组合 110">
                  <a:extLst>
                    <a:ext uri="{FF2B5EF4-FFF2-40B4-BE49-F238E27FC236}">
                      <a16:creationId xmlns:a16="http://schemas.microsoft.com/office/drawing/2014/main" id="{FA91CACF-F403-4138-B338-A631F14895F0}"/>
                    </a:ext>
                  </a:extLst>
                </p:cNvPr>
                <p:cNvGrpSpPr/>
                <p:nvPr/>
              </p:nvGrpSpPr>
              <p:grpSpPr>
                <a:xfrm>
                  <a:off x="9527485" y="1447006"/>
                  <a:ext cx="1660711" cy="1128096"/>
                  <a:chOff x="9532843" y="1411747"/>
                  <a:chExt cx="1660711" cy="1128096"/>
                </a:xfrm>
              </p:grpSpPr>
              <p:sp>
                <p:nvSpPr>
                  <p:cNvPr id="112" name="文本框 111">
                    <a:extLst>
                      <a:ext uri="{FF2B5EF4-FFF2-40B4-BE49-F238E27FC236}">
                        <a16:creationId xmlns:a16="http://schemas.microsoft.com/office/drawing/2014/main" id="{38CF3A62-9C06-403A-B47B-8D5835A39F41}"/>
                      </a:ext>
                    </a:extLst>
                  </p:cNvPr>
                  <p:cNvSpPr txBox="1"/>
                  <p:nvPr/>
                </p:nvSpPr>
                <p:spPr>
                  <a:xfrm>
                    <a:off x="9884799" y="1847101"/>
                    <a:ext cx="1308755" cy="69274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altLang="zh-CN" sz="8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CD4+T Cell</a:t>
                    </a:r>
                    <a:endParaRPr lang="zh-CN" altLang="en-US" sz="11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3" name="矩形 112">
                    <a:extLst>
                      <a:ext uri="{FF2B5EF4-FFF2-40B4-BE49-F238E27FC236}">
                        <a16:creationId xmlns:a16="http://schemas.microsoft.com/office/drawing/2014/main" id="{AF758EDB-6A3B-44F2-A23F-BBBA4CE56215}"/>
                      </a:ext>
                    </a:extLst>
                  </p:cNvPr>
                  <p:cNvSpPr/>
                  <p:nvPr/>
                </p:nvSpPr>
                <p:spPr>
                  <a:xfrm rot="19489621">
                    <a:off x="9532843" y="1411747"/>
                    <a:ext cx="1104479" cy="418210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r>
                      <a:rPr lang="en-US" altLang="zh-CN" sz="8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cs typeface="Arial" panose="020B0604020202020204" pitchFamily="34" charset="0"/>
                      </a:rPr>
                      <a:t>OCLN</a:t>
                    </a:r>
                    <a:endParaRPr lang="zh-CN" altLang="en-US" sz="800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08" name="椭圆 107">
                <a:extLst>
                  <a:ext uri="{FF2B5EF4-FFF2-40B4-BE49-F238E27FC236}">
                    <a16:creationId xmlns:a16="http://schemas.microsoft.com/office/drawing/2014/main" id="{7B2ABC33-619B-40A6-847D-2F8FBC73B7C6}"/>
                  </a:ext>
                </a:extLst>
              </p:cNvPr>
              <p:cNvSpPr/>
              <p:nvPr/>
            </p:nvSpPr>
            <p:spPr>
              <a:xfrm>
                <a:off x="10095057" y="1863502"/>
                <a:ext cx="124657" cy="7937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14" name="组合 113">
              <a:extLst>
                <a:ext uri="{FF2B5EF4-FFF2-40B4-BE49-F238E27FC236}">
                  <a16:creationId xmlns:a16="http://schemas.microsoft.com/office/drawing/2014/main" id="{1B9AD8C7-616B-47B8-9434-B1677E5A8AD8}"/>
                </a:ext>
              </a:extLst>
            </p:cNvPr>
            <p:cNvGrpSpPr/>
            <p:nvPr/>
          </p:nvGrpSpPr>
          <p:grpSpPr>
            <a:xfrm>
              <a:off x="10081687" y="1906037"/>
              <a:ext cx="1291899" cy="964964"/>
              <a:chOff x="8121663" y="1601946"/>
              <a:chExt cx="1730646" cy="1276790"/>
            </a:xfrm>
          </p:grpSpPr>
          <p:grpSp>
            <p:nvGrpSpPr>
              <p:cNvPr id="115" name="组合 114">
                <a:extLst>
                  <a:ext uri="{FF2B5EF4-FFF2-40B4-BE49-F238E27FC236}">
                    <a16:creationId xmlns:a16="http://schemas.microsoft.com/office/drawing/2014/main" id="{C760ADCF-760C-4532-BF38-BDDC429CF20A}"/>
                  </a:ext>
                </a:extLst>
              </p:cNvPr>
              <p:cNvGrpSpPr/>
              <p:nvPr/>
            </p:nvGrpSpPr>
            <p:grpSpPr>
              <a:xfrm>
                <a:off x="8121663" y="1873261"/>
                <a:ext cx="1730646" cy="1005475"/>
                <a:chOff x="8121663" y="1873261"/>
                <a:chExt cx="1730646" cy="1005475"/>
              </a:xfrm>
            </p:grpSpPr>
            <p:grpSp>
              <p:nvGrpSpPr>
                <p:cNvPr id="117" name="组合 116">
                  <a:extLst>
                    <a:ext uri="{FF2B5EF4-FFF2-40B4-BE49-F238E27FC236}">
                      <a16:creationId xmlns:a16="http://schemas.microsoft.com/office/drawing/2014/main" id="{2F8D7600-F969-4F86-91C9-7D221ABE448D}"/>
                    </a:ext>
                  </a:extLst>
                </p:cNvPr>
                <p:cNvGrpSpPr/>
                <p:nvPr/>
              </p:nvGrpSpPr>
              <p:grpSpPr>
                <a:xfrm>
                  <a:off x="8333160" y="1873261"/>
                  <a:ext cx="1354399" cy="1005475"/>
                  <a:chOff x="8367824" y="1945600"/>
                  <a:chExt cx="1238349" cy="1034646"/>
                </a:xfrm>
              </p:grpSpPr>
              <p:sp>
                <p:nvSpPr>
                  <p:cNvPr id="119" name="椭圆 118">
                    <a:extLst>
                      <a:ext uri="{FF2B5EF4-FFF2-40B4-BE49-F238E27FC236}">
                        <a16:creationId xmlns:a16="http://schemas.microsoft.com/office/drawing/2014/main" id="{1A2B0B87-85CE-4548-B2DE-4425E6FAC972}"/>
                      </a:ext>
                    </a:extLst>
                  </p:cNvPr>
                  <p:cNvSpPr/>
                  <p:nvPr/>
                </p:nvSpPr>
                <p:spPr>
                  <a:xfrm>
                    <a:off x="8367824" y="1945600"/>
                    <a:ext cx="1238349" cy="1034646"/>
                  </a:xfrm>
                  <a:prstGeom prst="ellipse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  <a:ln>
                    <a:solidFill>
                      <a:schemeClr val="accent1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grpSp>
                <p:nvGrpSpPr>
                  <p:cNvPr id="120" name="组合 119">
                    <a:extLst>
                      <a:ext uri="{FF2B5EF4-FFF2-40B4-BE49-F238E27FC236}">
                        <a16:creationId xmlns:a16="http://schemas.microsoft.com/office/drawing/2014/main" id="{E83E0012-54DD-490C-BBE1-1CC8A5A9F295}"/>
                      </a:ext>
                    </a:extLst>
                  </p:cNvPr>
                  <p:cNvGrpSpPr/>
                  <p:nvPr/>
                </p:nvGrpSpPr>
                <p:grpSpPr>
                  <a:xfrm>
                    <a:off x="8830905" y="1945600"/>
                    <a:ext cx="452229" cy="984969"/>
                    <a:chOff x="8830905" y="1945600"/>
                    <a:chExt cx="452229" cy="984969"/>
                  </a:xfrm>
                </p:grpSpPr>
                <p:sp>
                  <p:nvSpPr>
                    <p:cNvPr id="121" name="椭圆 120">
                      <a:extLst>
                        <a:ext uri="{FF2B5EF4-FFF2-40B4-BE49-F238E27FC236}">
                          <a16:creationId xmlns:a16="http://schemas.microsoft.com/office/drawing/2014/main" id="{A0434BFF-F62A-4041-B099-8F7463636A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30905" y="2529210"/>
                      <a:ext cx="452229" cy="401359"/>
                    </a:xfrm>
                    <a:prstGeom prst="ellipse">
                      <a:avLst/>
                    </a:prstGeom>
                    <a:solidFill>
                      <a:srgbClr val="01397B"/>
                    </a:solidFill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122" name="椭圆 121">
                      <a:extLst>
                        <a:ext uri="{FF2B5EF4-FFF2-40B4-BE49-F238E27FC236}">
                          <a16:creationId xmlns:a16="http://schemas.microsoft.com/office/drawing/2014/main" id="{31579D13-A6F8-4E7B-9AA2-AF4548EAD2D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991600" y="1945600"/>
                      <a:ext cx="121920" cy="106720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</p:grpSp>
            <p:sp>
              <p:nvSpPr>
                <p:cNvPr id="118" name="文本框 117">
                  <a:extLst>
                    <a:ext uri="{FF2B5EF4-FFF2-40B4-BE49-F238E27FC236}">
                      <a16:creationId xmlns:a16="http://schemas.microsoft.com/office/drawing/2014/main" id="{E16E2611-FB6D-4AF7-9E6D-75259B6A0FC7}"/>
                    </a:ext>
                  </a:extLst>
                </p:cNvPr>
                <p:cNvSpPr txBox="1"/>
                <p:nvPr/>
              </p:nvSpPr>
              <p:spPr>
                <a:xfrm>
                  <a:off x="8121663" y="2069475"/>
                  <a:ext cx="1730646" cy="4173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altLang="zh-CN" sz="8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CD8+T Cell</a:t>
                  </a:r>
                  <a:endParaRPr lang="zh-CN" altLang="en-US" sz="105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16" name="矩形 115">
                <a:extLst>
                  <a:ext uri="{FF2B5EF4-FFF2-40B4-BE49-F238E27FC236}">
                    <a16:creationId xmlns:a16="http://schemas.microsoft.com/office/drawing/2014/main" id="{578E085D-6A3F-47A6-A9F7-8A7E04AF91B5}"/>
                  </a:ext>
                </a:extLst>
              </p:cNvPr>
              <p:cNvSpPr/>
              <p:nvPr/>
            </p:nvSpPr>
            <p:spPr>
              <a:xfrm rot="20445488">
                <a:off x="8442319" y="1601946"/>
                <a:ext cx="1085084" cy="3959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8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30" name="矩形 129">
              <a:extLst>
                <a:ext uri="{FF2B5EF4-FFF2-40B4-BE49-F238E27FC236}">
                  <a16:creationId xmlns:a16="http://schemas.microsoft.com/office/drawing/2014/main" id="{3D864D33-396F-4416-A829-D887ECC5560B}"/>
                </a:ext>
              </a:extLst>
            </p:cNvPr>
            <p:cNvSpPr/>
            <p:nvPr/>
          </p:nvSpPr>
          <p:spPr>
            <a:xfrm>
              <a:off x="388420" y="1091870"/>
              <a:ext cx="4098264" cy="568124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0" name="组合 139">
              <a:extLst>
                <a:ext uri="{FF2B5EF4-FFF2-40B4-BE49-F238E27FC236}">
                  <a16:creationId xmlns:a16="http://schemas.microsoft.com/office/drawing/2014/main" id="{E9757259-3D1F-4065-A577-8ACC3BE68791}"/>
                </a:ext>
              </a:extLst>
            </p:cNvPr>
            <p:cNvGrpSpPr/>
            <p:nvPr/>
          </p:nvGrpSpPr>
          <p:grpSpPr>
            <a:xfrm>
              <a:off x="3423838" y="1892087"/>
              <a:ext cx="1769489" cy="3637986"/>
              <a:chOff x="6781826" y="1859324"/>
              <a:chExt cx="1769489" cy="3637986"/>
            </a:xfrm>
            <a:scene3d>
              <a:camera prst="orthographicFront">
                <a:rot lat="0" lon="10799978" rev="0"/>
              </a:camera>
              <a:lightRig rig="threePt" dir="t"/>
            </a:scene3d>
          </p:grpSpPr>
          <p:cxnSp>
            <p:nvCxnSpPr>
              <p:cNvPr id="141" name="直接箭头连接符 140">
                <a:extLst>
                  <a:ext uri="{FF2B5EF4-FFF2-40B4-BE49-F238E27FC236}">
                    <a16:creationId xmlns:a16="http://schemas.microsoft.com/office/drawing/2014/main" id="{4D692BB2-6D50-4691-A710-6756D8ADAAB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63795" y="1859324"/>
                <a:ext cx="1387520" cy="0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接箭头连接符 141">
                <a:extLst>
                  <a:ext uri="{FF2B5EF4-FFF2-40B4-BE49-F238E27FC236}">
                    <a16:creationId xmlns:a16="http://schemas.microsoft.com/office/drawing/2014/main" id="{F42995E8-90A6-4937-8346-9DBDBE61577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1826" y="3686107"/>
                <a:ext cx="1315826" cy="12036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接箭头连接符 142">
                <a:extLst>
                  <a:ext uri="{FF2B5EF4-FFF2-40B4-BE49-F238E27FC236}">
                    <a16:creationId xmlns:a16="http://schemas.microsoft.com/office/drawing/2014/main" id="{21D1CE82-D4FC-4DDF-B8BB-216A90F3F3A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4361" y="5497310"/>
                <a:ext cx="1291266" cy="0"/>
              </a:xfrm>
              <a:prstGeom prst="straightConnector1">
                <a:avLst/>
              </a:prstGeom>
              <a:ln w="28575">
                <a:solidFill>
                  <a:schemeClr val="tx1">
                    <a:lumMod val="85000"/>
                    <a:lumOff val="1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接连接符 143">
                <a:extLst>
                  <a:ext uri="{FF2B5EF4-FFF2-40B4-BE49-F238E27FC236}">
                    <a16:creationId xmlns:a16="http://schemas.microsoft.com/office/drawing/2014/main" id="{3CF7721F-CBAC-412D-9103-95540C56CF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174361" y="1879396"/>
                <a:ext cx="0" cy="3599729"/>
              </a:xfrm>
              <a:prstGeom prst="line">
                <a:avLst/>
              </a:prstGeom>
              <a:ln w="28575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7" name="组合 146">
              <a:extLst>
                <a:ext uri="{FF2B5EF4-FFF2-40B4-BE49-F238E27FC236}">
                  <a16:creationId xmlns:a16="http://schemas.microsoft.com/office/drawing/2014/main" id="{224A95A3-402D-4A65-B8DC-D7483BCC647E}"/>
                </a:ext>
              </a:extLst>
            </p:cNvPr>
            <p:cNvGrpSpPr/>
            <p:nvPr/>
          </p:nvGrpSpPr>
          <p:grpSpPr>
            <a:xfrm>
              <a:off x="9738632" y="5122703"/>
              <a:ext cx="2119962" cy="633586"/>
              <a:chOff x="9729405" y="5125035"/>
              <a:chExt cx="2119962" cy="633586"/>
            </a:xfrm>
          </p:grpSpPr>
          <p:sp>
            <p:nvSpPr>
              <p:cNvPr id="148" name="矩形: 圆角 147">
                <a:extLst>
                  <a:ext uri="{FF2B5EF4-FFF2-40B4-BE49-F238E27FC236}">
                    <a16:creationId xmlns:a16="http://schemas.microsoft.com/office/drawing/2014/main" id="{579076F9-10D4-4806-8792-2E68C6742234}"/>
                  </a:ext>
                </a:extLst>
              </p:cNvPr>
              <p:cNvSpPr/>
              <p:nvPr/>
            </p:nvSpPr>
            <p:spPr>
              <a:xfrm>
                <a:off x="10029199" y="5236000"/>
                <a:ext cx="1522273" cy="522621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9" name="椭圆 148">
                <a:extLst>
                  <a:ext uri="{FF2B5EF4-FFF2-40B4-BE49-F238E27FC236}">
                    <a16:creationId xmlns:a16="http://schemas.microsoft.com/office/drawing/2014/main" id="{755ABD4D-6F7A-4C69-9FFA-8086A36D622F}"/>
                  </a:ext>
                </a:extLst>
              </p:cNvPr>
              <p:cNvSpPr/>
              <p:nvPr/>
            </p:nvSpPr>
            <p:spPr>
              <a:xfrm rot="10331269" flipV="1">
                <a:off x="9926520" y="5422450"/>
                <a:ext cx="143740" cy="113300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1" name="文本框 150">
                <a:extLst>
                  <a:ext uri="{FF2B5EF4-FFF2-40B4-BE49-F238E27FC236}">
                    <a16:creationId xmlns:a16="http://schemas.microsoft.com/office/drawing/2014/main" id="{1E673C45-F70A-4AE6-8611-F0DC3E3CAA61}"/>
                  </a:ext>
                </a:extLst>
              </p:cNvPr>
              <p:cNvSpPr txBox="1"/>
              <p:nvPr/>
            </p:nvSpPr>
            <p:spPr>
              <a:xfrm>
                <a:off x="10147612" y="5249896"/>
                <a:ext cx="1701755" cy="4956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intestinal epithelial cells</a:t>
                </a:r>
                <a:endParaRPr lang="zh-CN" alt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矩形 151">
                <a:extLst>
                  <a:ext uri="{FF2B5EF4-FFF2-40B4-BE49-F238E27FC236}">
                    <a16:creationId xmlns:a16="http://schemas.microsoft.com/office/drawing/2014/main" id="{5575C220-C552-4DB4-9BBC-D95FC505F852}"/>
                  </a:ext>
                </a:extLst>
              </p:cNvPr>
              <p:cNvSpPr/>
              <p:nvPr/>
            </p:nvSpPr>
            <p:spPr>
              <a:xfrm rot="19354243">
                <a:off x="9729405" y="5125035"/>
                <a:ext cx="809997" cy="2992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53" name="组合 152">
              <a:extLst>
                <a:ext uri="{FF2B5EF4-FFF2-40B4-BE49-F238E27FC236}">
                  <a16:creationId xmlns:a16="http://schemas.microsoft.com/office/drawing/2014/main" id="{FD4524B5-18E6-47F7-9730-AD8DD52CF5B9}"/>
                </a:ext>
              </a:extLst>
            </p:cNvPr>
            <p:cNvGrpSpPr/>
            <p:nvPr/>
          </p:nvGrpSpPr>
          <p:grpSpPr>
            <a:xfrm rot="5400000">
              <a:off x="1208605" y="1313070"/>
              <a:ext cx="1468816" cy="1089665"/>
              <a:chOff x="10029200" y="4757917"/>
              <a:chExt cx="1468816" cy="1089665"/>
            </a:xfrm>
          </p:grpSpPr>
          <p:sp>
            <p:nvSpPr>
              <p:cNvPr id="154" name="矩形: 圆角 153">
                <a:extLst>
                  <a:ext uri="{FF2B5EF4-FFF2-40B4-BE49-F238E27FC236}">
                    <a16:creationId xmlns:a16="http://schemas.microsoft.com/office/drawing/2014/main" id="{C2DC5C03-3707-4E28-95C8-95FDC7DC8D21}"/>
                  </a:ext>
                </a:extLst>
              </p:cNvPr>
              <p:cNvSpPr/>
              <p:nvPr/>
            </p:nvSpPr>
            <p:spPr>
              <a:xfrm>
                <a:off x="10029200" y="4914007"/>
                <a:ext cx="1353798" cy="844613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57" name="文本框 156">
                <a:extLst>
                  <a:ext uri="{FF2B5EF4-FFF2-40B4-BE49-F238E27FC236}">
                    <a16:creationId xmlns:a16="http://schemas.microsoft.com/office/drawing/2014/main" id="{1644107C-4068-4D99-AB7B-6D0E143D071C}"/>
                  </a:ext>
                </a:extLst>
              </p:cNvPr>
              <p:cNvSpPr txBox="1"/>
              <p:nvPr/>
            </p:nvSpPr>
            <p:spPr>
              <a:xfrm>
                <a:off x="10144219" y="5456109"/>
                <a:ext cx="1353797" cy="3914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8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epithelial cells</a:t>
                </a:r>
                <a:endParaRPr lang="zh-CN" altLang="en-US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8" name="矩形 157">
                <a:extLst>
                  <a:ext uri="{FF2B5EF4-FFF2-40B4-BE49-F238E27FC236}">
                    <a16:creationId xmlns:a16="http://schemas.microsoft.com/office/drawing/2014/main" id="{ECE69551-2950-45B2-9123-4284019A6DD7}"/>
                  </a:ext>
                </a:extLst>
              </p:cNvPr>
              <p:cNvSpPr/>
              <p:nvPr/>
            </p:nvSpPr>
            <p:spPr>
              <a:xfrm rot="18034564">
                <a:off x="9963485" y="5013294"/>
                <a:ext cx="809997" cy="2992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8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  <a:cs typeface="Arial" panose="020B0604020202020204" pitchFamily="34" charset="0"/>
                  </a:rPr>
                  <a:t>OCLN</a:t>
                </a:r>
                <a:endParaRPr lang="zh-CN" altLang="en-US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2" name="组合 171">
              <a:extLst>
                <a:ext uri="{FF2B5EF4-FFF2-40B4-BE49-F238E27FC236}">
                  <a16:creationId xmlns:a16="http://schemas.microsoft.com/office/drawing/2014/main" id="{749DAD24-A731-40C5-A74C-8F5C76DB29E8}"/>
                </a:ext>
              </a:extLst>
            </p:cNvPr>
            <p:cNvGrpSpPr/>
            <p:nvPr/>
          </p:nvGrpSpPr>
          <p:grpSpPr>
            <a:xfrm>
              <a:off x="2483948" y="3507919"/>
              <a:ext cx="1854604" cy="403133"/>
              <a:chOff x="2490165" y="3505946"/>
              <a:chExt cx="1854604" cy="403133"/>
            </a:xfrm>
          </p:grpSpPr>
          <p:sp>
            <p:nvSpPr>
              <p:cNvPr id="165" name="椭圆 164">
                <a:extLst>
                  <a:ext uri="{FF2B5EF4-FFF2-40B4-BE49-F238E27FC236}">
                    <a16:creationId xmlns:a16="http://schemas.microsoft.com/office/drawing/2014/main" id="{5B46D2A1-42D2-4416-934A-861D86331192}"/>
                  </a:ext>
                </a:extLst>
              </p:cNvPr>
              <p:cNvSpPr/>
              <p:nvPr/>
            </p:nvSpPr>
            <p:spPr>
              <a:xfrm>
                <a:off x="2549937" y="3505946"/>
                <a:ext cx="1794832" cy="382398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6" name="椭圆 165">
                <a:extLst>
                  <a:ext uri="{FF2B5EF4-FFF2-40B4-BE49-F238E27FC236}">
                    <a16:creationId xmlns:a16="http://schemas.microsoft.com/office/drawing/2014/main" id="{36A0B691-6EDB-46A3-9463-FD63F186647A}"/>
                  </a:ext>
                </a:extLst>
              </p:cNvPr>
              <p:cNvSpPr/>
              <p:nvPr/>
            </p:nvSpPr>
            <p:spPr>
              <a:xfrm>
                <a:off x="3069028" y="3740758"/>
                <a:ext cx="609806" cy="168321"/>
              </a:xfrm>
              <a:prstGeom prst="ellipse">
                <a:avLst/>
              </a:prstGeom>
              <a:solidFill>
                <a:srgbClr val="A500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椭圆 166">
                <a:extLst>
                  <a:ext uri="{FF2B5EF4-FFF2-40B4-BE49-F238E27FC236}">
                    <a16:creationId xmlns:a16="http://schemas.microsoft.com/office/drawing/2014/main" id="{FB1E9C14-AD77-4FBC-A79A-48BF739CFA37}"/>
                  </a:ext>
                </a:extLst>
              </p:cNvPr>
              <p:cNvSpPr/>
              <p:nvPr/>
            </p:nvSpPr>
            <p:spPr>
              <a:xfrm>
                <a:off x="2490165" y="3675133"/>
                <a:ext cx="131235" cy="88726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71" name="组合 170">
              <a:extLst>
                <a:ext uri="{FF2B5EF4-FFF2-40B4-BE49-F238E27FC236}">
                  <a16:creationId xmlns:a16="http://schemas.microsoft.com/office/drawing/2014/main" id="{D45A6657-E36D-47A2-88C2-1396D682C3E6}"/>
                </a:ext>
              </a:extLst>
            </p:cNvPr>
            <p:cNvGrpSpPr/>
            <p:nvPr/>
          </p:nvGrpSpPr>
          <p:grpSpPr>
            <a:xfrm>
              <a:off x="551776" y="3506606"/>
              <a:ext cx="1914658" cy="404446"/>
              <a:chOff x="557993" y="3504633"/>
              <a:chExt cx="1914658" cy="404446"/>
            </a:xfrm>
          </p:grpSpPr>
          <p:sp>
            <p:nvSpPr>
              <p:cNvPr id="168" name="椭圆 167">
                <a:extLst>
                  <a:ext uri="{FF2B5EF4-FFF2-40B4-BE49-F238E27FC236}">
                    <a16:creationId xmlns:a16="http://schemas.microsoft.com/office/drawing/2014/main" id="{86621104-C03C-4EB4-81E3-5626E0306686}"/>
                  </a:ext>
                </a:extLst>
              </p:cNvPr>
              <p:cNvSpPr/>
              <p:nvPr/>
            </p:nvSpPr>
            <p:spPr>
              <a:xfrm>
                <a:off x="557993" y="3504633"/>
                <a:ext cx="1837795" cy="404446"/>
              </a:xfrm>
              <a:prstGeom prst="ellipse">
                <a:avLst/>
              </a:prstGeom>
              <a:solidFill>
                <a:srgbClr val="FF99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9" name="椭圆 168">
                <a:extLst>
                  <a:ext uri="{FF2B5EF4-FFF2-40B4-BE49-F238E27FC236}">
                    <a16:creationId xmlns:a16="http://schemas.microsoft.com/office/drawing/2014/main" id="{CBBB1567-FE8A-40A8-91E4-084AC2E2F96D}"/>
                  </a:ext>
                </a:extLst>
              </p:cNvPr>
              <p:cNvSpPr/>
              <p:nvPr/>
            </p:nvSpPr>
            <p:spPr>
              <a:xfrm>
                <a:off x="1354801" y="3720024"/>
                <a:ext cx="557256" cy="168321"/>
              </a:xfrm>
              <a:prstGeom prst="ellipse">
                <a:avLst/>
              </a:prstGeom>
              <a:solidFill>
                <a:srgbClr val="A5002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椭圆 169">
                <a:extLst>
                  <a:ext uri="{FF2B5EF4-FFF2-40B4-BE49-F238E27FC236}">
                    <a16:creationId xmlns:a16="http://schemas.microsoft.com/office/drawing/2014/main" id="{B3339944-8084-4655-AE20-16E7BF61B759}"/>
                  </a:ext>
                </a:extLst>
              </p:cNvPr>
              <p:cNvSpPr/>
              <p:nvPr/>
            </p:nvSpPr>
            <p:spPr>
              <a:xfrm flipH="1" flipV="1">
                <a:off x="2335872" y="3666974"/>
                <a:ext cx="136779" cy="9249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73" name="矩形 172">
              <a:extLst>
                <a:ext uri="{FF2B5EF4-FFF2-40B4-BE49-F238E27FC236}">
                  <a16:creationId xmlns:a16="http://schemas.microsoft.com/office/drawing/2014/main" id="{5CEB5F77-45CA-44AD-9BF3-ECE4F9B33AE4}"/>
                </a:ext>
              </a:extLst>
            </p:cNvPr>
            <p:cNvSpPr/>
            <p:nvPr/>
          </p:nvSpPr>
          <p:spPr>
            <a:xfrm>
              <a:off x="2585746" y="3477076"/>
              <a:ext cx="1794834" cy="3154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endothelial cells</a:t>
              </a:r>
              <a:endParaRPr lang="zh-CN" altLang="en-US" sz="1050" dirty="0"/>
            </a:p>
          </p:txBody>
        </p:sp>
        <p:sp>
          <p:nvSpPr>
            <p:cNvPr id="174" name="矩形 173">
              <a:extLst>
                <a:ext uri="{FF2B5EF4-FFF2-40B4-BE49-F238E27FC236}">
                  <a16:creationId xmlns:a16="http://schemas.microsoft.com/office/drawing/2014/main" id="{29CD9C41-8F20-4CB9-91F0-958C69F1B7F9}"/>
                </a:ext>
              </a:extLst>
            </p:cNvPr>
            <p:cNvSpPr/>
            <p:nvPr/>
          </p:nvSpPr>
          <p:spPr>
            <a:xfrm>
              <a:off x="600285" y="3488621"/>
              <a:ext cx="1794834" cy="3154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endothelial cells</a:t>
              </a:r>
              <a:endParaRPr lang="zh-CN" altLang="en-US" sz="800" dirty="0"/>
            </a:p>
          </p:txBody>
        </p:sp>
        <p:sp>
          <p:nvSpPr>
            <p:cNvPr id="175" name="五边形 174">
              <a:extLst>
                <a:ext uri="{FF2B5EF4-FFF2-40B4-BE49-F238E27FC236}">
                  <a16:creationId xmlns:a16="http://schemas.microsoft.com/office/drawing/2014/main" id="{8339D6B9-00E7-46E6-920A-1BB463ACDD46}"/>
                </a:ext>
              </a:extLst>
            </p:cNvPr>
            <p:cNvSpPr/>
            <p:nvPr/>
          </p:nvSpPr>
          <p:spPr>
            <a:xfrm rot="884808">
              <a:off x="2319747" y="4661508"/>
              <a:ext cx="1460914" cy="1190180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 dirty="0"/>
            </a:p>
          </p:txBody>
        </p:sp>
        <p:sp>
          <p:nvSpPr>
            <p:cNvPr id="176" name="五边形 175">
              <a:extLst>
                <a:ext uri="{FF2B5EF4-FFF2-40B4-BE49-F238E27FC236}">
                  <a16:creationId xmlns:a16="http://schemas.microsoft.com/office/drawing/2014/main" id="{B2DB58F3-FF2C-4CBC-A99A-1F260A46EE77}"/>
                </a:ext>
              </a:extLst>
            </p:cNvPr>
            <p:cNvSpPr/>
            <p:nvPr/>
          </p:nvSpPr>
          <p:spPr>
            <a:xfrm rot="20533434">
              <a:off x="935413" y="4676984"/>
              <a:ext cx="1455971" cy="1214941"/>
            </a:xfrm>
            <a:prstGeom prst="pent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7" name="椭圆 176">
              <a:extLst>
                <a:ext uri="{FF2B5EF4-FFF2-40B4-BE49-F238E27FC236}">
                  <a16:creationId xmlns:a16="http://schemas.microsoft.com/office/drawing/2014/main" id="{0886D8BD-1F53-4216-9C67-A74F4EFFC701}"/>
                </a:ext>
              </a:extLst>
            </p:cNvPr>
            <p:cNvSpPr/>
            <p:nvPr/>
          </p:nvSpPr>
          <p:spPr>
            <a:xfrm>
              <a:off x="2361401" y="5101993"/>
              <a:ext cx="131235" cy="8872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8" name="椭圆 177">
              <a:extLst>
                <a:ext uri="{FF2B5EF4-FFF2-40B4-BE49-F238E27FC236}">
                  <a16:creationId xmlns:a16="http://schemas.microsoft.com/office/drawing/2014/main" id="{0EFE7536-846D-44D0-98F6-817AA7A13782}"/>
                </a:ext>
              </a:extLst>
            </p:cNvPr>
            <p:cNvSpPr/>
            <p:nvPr/>
          </p:nvSpPr>
          <p:spPr>
            <a:xfrm>
              <a:off x="2220727" y="5102132"/>
              <a:ext cx="131235" cy="88726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9" name="椭圆 178">
              <a:extLst>
                <a:ext uri="{FF2B5EF4-FFF2-40B4-BE49-F238E27FC236}">
                  <a16:creationId xmlns:a16="http://schemas.microsoft.com/office/drawing/2014/main" id="{BEAB9E9F-3E4E-447F-9EBA-C171FD02330B}"/>
                </a:ext>
              </a:extLst>
            </p:cNvPr>
            <p:cNvSpPr/>
            <p:nvPr/>
          </p:nvSpPr>
          <p:spPr>
            <a:xfrm>
              <a:off x="1773930" y="5442784"/>
              <a:ext cx="499141" cy="367600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0" name="椭圆 179">
              <a:extLst>
                <a:ext uri="{FF2B5EF4-FFF2-40B4-BE49-F238E27FC236}">
                  <a16:creationId xmlns:a16="http://schemas.microsoft.com/office/drawing/2014/main" id="{4D1FE735-3B1B-4698-9633-6163A87F4741}"/>
                </a:ext>
              </a:extLst>
            </p:cNvPr>
            <p:cNvSpPr/>
            <p:nvPr/>
          </p:nvSpPr>
          <p:spPr>
            <a:xfrm>
              <a:off x="2515087" y="5419980"/>
              <a:ext cx="499141" cy="367600"/>
            </a:xfrm>
            <a:prstGeom prst="ellipse">
              <a:avLst/>
            </a:prstGeom>
            <a:solidFill>
              <a:srgbClr val="01397B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1" name="矩形 180">
              <a:extLst>
                <a:ext uri="{FF2B5EF4-FFF2-40B4-BE49-F238E27FC236}">
                  <a16:creationId xmlns:a16="http://schemas.microsoft.com/office/drawing/2014/main" id="{1C8972DE-9C41-4E1C-9F2A-262B3C4F432B}"/>
                </a:ext>
              </a:extLst>
            </p:cNvPr>
            <p:cNvSpPr/>
            <p:nvPr/>
          </p:nvSpPr>
          <p:spPr>
            <a:xfrm>
              <a:off x="2423841" y="5082418"/>
              <a:ext cx="1439480" cy="3154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keratinocyte</a:t>
              </a:r>
              <a:endParaRPr lang="zh-CN" altLang="en-US" sz="800" dirty="0"/>
            </a:p>
          </p:txBody>
        </p:sp>
        <p:sp>
          <p:nvSpPr>
            <p:cNvPr id="183" name="矩形 182">
              <a:extLst>
                <a:ext uri="{FF2B5EF4-FFF2-40B4-BE49-F238E27FC236}">
                  <a16:creationId xmlns:a16="http://schemas.microsoft.com/office/drawing/2014/main" id="{3C91BD3E-02FB-48A4-A732-93784171EDB9}"/>
                </a:ext>
              </a:extLst>
            </p:cNvPr>
            <p:cNvSpPr/>
            <p:nvPr/>
          </p:nvSpPr>
          <p:spPr>
            <a:xfrm>
              <a:off x="915900" y="5075951"/>
              <a:ext cx="1439480" cy="3154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keratinocyte</a:t>
              </a:r>
              <a:endParaRPr lang="zh-CN" altLang="en-US" sz="800" dirty="0"/>
            </a:p>
          </p:txBody>
        </p:sp>
        <p:sp>
          <p:nvSpPr>
            <p:cNvPr id="184" name="文本框 183">
              <a:extLst>
                <a:ext uri="{FF2B5EF4-FFF2-40B4-BE49-F238E27FC236}">
                  <a16:creationId xmlns:a16="http://schemas.microsoft.com/office/drawing/2014/main" id="{9DF36BF7-8EC5-460F-BC1F-5FFB73490C46}"/>
                </a:ext>
              </a:extLst>
            </p:cNvPr>
            <p:cNvSpPr txBox="1"/>
            <p:nvPr/>
          </p:nvSpPr>
          <p:spPr>
            <a:xfrm>
              <a:off x="1379672" y="6325789"/>
              <a:ext cx="2172563" cy="384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latin typeface="Arial" panose="020B0604020202020204" pitchFamily="34" charset="0"/>
                  <a:cs typeface="Arial" panose="020B0604020202020204" pitchFamily="34" charset="0"/>
                </a:rPr>
                <a:t>In tight junction</a:t>
              </a:r>
              <a:endParaRPr lang="zh-CN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椭圆 3">
              <a:extLst>
                <a:ext uri="{FF2B5EF4-FFF2-40B4-BE49-F238E27FC236}">
                  <a16:creationId xmlns:a16="http://schemas.microsoft.com/office/drawing/2014/main" id="{B2F8C370-1C1A-4B38-BCF5-F54D79149A05}"/>
                </a:ext>
              </a:extLst>
            </p:cNvPr>
            <p:cNvSpPr/>
            <p:nvPr/>
          </p:nvSpPr>
          <p:spPr>
            <a:xfrm>
              <a:off x="1920906" y="1956013"/>
              <a:ext cx="211773" cy="5212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椭圆 123">
              <a:extLst>
                <a:ext uri="{FF2B5EF4-FFF2-40B4-BE49-F238E27FC236}">
                  <a16:creationId xmlns:a16="http://schemas.microsoft.com/office/drawing/2014/main" id="{E7380506-527C-4B9A-A6C4-6828A756F0A4}"/>
                </a:ext>
              </a:extLst>
            </p:cNvPr>
            <p:cNvSpPr/>
            <p:nvPr/>
          </p:nvSpPr>
          <p:spPr>
            <a:xfrm rot="3439653">
              <a:off x="2296733" y="1599644"/>
              <a:ext cx="101551" cy="187833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椭圆 125">
              <a:extLst>
                <a:ext uri="{FF2B5EF4-FFF2-40B4-BE49-F238E27FC236}">
                  <a16:creationId xmlns:a16="http://schemas.microsoft.com/office/drawing/2014/main" id="{5C1C31E0-5353-4968-A04F-1D07271EE3E2}"/>
                </a:ext>
              </a:extLst>
            </p:cNvPr>
            <p:cNvSpPr/>
            <p:nvPr/>
          </p:nvSpPr>
          <p:spPr>
            <a:xfrm>
              <a:off x="2878868" y="1952153"/>
              <a:ext cx="211773" cy="5212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7" name="椭圆 126">
              <a:extLst>
                <a:ext uri="{FF2B5EF4-FFF2-40B4-BE49-F238E27FC236}">
                  <a16:creationId xmlns:a16="http://schemas.microsoft.com/office/drawing/2014/main" id="{971CA614-E7D9-4CF0-BC7A-5A0CE5A50B6A}"/>
                </a:ext>
              </a:extLst>
            </p:cNvPr>
            <p:cNvSpPr/>
            <p:nvPr/>
          </p:nvSpPr>
          <p:spPr>
            <a:xfrm rot="16200000">
              <a:off x="11168900" y="5303436"/>
              <a:ext cx="211773" cy="521276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3" name="组合 122">
            <a:extLst>
              <a:ext uri="{FF2B5EF4-FFF2-40B4-BE49-F238E27FC236}">
                <a16:creationId xmlns:a16="http://schemas.microsoft.com/office/drawing/2014/main" id="{FAC12B87-E463-473F-89D6-297030CC612F}"/>
              </a:ext>
            </a:extLst>
          </p:cNvPr>
          <p:cNvGrpSpPr/>
          <p:nvPr/>
        </p:nvGrpSpPr>
        <p:grpSpPr>
          <a:xfrm>
            <a:off x="-761428" y="2480074"/>
            <a:ext cx="5912993" cy="4099005"/>
            <a:chOff x="1830832" y="1303914"/>
            <a:chExt cx="5912993" cy="4162427"/>
          </a:xfrm>
        </p:grpSpPr>
        <p:grpSp>
          <p:nvGrpSpPr>
            <p:cNvPr id="128" name="组合 127">
              <a:extLst>
                <a:ext uri="{FF2B5EF4-FFF2-40B4-BE49-F238E27FC236}">
                  <a16:creationId xmlns:a16="http://schemas.microsoft.com/office/drawing/2014/main" id="{3FB2B2EC-D172-4AA7-A14B-4846F765C09B}"/>
                </a:ext>
              </a:extLst>
            </p:cNvPr>
            <p:cNvGrpSpPr/>
            <p:nvPr/>
          </p:nvGrpSpPr>
          <p:grpSpPr>
            <a:xfrm>
              <a:off x="1830832" y="1303915"/>
              <a:ext cx="3512346" cy="4162426"/>
              <a:chOff x="1993104" y="1495424"/>
              <a:chExt cx="2767015" cy="3252789"/>
            </a:xfrm>
          </p:grpSpPr>
          <p:sp>
            <p:nvSpPr>
              <p:cNvPr id="231" name="流程图: 文档 230">
                <a:extLst>
                  <a:ext uri="{FF2B5EF4-FFF2-40B4-BE49-F238E27FC236}">
                    <a16:creationId xmlns:a16="http://schemas.microsoft.com/office/drawing/2014/main" id="{999EBD06-4FA4-49F3-8079-E3D98BF74210}"/>
                  </a:ext>
                </a:extLst>
              </p:cNvPr>
              <p:cNvSpPr/>
              <p:nvPr/>
            </p:nvSpPr>
            <p:spPr>
              <a:xfrm rot="16200000">
                <a:off x="1750217" y="1738311"/>
                <a:ext cx="3252789" cy="2767015"/>
              </a:xfrm>
              <a:prstGeom prst="flowChartDocumen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2" name="流程图: 文档 231">
                <a:extLst>
                  <a:ext uri="{FF2B5EF4-FFF2-40B4-BE49-F238E27FC236}">
                    <a16:creationId xmlns:a16="http://schemas.microsoft.com/office/drawing/2014/main" id="{6898682A-EDFA-4640-9CDF-493086347FD1}"/>
                  </a:ext>
                </a:extLst>
              </p:cNvPr>
              <p:cNvSpPr/>
              <p:nvPr/>
            </p:nvSpPr>
            <p:spPr>
              <a:xfrm rot="16200000">
                <a:off x="1848817" y="1835943"/>
                <a:ext cx="3095625" cy="2571750"/>
              </a:xfrm>
              <a:prstGeom prst="flowChartDocumen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29" name="图片 128">
              <a:extLst>
                <a:ext uri="{FF2B5EF4-FFF2-40B4-BE49-F238E27FC236}">
                  <a16:creationId xmlns:a16="http://schemas.microsoft.com/office/drawing/2014/main" id="{0889B6D0-64B9-4431-881C-F65042D388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5571124" y="1303914"/>
              <a:ext cx="2172701" cy="4162427"/>
            </a:xfrm>
            <a:prstGeom prst="rect">
              <a:avLst/>
            </a:prstGeom>
          </p:spPr>
        </p:pic>
        <p:sp>
          <p:nvSpPr>
            <p:cNvPr id="131" name="任意多边形: 形状 130">
              <a:extLst>
                <a:ext uri="{FF2B5EF4-FFF2-40B4-BE49-F238E27FC236}">
                  <a16:creationId xmlns:a16="http://schemas.microsoft.com/office/drawing/2014/main" id="{4394717C-3C00-4F5C-B5F0-A0C8057C2F44}"/>
                </a:ext>
              </a:extLst>
            </p:cNvPr>
            <p:cNvSpPr/>
            <p:nvPr/>
          </p:nvSpPr>
          <p:spPr>
            <a:xfrm>
              <a:off x="4501170" y="2019651"/>
              <a:ext cx="756418" cy="508968"/>
            </a:xfrm>
            <a:custGeom>
              <a:avLst/>
              <a:gdLst>
                <a:gd name="connsiteX0" fmla="*/ 81555 w 756418"/>
                <a:gd name="connsiteY0" fmla="*/ 23193 h 508968"/>
                <a:gd name="connsiteX1" fmla="*/ 557805 w 756418"/>
                <a:gd name="connsiteY1" fmla="*/ 13668 h 508968"/>
                <a:gd name="connsiteX2" fmla="*/ 729255 w 756418"/>
                <a:gd name="connsiteY2" fmla="*/ 185118 h 508968"/>
                <a:gd name="connsiteX3" fmla="*/ 176805 w 756418"/>
                <a:gd name="connsiteY3" fmla="*/ 204168 h 508968"/>
                <a:gd name="connsiteX4" fmla="*/ 24405 w 756418"/>
                <a:gd name="connsiteY4" fmla="*/ 356568 h 508968"/>
                <a:gd name="connsiteX5" fmla="*/ 624480 w 756418"/>
                <a:gd name="connsiteY5" fmla="*/ 337518 h 508968"/>
                <a:gd name="connsiteX6" fmla="*/ 710205 w 756418"/>
                <a:gd name="connsiteY6" fmla="*/ 470868 h 508968"/>
                <a:gd name="connsiteX7" fmla="*/ 43455 w 756418"/>
                <a:gd name="connsiteY7" fmla="*/ 508968 h 50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6418" h="508968">
                  <a:moveTo>
                    <a:pt x="81555" y="23193"/>
                  </a:moveTo>
                  <a:cubicBezTo>
                    <a:pt x="265705" y="4937"/>
                    <a:pt x="449855" y="-13319"/>
                    <a:pt x="557805" y="13668"/>
                  </a:cubicBezTo>
                  <a:cubicBezTo>
                    <a:pt x="665755" y="40655"/>
                    <a:pt x="792755" y="153368"/>
                    <a:pt x="729255" y="185118"/>
                  </a:cubicBezTo>
                  <a:cubicBezTo>
                    <a:pt x="665755" y="216868"/>
                    <a:pt x="294280" y="175593"/>
                    <a:pt x="176805" y="204168"/>
                  </a:cubicBezTo>
                  <a:cubicBezTo>
                    <a:pt x="59330" y="232743"/>
                    <a:pt x="-50208" y="334343"/>
                    <a:pt x="24405" y="356568"/>
                  </a:cubicBezTo>
                  <a:cubicBezTo>
                    <a:pt x="99018" y="378793"/>
                    <a:pt x="510180" y="318468"/>
                    <a:pt x="624480" y="337518"/>
                  </a:cubicBezTo>
                  <a:cubicBezTo>
                    <a:pt x="738780" y="356568"/>
                    <a:pt x="807042" y="442293"/>
                    <a:pt x="710205" y="470868"/>
                  </a:cubicBezTo>
                  <a:cubicBezTo>
                    <a:pt x="613368" y="499443"/>
                    <a:pt x="328411" y="504205"/>
                    <a:pt x="43455" y="508968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任意多边形: 形状 131">
              <a:extLst>
                <a:ext uri="{FF2B5EF4-FFF2-40B4-BE49-F238E27FC236}">
                  <a16:creationId xmlns:a16="http://schemas.microsoft.com/office/drawing/2014/main" id="{571D0580-AFF3-4923-B5A9-9C38BA1A8BDC}"/>
                </a:ext>
              </a:extLst>
            </p:cNvPr>
            <p:cNvSpPr/>
            <p:nvPr/>
          </p:nvSpPr>
          <p:spPr>
            <a:xfrm rot="10800000">
              <a:off x="5257588" y="2053257"/>
              <a:ext cx="756418" cy="508968"/>
            </a:xfrm>
            <a:custGeom>
              <a:avLst/>
              <a:gdLst>
                <a:gd name="connsiteX0" fmla="*/ 81555 w 756418"/>
                <a:gd name="connsiteY0" fmla="*/ 23193 h 508968"/>
                <a:gd name="connsiteX1" fmla="*/ 557805 w 756418"/>
                <a:gd name="connsiteY1" fmla="*/ 13668 h 508968"/>
                <a:gd name="connsiteX2" fmla="*/ 729255 w 756418"/>
                <a:gd name="connsiteY2" fmla="*/ 185118 h 508968"/>
                <a:gd name="connsiteX3" fmla="*/ 176805 w 756418"/>
                <a:gd name="connsiteY3" fmla="*/ 204168 h 508968"/>
                <a:gd name="connsiteX4" fmla="*/ 24405 w 756418"/>
                <a:gd name="connsiteY4" fmla="*/ 356568 h 508968"/>
                <a:gd name="connsiteX5" fmla="*/ 624480 w 756418"/>
                <a:gd name="connsiteY5" fmla="*/ 337518 h 508968"/>
                <a:gd name="connsiteX6" fmla="*/ 710205 w 756418"/>
                <a:gd name="connsiteY6" fmla="*/ 470868 h 508968"/>
                <a:gd name="connsiteX7" fmla="*/ 43455 w 756418"/>
                <a:gd name="connsiteY7" fmla="*/ 508968 h 50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56418" h="508968">
                  <a:moveTo>
                    <a:pt x="81555" y="23193"/>
                  </a:moveTo>
                  <a:cubicBezTo>
                    <a:pt x="265705" y="4937"/>
                    <a:pt x="449855" y="-13319"/>
                    <a:pt x="557805" y="13668"/>
                  </a:cubicBezTo>
                  <a:cubicBezTo>
                    <a:pt x="665755" y="40655"/>
                    <a:pt x="792755" y="153368"/>
                    <a:pt x="729255" y="185118"/>
                  </a:cubicBezTo>
                  <a:cubicBezTo>
                    <a:pt x="665755" y="216868"/>
                    <a:pt x="294280" y="175593"/>
                    <a:pt x="176805" y="204168"/>
                  </a:cubicBezTo>
                  <a:cubicBezTo>
                    <a:pt x="59330" y="232743"/>
                    <a:pt x="-50208" y="334343"/>
                    <a:pt x="24405" y="356568"/>
                  </a:cubicBezTo>
                  <a:cubicBezTo>
                    <a:pt x="99018" y="378793"/>
                    <a:pt x="510180" y="318468"/>
                    <a:pt x="624480" y="337518"/>
                  </a:cubicBezTo>
                  <a:cubicBezTo>
                    <a:pt x="738780" y="356568"/>
                    <a:pt x="807042" y="442293"/>
                    <a:pt x="710205" y="470868"/>
                  </a:cubicBezTo>
                  <a:cubicBezTo>
                    <a:pt x="613368" y="499443"/>
                    <a:pt x="328411" y="504205"/>
                    <a:pt x="43455" y="508968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B6CB05D7-C4B7-4FA5-A3D0-CEFCF8211F18}"/>
                </a:ext>
              </a:extLst>
            </p:cNvPr>
            <p:cNvSpPr txBox="1"/>
            <p:nvPr/>
          </p:nvSpPr>
          <p:spPr>
            <a:xfrm>
              <a:off x="4762342" y="1683925"/>
              <a:ext cx="12516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Occludin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4" name="组合 133">
              <a:extLst>
                <a:ext uri="{FF2B5EF4-FFF2-40B4-BE49-F238E27FC236}">
                  <a16:creationId xmlns:a16="http://schemas.microsoft.com/office/drawing/2014/main" id="{360A3430-CCE0-4464-A98C-96E9BC12D9E9}"/>
                </a:ext>
              </a:extLst>
            </p:cNvPr>
            <p:cNvGrpSpPr/>
            <p:nvPr/>
          </p:nvGrpSpPr>
          <p:grpSpPr>
            <a:xfrm>
              <a:off x="4132562" y="4876541"/>
              <a:ext cx="1665590" cy="316067"/>
              <a:chOff x="3679769" y="2787679"/>
              <a:chExt cx="1665590" cy="316067"/>
            </a:xfrm>
          </p:grpSpPr>
          <p:grpSp>
            <p:nvGrpSpPr>
              <p:cNvPr id="225" name="组合 224">
                <a:extLst>
                  <a:ext uri="{FF2B5EF4-FFF2-40B4-BE49-F238E27FC236}">
                    <a16:creationId xmlns:a16="http://schemas.microsoft.com/office/drawing/2014/main" id="{C53E6218-B419-4AB1-BDBB-D1DBEB96AA12}"/>
                  </a:ext>
                </a:extLst>
              </p:cNvPr>
              <p:cNvGrpSpPr/>
              <p:nvPr/>
            </p:nvGrpSpPr>
            <p:grpSpPr>
              <a:xfrm>
                <a:off x="3679769" y="2787679"/>
                <a:ext cx="1642802" cy="316067"/>
                <a:chOff x="3679769" y="2828039"/>
                <a:chExt cx="1642802" cy="316067"/>
              </a:xfrm>
            </p:grpSpPr>
            <p:sp>
              <p:nvSpPr>
                <p:cNvPr id="229" name="任意多边形: 形状 228">
                  <a:extLst>
                    <a:ext uri="{FF2B5EF4-FFF2-40B4-BE49-F238E27FC236}">
                      <a16:creationId xmlns:a16="http://schemas.microsoft.com/office/drawing/2014/main" id="{41DB8998-D927-426A-8869-34665D8084A0}"/>
                    </a:ext>
                  </a:extLst>
                </p:cNvPr>
                <p:cNvSpPr/>
                <p:nvPr/>
              </p:nvSpPr>
              <p:spPr>
                <a:xfrm>
                  <a:off x="3679769" y="2840221"/>
                  <a:ext cx="1642802" cy="303885"/>
                </a:xfrm>
                <a:custGeom>
                  <a:avLst/>
                  <a:gdLst>
                    <a:gd name="connsiteX0" fmla="*/ 314325 w 1642802"/>
                    <a:gd name="connsiteY0" fmla="*/ 15828 h 303885"/>
                    <a:gd name="connsiteX1" fmla="*/ 1447800 w 1642802"/>
                    <a:gd name="connsiteY1" fmla="*/ 25353 h 303885"/>
                    <a:gd name="connsiteX2" fmla="*/ 1533525 w 1642802"/>
                    <a:gd name="connsiteY2" fmla="*/ 253953 h 303885"/>
                    <a:gd name="connsiteX3" fmla="*/ 323850 w 1642802"/>
                    <a:gd name="connsiteY3" fmla="*/ 301578 h 303885"/>
                    <a:gd name="connsiteX4" fmla="*/ 0 w 1642802"/>
                    <a:gd name="connsiteY4" fmla="*/ 292053 h 303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2802" h="303885">
                      <a:moveTo>
                        <a:pt x="314325" y="15828"/>
                      </a:moveTo>
                      <a:cubicBezTo>
                        <a:pt x="779462" y="746"/>
                        <a:pt x="1244600" y="-14335"/>
                        <a:pt x="1447800" y="25353"/>
                      </a:cubicBezTo>
                      <a:cubicBezTo>
                        <a:pt x="1651000" y="65041"/>
                        <a:pt x="1720850" y="207916"/>
                        <a:pt x="1533525" y="253953"/>
                      </a:cubicBezTo>
                      <a:cubicBezTo>
                        <a:pt x="1346200" y="299990"/>
                        <a:pt x="579437" y="295228"/>
                        <a:pt x="323850" y="301578"/>
                      </a:cubicBezTo>
                      <a:cubicBezTo>
                        <a:pt x="68263" y="307928"/>
                        <a:pt x="34131" y="299990"/>
                        <a:pt x="0" y="292053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0" name="椭圆 229">
                  <a:extLst>
                    <a:ext uri="{FF2B5EF4-FFF2-40B4-BE49-F238E27FC236}">
                      <a16:creationId xmlns:a16="http://schemas.microsoft.com/office/drawing/2014/main" id="{8DBD86F3-E201-458C-8B1E-928BF7A85D90}"/>
                    </a:ext>
                  </a:extLst>
                </p:cNvPr>
                <p:cNvSpPr/>
                <p:nvPr/>
              </p:nvSpPr>
              <p:spPr>
                <a:xfrm rot="480937">
                  <a:off x="5040222" y="2828039"/>
                  <a:ext cx="162678" cy="45719"/>
                </a:xfrm>
                <a:prstGeom prst="ellipse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226" name="椭圆 225">
                <a:extLst>
                  <a:ext uri="{FF2B5EF4-FFF2-40B4-BE49-F238E27FC236}">
                    <a16:creationId xmlns:a16="http://schemas.microsoft.com/office/drawing/2014/main" id="{9E541F30-6CA0-48DC-AB57-1D94B4ACB952}"/>
                  </a:ext>
                </a:extLst>
              </p:cNvPr>
              <p:cNvSpPr/>
              <p:nvPr/>
            </p:nvSpPr>
            <p:spPr>
              <a:xfrm rot="2226646">
                <a:off x="5182681" y="2853999"/>
                <a:ext cx="162678" cy="51805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7" name="椭圆 226">
                <a:extLst>
                  <a:ext uri="{FF2B5EF4-FFF2-40B4-BE49-F238E27FC236}">
                    <a16:creationId xmlns:a16="http://schemas.microsoft.com/office/drawing/2014/main" id="{5192E2EE-9821-450D-82F7-48071409A052}"/>
                  </a:ext>
                </a:extLst>
              </p:cNvPr>
              <p:cNvSpPr/>
              <p:nvPr/>
            </p:nvSpPr>
            <p:spPr>
              <a:xfrm rot="7270775">
                <a:off x="5209038" y="2977054"/>
                <a:ext cx="162678" cy="4571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8" name="椭圆 227">
                <a:extLst>
                  <a:ext uri="{FF2B5EF4-FFF2-40B4-BE49-F238E27FC236}">
                    <a16:creationId xmlns:a16="http://schemas.microsoft.com/office/drawing/2014/main" id="{DEE543DB-EEA7-4999-AEB0-FBA317F991A6}"/>
                  </a:ext>
                </a:extLst>
              </p:cNvPr>
              <p:cNvSpPr/>
              <p:nvPr/>
            </p:nvSpPr>
            <p:spPr>
              <a:xfrm rot="10247611">
                <a:off x="5083700" y="3052721"/>
                <a:ext cx="162678" cy="4571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grpSp>
          <p:nvGrpSpPr>
            <p:cNvPr id="135" name="组合 134">
              <a:extLst>
                <a:ext uri="{FF2B5EF4-FFF2-40B4-BE49-F238E27FC236}">
                  <a16:creationId xmlns:a16="http://schemas.microsoft.com/office/drawing/2014/main" id="{99BA8E34-7BCD-407B-A4E7-DD571918CF53}"/>
                </a:ext>
              </a:extLst>
            </p:cNvPr>
            <p:cNvGrpSpPr/>
            <p:nvPr/>
          </p:nvGrpSpPr>
          <p:grpSpPr>
            <a:xfrm rot="10800000">
              <a:off x="5790102" y="4865422"/>
              <a:ext cx="1665590" cy="316067"/>
              <a:chOff x="3679769" y="2787679"/>
              <a:chExt cx="1665590" cy="316067"/>
            </a:xfrm>
          </p:grpSpPr>
          <p:grpSp>
            <p:nvGrpSpPr>
              <p:cNvPr id="219" name="组合 218">
                <a:extLst>
                  <a:ext uri="{FF2B5EF4-FFF2-40B4-BE49-F238E27FC236}">
                    <a16:creationId xmlns:a16="http://schemas.microsoft.com/office/drawing/2014/main" id="{4085A08C-BCE2-4333-940A-3D33CF05AA2C}"/>
                  </a:ext>
                </a:extLst>
              </p:cNvPr>
              <p:cNvGrpSpPr/>
              <p:nvPr/>
            </p:nvGrpSpPr>
            <p:grpSpPr>
              <a:xfrm>
                <a:off x="3679769" y="2787679"/>
                <a:ext cx="1642802" cy="316067"/>
                <a:chOff x="3679769" y="2828039"/>
                <a:chExt cx="1642802" cy="316067"/>
              </a:xfrm>
            </p:grpSpPr>
            <p:sp>
              <p:nvSpPr>
                <p:cNvPr id="223" name="任意多边形: 形状 222">
                  <a:extLst>
                    <a:ext uri="{FF2B5EF4-FFF2-40B4-BE49-F238E27FC236}">
                      <a16:creationId xmlns:a16="http://schemas.microsoft.com/office/drawing/2014/main" id="{92C8818F-2FA7-4211-A9E2-2CA5B867E1BD}"/>
                    </a:ext>
                  </a:extLst>
                </p:cNvPr>
                <p:cNvSpPr/>
                <p:nvPr/>
              </p:nvSpPr>
              <p:spPr>
                <a:xfrm>
                  <a:off x="3679769" y="2840221"/>
                  <a:ext cx="1642802" cy="303885"/>
                </a:xfrm>
                <a:custGeom>
                  <a:avLst/>
                  <a:gdLst>
                    <a:gd name="connsiteX0" fmla="*/ 314325 w 1642802"/>
                    <a:gd name="connsiteY0" fmla="*/ 15828 h 303885"/>
                    <a:gd name="connsiteX1" fmla="*/ 1447800 w 1642802"/>
                    <a:gd name="connsiteY1" fmla="*/ 25353 h 303885"/>
                    <a:gd name="connsiteX2" fmla="*/ 1533525 w 1642802"/>
                    <a:gd name="connsiteY2" fmla="*/ 253953 h 303885"/>
                    <a:gd name="connsiteX3" fmla="*/ 323850 w 1642802"/>
                    <a:gd name="connsiteY3" fmla="*/ 301578 h 303885"/>
                    <a:gd name="connsiteX4" fmla="*/ 0 w 1642802"/>
                    <a:gd name="connsiteY4" fmla="*/ 292053 h 3038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642802" h="303885">
                      <a:moveTo>
                        <a:pt x="314325" y="15828"/>
                      </a:moveTo>
                      <a:cubicBezTo>
                        <a:pt x="779462" y="746"/>
                        <a:pt x="1244600" y="-14335"/>
                        <a:pt x="1447800" y="25353"/>
                      </a:cubicBezTo>
                      <a:cubicBezTo>
                        <a:pt x="1651000" y="65041"/>
                        <a:pt x="1720850" y="207916"/>
                        <a:pt x="1533525" y="253953"/>
                      </a:cubicBezTo>
                      <a:cubicBezTo>
                        <a:pt x="1346200" y="299990"/>
                        <a:pt x="579437" y="295228"/>
                        <a:pt x="323850" y="301578"/>
                      </a:cubicBezTo>
                      <a:cubicBezTo>
                        <a:pt x="68263" y="307928"/>
                        <a:pt x="34131" y="299990"/>
                        <a:pt x="0" y="292053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24" name="椭圆 223">
                  <a:extLst>
                    <a:ext uri="{FF2B5EF4-FFF2-40B4-BE49-F238E27FC236}">
                      <a16:creationId xmlns:a16="http://schemas.microsoft.com/office/drawing/2014/main" id="{1A635156-FC62-473B-81EC-6EC50006F0CA}"/>
                    </a:ext>
                  </a:extLst>
                </p:cNvPr>
                <p:cNvSpPr/>
                <p:nvPr/>
              </p:nvSpPr>
              <p:spPr>
                <a:xfrm rot="480937">
                  <a:off x="5040222" y="2828039"/>
                  <a:ext cx="162678" cy="45719"/>
                </a:xfrm>
                <a:prstGeom prst="ellipse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dirty="0"/>
                </a:p>
              </p:txBody>
            </p:sp>
          </p:grpSp>
          <p:sp>
            <p:nvSpPr>
              <p:cNvPr id="220" name="椭圆 219">
                <a:extLst>
                  <a:ext uri="{FF2B5EF4-FFF2-40B4-BE49-F238E27FC236}">
                    <a16:creationId xmlns:a16="http://schemas.microsoft.com/office/drawing/2014/main" id="{FD16328B-14F1-436B-84A9-524DE9515460}"/>
                  </a:ext>
                </a:extLst>
              </p:cNvPr>
              <p:cNvSpPr/>
              <p:nvPr/>
            </p:nvSpPr>
            <p:spPr>
              <a:xfrm rot="2226646">
                <a:off x="5182681" y="2853999"/>
                <a:ext cx="162678" cy="51805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1" name="椭圆 220">
                <a:extLst>
                  <a:ext uri="{FF2B5EF4-FFF2-40B4-BE49-F238E27FC236}">
                    <a16:creationId xmlns:a16="http://schemas.microsoft.com/office/drawing/2014/main" id="{5CEEC14A-FFCA-46E9-A921-82CB935D7586}"/>
                  </a:ext>
                </a:extLst>
              </p:cNvPr>
              <p:cNvSpPr/>
              <p:nvPr/>
            </p:nvSpPr>
            <p:spPr>
              <a:xfrm rot="7270775">
                <a:off x="5209038" y="2977054"/>
                <a:ext cx="162678" cy="4571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222" name="椭圆 221">
                <a:extLst>
                  <a:ext uri="{FF2B5EF4-FFF2-40B4-BE49-F238E27FC236}">
                    <a16:creationId xmlns:a16="http://schemas.microsoft.com/office/drawing/2014/main" id="{32BFF572-9043-4595-8017-5C3B68F58660}"/>
                  </a:ext>
                </a:extLst>
              </p:cNvPr>
              <p:cNvSpPr/>
              <p:nvPr/>
            </p:nvSpPr>
            <p:spPr>
              <a:xfrm rot="10247611">
                <a:off x="5083700" y="3052721"/>
                <a:ext cx="162678" cy="45719"/>
              </a:xfrm>
              <a:prstGeom prst="ellipse">
                <a:avLst/>
              </a:prstGeom>
              <a:solidFill>
                <a:schemeClr val="bg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</p:grp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5A20D403-9A72-469A-AE76-F46E926DB917}"/>
                </a:ext>
              </a:extLst>
            </p:cNvPr>
            <p:cNvSpPr txBox="1"/>
            <p:nvPr/>
          </p:nvSpPr>
          <p:spPr>
            <a:xfrm>
              <a:off x="5392537" y="4562381"/>
              <a:ext cx="62583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Jam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37" name="组合 136">
              <a:extLst>
                <a:ext uri="{FF2B5EF4-FFF2-40B4-BE49-F238E27FC236}">
                  <a16:creationId xmlns:a16="http://schemas.microsoft.com/office/drawing/2014/main" id="{16506B9C-6D21-498C-81EB-C49726226292}"/>
                </a:ext>
              </a:extLst>
            </p:cNvPr>
            <p:cNvGrpSpPr/>
            <p:nvPr/>
          </p:nvGrpSpPr>
          <p:grpSpPr>
            <a:xfrm>
              <a:off x="4367260" y="3157551"/>
              <a:ext cx="2246724" cy="542898"/>
              <a:chOff x="4252429" y="2860860"/>
              <a:chExt cx="2246724" cy="542898"/>
            </a:xfrm>
          </p:grpSpPr>
          <p:sp>
            <p:nvSpPr>
              <p:cNvPr id="217" name="任意多边形: 形状 216">
                <a:extLst>
                  <a:ext uri="{FF2B5EF4-FFF2-40B4-BE49-F238E27FC236}">
                    <a16:creationId xmlns:a16="http://schemas.microsoft.com/office/drawing/2014/main" id="{E4C9DE4A-49A8-4AEA-8651-7C7263637322}"/>
                  </a:ext>
                </a:extLst>
              </p:cNvPr>
              <p:cNvSpPr/>
              <p:nvPr/>
            </p:nvSpPr>
            <p:spPr>
              <a:xfrm>
                <a:off x="4252429" y="2892757"/>
                <a:ext cx="1181809" cy="508873"/>
              </a:xfrm>
              <a:custGeom>
                <a:avLst/>
                <a:gdLst>
                  <a:gd name="connsiteX0" fmla="*/ 68178 w 1302558"/>
                  <a:gd name="connsiteY0" fmla="*/ 43365 h 719143"/>
                  <a:gd name="connsiteX1" fmla="*/ 118978 w 1302558"/>
                  <a:gd name="connsiteY1" fmla="*/ 43365 h 719143"/>
                  <a:gd name="connsiteX2" fmla="*/ 1033378 w 1302558"/>
                  <a:gd name="connsiteY2" fmla="*/ 9498 h 719143"/>
                  <a:gd name="connsiteX3" fmla="*/ 1041845 w 1302558"/>
                  <a:gd name="connsiteY3" fmla="*/ 238098 h 719143"/>
                  <a:gd name="connsiteX4" fmla="*/ 152845 w 1302558"/>
                  <a:gd name="connsiteY4" fmla="*/ 255031 h 719143"/>
                  <a:gd name="connsiteX5" fmla="*/ 93578 w 1302558"/>
                  <a:gd name="connsiteY5" fmla="*/ 483631 h 719143"/>
                  <a:gd name="connsiteX6" fmla="*/ 1109578 w 1302558"/>
                  <a:gd name="connsiteY6" fmla="*/ 458231 h 719143"/>
                  <a:gd name="connsiteX7" fmla="*/ 1211178 w 1302558"/>
                  <a:gd name="connsiteY7" fmla="*/ 686831 h 719143"/>
                  <a:gd name="connsiteX8" fmla="*/ 93578 w 1302558"/>
                  <a:gd name="connsiteY8" fmla="*/ 712231 h 719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02558" h="719143">
                    <a:moveTo>
                      <a:pt x="68178" y="43365"/>
                    </a:moveTo>
                    <a:lnTo>
                      <a:pt x="118978" y="43365"/>
                    </a:lnTo>
                    <a:cubicBezTo>
                      <a:pt x="279845" y="37720"/>
                      <a:pt x="879567" y="-22958"/>
                      <a:pt x="1033378" y="9498"/>
                    </a:cubicBezTo>
                    <a:cubicBezTo>
                      <a:pt x="1187189" y="41953"/>
                      <a:pt x="1188601" y="197176"/>
                      <a:pt x="1041845" y="238098"/>
                    </a:cubicBezTo>
                    <a:cubicBezTo>
                      <a:pt x="895090" y="279020"/>
                      <a:pt x="310889" y="214109"/>
                      <a:pt x="152845" y="255031"/>
                    </a:cubicBezTo>
                    <a:cubicBezTo>
                      <a:pt x="-5199" y="295953"/>
                      <a:pt x="-65878" y="449764"/>
                      <a:pt x="93578" y="483631"/>
                    </a:cubicBezTo>
                    <a:cubicBezTo>
                      <a:pt x="253034" y="517498"/>
                      <a:pt x="923311" y="424364"/>
                      <a:pt x="1109578" y="458231"/>
                    </a:cubicBezTo>
                    <a:cubicBezTo>
                      <a:pt x="1295845" y="492098"/>
                      <a:pt x="1380511" y="644498"/>
                      <a:pt x="1211178" y="686831"/>
                    </a:cubicBezTo>
                    <a:cubicBezTo>
                      <a:pt x="1041845" y="729164"/>
                      <a:pt x="567711" y="720697"/>
                      <a:pt x="93578" y="712231"/>
                    </a:cubicBezTo>
                  </a:path>
                </a:pathLst>
              </a:cu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8" name="任意多边形: 形状 217">
                <a:extLst>
                  <a:ext uri="{FF2B5EF4-FFF2-40B4-BE49-F238E27FC236}">
                    <a16:creationId xmlns:a16="http://schemas.microsoft.com/office/drawing/2014/main" id="{112C2774-3082-4D88-B7CE-9ACFE848676A}"/>
                  </a:ext>
                </a:extLst>
              </p:cNvPr>
              <p:cNvSpPr/>
              <p:nvPr/>
            </p:nvSpPr>
            <p:spPr>
              <a:xfrm rot="10800000">
                <a:off x="5317344" y="2860860"/>
                <a:ext cx="1181809" cy="542898"/>
              </a:xfrm>
              <a:custGeom>
                <a:avLst/>
                <a:gdLst>
                  <a:gd name="connsiteX0" fmla="*/ 68178 w 1302558"/>
                  <a:gd name="connsiteY0" fmla="*/ 43365 h 719143"/>
                  <a:gd name="connsiteX1" fmla="*/ 118978 w 1302558"/>
                  <a:gd name="connsiteY1" fmla="*/ 43365 h 719143"/>
                  <a:gd name="connsiteX2" fmla="*/ 1033378 w 1302558"/>
                  <a:gd name="connsiteY2" fmla="*/ 9498 h 719143"/>
                  <a:gd name="connsiteX3" fmla="*/ 1041845 w 1302558"/>
                  <a:gd name="connsiteY3" fmla="*/ 238098 h 719143"/>
                  <a:gd name="connsiteX4" fmla="*/ 152845 w 1302558"/>
                  <a:gd name="connsiteY4" fmla="*/ 255031 h 719143"/>
                  <a:gd name="connsiteX5" fmla="*/ 93578 w 1302558"/>
                  <a:gd name="connsiteY5" fmla="*/ 483631 h 719143"/>
                  <a:gd name="connsiteX6" fmla="*/ 1109578 w 1302558"/>
                  <a:gd name="connsiteY6" fmla="*/ 458231 h 719143"/>
                  <a:gd name="connsiteX7" fmla="*/ 1211178 w 1302558"/>
                  <a:gd name="connsiteY7" fmla="*/ 686831 h 719143"/>
                  <a:gd name="connsiteX8" fmla="*/ 93578 w 1302558"/>
                  <a:gd name="connsiteY8" fmla="*/ 712231 h 719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02558" h="719143">
                    <a:moveTo>
                      <a:pt x="68178" y="43365"/>
                    </a:moveTo>
                    <a:lnTo>
                      <a:pt x="118978" y="43365"/>
                    </a:lnTo>
                    <a:cubicBezTo>
                      <a:pt x="279845" y="37720"/>
                      <a:pt x="879567" y="-22958"/>
                      <a:pt x="1033378" y="9498"/>
                    </a:cubicBezTo>
                    <a:cubicBezTo>
                      <a:pt x="1187189" y="41953"/>
                      <a:pt x="1188601" y="197176"/>
                      <a:pt x="1041845" y="238098"/>
                    </a:cubicBezTo>
                    <a:cubicBezTo>
                      <a:pt x="895090" y="279020"/>
                      <a:pt x="310889" y="214109"/>
                      <a:pt x="152845" y="255031"/>
                    </a:cubicBezTo>
                    <a:cubicBezTo>
                      <a:pt x="-5199" y="295953"/>
                      <a:pt x="-65878" y="449764"/>
                      <a:pt x="93578" y="483631"/>
                    </a:cubicBezTo>
                    <a:cubicBezTo>
                      <a:pt x="253034" y="517498"/>
                      <a:pt x="923311" y="424364"/>
                      <a:pt x="1109578" y="458231"/>
                    </a:cubicBezTo>
                    <a:cubicBezTo>
                      <a:pt x="1295845" y="492098"/>
                      <a:pt x="1380511" y="644498"/>
                      <a:pt x="1211178" y="686831"/>
                    </a:cubicBezTo>
                    <a:cubicBezTo>
                      <a:pt x="1041845" y="729164"/>
                      <a:pt x="567711" y="720697"/>
                      <a:pt x="93578" y="712231"/>
                    </a:cubicBezTo>
                  </a:path>
                </a:pathLst>
              </a:custGeom>
              <a:noFill/>
              <a:ln w="28575"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476A7832-F657-4C72-BE97-824F6E8FE2EC}"/>
                </a:ext>
              </a:extLst>
            </p:cNvPr>
            <p:cNvSpPr txBox="1"/>
            <p:nvPr/>
          </p:nvSpPr>
          <p:spPr>
            <a:xfrm>
              <a:off x="4838713" y="2808271"/>
              <a:ext cx="12516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Claudins</a:t>
              </a:r>
              <a:endParaRPr lang="zh-CN" altLang="en-US" sz="16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椭圆 144">
              <a:extLst>
                <a:ext uri="{FF2B5EF4-FFF2-40B4-BE49-F238E27FC236}">
                  <a16:creationId xmlns:a16="http://schemas.microsoft.com/office/drawing/2014/main" id="{E24E6D9D-1A13-40FD-8CD5-6BED9A718713}"/>
                </a:ext>
              </a:extLst>
            </p:cNvPr>
            <p:cNvSpPr/>
            <p:nvPr/>
          </p:nvSpPr>
          <p:spPr>
            <a:xfrm>
              <a:off x="2423394" y="4445537"/>
              <a:ext cx="1346293" cy="33855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DA55E3BF-B277-4F17-A291-5FF819355751}"/>
                </a:ext>
              </a:extLst>
            </p:cNvPr>
            <p:cNvGrpSpPr/>
            <p:nvPr/>
          </p:nvGrpSpPr>
          <p:grpSpPr>
            <a:xfrm>
              <a:off x="2956544" y="1934715"/>
              <a:ext cx="1631704" cy="1063848"/>
              <a:chOff x="2900782" y="2053257"/>
              <a:chExt cx="1631704" cy="1063848"/>
            </a:xfrm>
          </p:grpSpPr>
          <p:sp>
            <p:nvSpPr>
              <p:cNvPr id="198" name="椭圆 197">
                <a:extLst>
                  <a:ext uri="{FF2B5EF4-FFF2-40B4-BE49-F238E27FC236}">
                    <a16:creationId xmlns:a16="http://schemas.microsoft.com/office/drawing/2014/main" id="{CAF5964E-8B19-4D6E-A12C-4191BD8AC469}"/>
                  </a:ext>
                </a:extLst>
              </p:cNvPr>
              <p:cNvSpPr/>
              <p:nvPr/>
            </p:nvSpPr>
            <p:spPr>
              <a:xfrm>
                <a:off x="3744752" y="2263598"/>
                <a:ext cx="690374" cy="26502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9" name="椭圆 198">
                <a:extLst>
                  <a:ext uri="{FF2B5EF4-FFF2-40B4-BE49-F238E27FC236}">
                    <a16:creationId xmlns:a16="http://schemas.microsoft.com/office/drawing/2014/main" id="{E6058850-2A4F-4B8D-A934-D0D2AF0D80E6}"/>
                  </a:ext>
                </a:extLst>
              </p:cNvPr>
              <p:cNvSpPr/>
              <p:nvPr/>
            </p:nvSpPr>
            <p:spPr>
              <a:xfrm>
                <a:off x="4224960" y="2053257"/>
                <a:ext cx="227027" cy="8508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0" name="文本框 199">
                <a:extLst>
                  <a:ext uri="{FF2B5EF4-FFF2-40B4-BE49-F238E27FC236}">
                    <a16:creationId xmlns:a16="http://schemas.microsoft.com/office/drawing/2014/main" id="{842170F0-57A3-44C9-84D0-68C8F790D154}"/>
                  </a:ext>
                </a:extLst>
              </p:cNvPr>
              <p:cNvSpPr txBox="1"/>
              <p:nvPr/>
            </p:nvSpPr>
            <p:spPr>
              <a:xfrm rot="5238473">
                <a:off x="3913095" y="2497714"/>
                <a:ext cx="9310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ZO-1</a:t>
                </a:r>
                <a:endParaRPr lang="zh-CN" alt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01" name="组合 200">
                <a:extLst>
                  <a:ext uri="{FF2B5EF4-FFF2-40B4-BE49-F238E27FC236}">
                    <a16:creationId xmlns:a16="http://schemas.microsoft.com/office/drawing/2014/main" id="{1208D321-1CB9-4B6D-82B4-684EE1ADEFFC}"/>
                  </a:ext>
                </a:extLst>
              </p:cNvPr>
              <p:cNvGrpSpPr/>
              <p:nvPr/>
            </p:nvGrpSpPr>
            <p:grpSpPr>
              <a:xfrm>
                <a:off x="2900782" y="2352643"/>
                <a:ext cx="884153" cy="351951"/>
                <a:chOff x="2490759" y="2274135"/>
                <a:chExt cx="858713" cy="351951"/>
              </a:xfrm>
            </p:grpSpPr>
            <p:sp>
              <p:nvSpPr>
                <p:cNvPr id="202" name="流程图: 接点 201">
                  <a:extLst>
                    <a:ext uri="{FF2B5EF4-FFF2-40B4-BE49-F238E27FC236}">
                      <a16:creationId xmlns:a16="http://schemas.microsoft.com/office/drawing/2014/main" id="{C937B235-D6C0-4299-BF48-2F4B8DE47CB0}"/>
                    </a:ext>
                  </a:extLst>
                </p:cNvPr>
                <p:cNvSpPr/>
                <p:nvPr/>
              </p:nvSpPr>
              <p:spPr>
                <a:xfrm>
                  <a:off x="3203100" y="2274135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3" name="流程图: 接点 202">
                  <a:extLst>
                    <a:ext uri="{FF2B5EF4-FFF2-40B4-BE49-F238E27FC236}">
                      <a16:creationId xmlns:a16="http://schemas.microsoft.com/office/drawing/2014/main" id="{38C2AE09-34C5-41AF-96A0-38A49E07EFAC}"/>
                    </a:ext>
                  </a:extLst>
                </p:cNvPr>
                <p:cNvSpPr/>
                <p:nvPr/>
              </p:nvSpPr>
              <p:spPr>
                <a:xfrm>
                  <a:off x="3212864" y="2368830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4" name="流程图: 接点 203">
                  <a:extLst>
                    <a:ext uri="{FF2B5EF4-FFF2-40B4-BE49-F238E27FC236}">
                      <a16:creationId xmlns:a16="http://schemas.microsoft.com/office/drawing/2014/main" id="{DA4FD27E-9EEE-4998-8C45-9745E352BB38}"/>
                    </a:ext>
                  </a:extLst>
                </p:cNvPr>
                <p:cNvSpPr/>
                <p:nvPr/>
              </p:nvSpPr>
              <p:spPr>
                <a:xfrm>
                  <a:off x="3098524" y="2304272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5" name="流程图: 接点 204">
                  <a:extLst>
                    <a:ext uri="{FF2B5EF4-FFF2-40B4-BE49-F238E27FC236}">
                      <a16:creationId xmlns:a16="http://schemas.microsoft.com/office/drawing/2014/main" id="{9518985E-B877-4C06-85CC-25E9BDCC0EA9}"/>
                    </a:ext>
                  </a:extLst>
                </p:cNvPr>
                <p:cNvSpPr/>
                <p:nvPr/>
              </p:nvSpPr>
              <p:spPr>
                <a:xfrm>
                  <a:off x="3119704" y="2333698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6" name="流程图: 接点 205">
                  <a:extLst>
                    <a:ext uri="{FF2B5EF4-FFF2-40B4-BE49-F238E27FC236}">
                      <a16:creationId xmlns:a16="http://schemas.microsoft.com/office/drawing/2014/main" id="{A810A9C2-37E9-43F6-818F-819DFA04D0EB}"/>
                    </a:ext>
                  </a:extLst>
                </p:cNvPr>
                <p:cNvSpPr/>
                <p:nvPr/>
              </p:nvSpPr>
              <p:spPr>
                <a:xfrm>
                  <a:off x="2994134" y="244215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7" name="流程图: 接点 206">
                  <a:extLst>
                    <a:ext uri="{FF2B5EF4-FFF2-40B4-BE49-F238E27FC236}">
                      <a16:creationId xmlns:a16="http://schemas.microsoft.com/office/drawing/2014/main" id="{23B1DE63-DEF1-4858-9171-2A5205F7A32D}"/>
                    </a:ext>
                  </a:extLst>
                </p:cNvPr>
                <p:cNvSpPr/>
                <p:nvPr/>
              </p:nvSpPr>
              <p:spPr>
                <a:xfrm>
                  <a:off x="2995866" y="2378616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8" name="流程图: 接点 207">
                  <a:extLst>
                    <a:ext uri="{FF2B5EF4-FFF2-40B4-BE49-F238E27FC236}">
                      <a16:creationId xmlns:a16="http://schemas.microsoft.com/office/drawing/2014/main" id="{81C8611C-0BCD-42D7-BE73-C238F1C33172}"/>
                    </a:ext>
                  </a:extLst>
                </p:cNvPr>
                <p:cNvSpPr/>
                <p:nvPr/>
              </p:nvSpPr>
              <p:spPr>
                <a:xfrm>
                  <a:off x="2878288" y="233155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9" name="流程图: 接点 208">
                  <a:extLst>
                    <a:ext uri="{FF2B5EF4-FFF2-40B4-BE49-F238E27FC236}">
                      <a16:creationId xmlns:a16="http://schemas.microsoft.com/office/drawing/2014/main" id="{6F4C9D8D-3F8C-4411-87BD-741713CB4B67}"/>
                    </a:ext>
                  </a:extLst>
                </p:cNvPr>
                <p:cNvSpPr/>
                <p:nvPr/>
              </p:nvSpPr>
              <p:spPr>
                <a:xfrm>
                  <a:off x="2884868" y="242812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0" name="流程图: 接点 209">
                  <a:extLst>
                    <a:ext uri="{FF2B5EF4-FFF2-40B4-BE49-F238E27FC236}">
                      <a16:creationId xmlns:a16="http://schemas.microsoft.com/office/drawing/2014/main" id="{4E47F327-A3A5-4AEE-8147-38F3011166BE}"/>
                    </a:ext>
                  </a:extLst>
                </p:cNvPr>
                <p:cNvSpPr/>
                <p:nvPr/>
              </p:nvSpPr>
              <p:spPr>
                <a:xfrm>
                  <a:off x="2800478" y="2478146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1" name="流程图: 接点 210">
                  <a:extLst>
                    <a:ext uri="{FF2B5EF4-FFF2-40B4-BE49-F238E27FC236}">
                      <a16:creationId xmlns:a16="http://schemas.microsoft.com/office/drawing/2014/main" id="{F68422C9-6025-4C70-A3EF-DBE1610A9004}"/>
                    </a:ext>
                  </a:extLst>
                </p:cNvPr>
                <p:cNvSpPr/>
                <p:nvPr/>
              </p:nvSpPr>
              <p:spPr>
                <a:xfrm>
                  <a:off x="2778723" y="237822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2" name="流程图: 接点 211">
                  <a:extLst>
                    <a:ext uri="{FF2B5EF4-FFF2-40B4-BE49-F238E27FC236}">
                      <a16:creationId xmlns:a16="http://schemas.microsoft.com/office/drawing/2014/main" id="{303FB4A1-4F03-4D98-82AE-9806722D17D5}"/>
                    </a:ext>
                  </a:extLst>
                </p:cNvPr>
                <p:cNvSpPr/>
                <p:nvPr/>
              </p:nvSpPr>
              <p:spPr>
                <a:xfrm>
                  <a:off x="2676550" y="2496970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3" name="流程图: 接点 212">
                  <a:extLst>
                    <a:ext uri="{FF2B5EF4-FFF2-40B4-BE49-F238E27FC236}">
                      <a16:creationId xmlns:a16="http://schemas.microsoft.com/office/drawing/2014/main" id="{87C92223-DD49-4E60-8D9E-1A1985DBC94A}"/>
                    </a:ext>
                  </a:extLst>
                </p:cNvPr>
                <p:cNvSpPr/>
                <p:nvPr/>
              </p:nvSpPr>
              <p:spPr>
                <a:xfrm>
                  <a:off x="2679270" y="242812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4" name="流程图: 接点 213">
                  <a:extLst>
                    <a:ext uri="{FF2B5EF4-FFF2-40B4-BE49-F238E27FC236}">
                      <a16:creationId xmlns:a16="http://schemas.microsoft.com/office/drawing/2014/main" id="{F2463C9E-942B-4201-B5D0-CEC26CAA3CFA}"/>
                    </a:ext>
                  </a:extLst>
                </p:cNvPr>
                <p:cNvSpPr/>
                <p:nvPr/>
              </p:nvSpPr>
              <p:spPr>
                <a:xfrm>
                  <a:off x="2490759" y="249268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5" name="流程图: 接点 214">
                  <a:extLst>
                    <a:ext uri="{FF2B5EF4-FFF2-40B4-BE49-F238E27FC236}">
                      <a16:creationId xmlns:a16="http://schemas.microsoft.com/office/drawing/2014/main" id="{B3824BFB-D6C2-444D-9025-DB34D68875C3}"/>
                    </a:ext>
                  </a:extLst>
                </p:cNvPr>
                <p:cNvSpPr/>
                <p:nvPr/>
              </p:nvSpPr>
              <p:spPr>
                <a:xfrm>
                  <a:off x="2596160" y="246406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6" name="流程图: 接点 215">
                  <a:extLst>
                    <a:ext uri="{FF2B5EF4-FFF2-40B4-BE49-F238E27FC236}">
                      <a16:creationId xmlns:a16="http://schemas.microsoft.com/office/drawing/2014/main" id="{BBE602E4-DFE1-4877-87F9-F62F28E9AF07}"/>
                    </a:ext>
                  </a:extLst>
                </p:cNvPr>
                <p:cNvSpPr/>
                <p:nvPr/>
              </p:nvSpPr>
              <p:spPr>
                <a:xfrm>
                  <a:off x="2524618" y="240325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55" name="文本框 154">
              <a:extLst>
                <a:ext uri="{FF2B5EF4-FFF2-40B4-BE49-F238E27FC236}">
                  <a16:creationId xmlns:a16="http://schemas.microsoft.com/office/drawing/2014/main" id="{89E3BB2D-1C54-499B-BDBE-F954BFF21EFC}"/>
                </a:ext>
              </a:extLst>
            </p:cNvPr>
            <p:cNvSpPr txBox="1"/>
            <p:nvPr/>
          </p:nvSpPr>
          <p:spPr>
            <a:xfrm>
              <a:off x="2257987" y="2026014"/>
              <a:ext cx="13835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Actin filament</a:t>
              </a:r>
              <a:endPara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56" name="组合 155">
              <a:extLst>
                <a:ext uri="{FF2B5EF4-FFF2-40B4-BE49-F238E27FC236}">
                  <a16:creationId xmlns:a16="http://schemas.microsoft.com/office/drawing/2014/main" id="{37F13355-C548-4AC5-A08A-4842845D8E55}"/>
                </a:ext>
              </a:extLst>
            </p:cNvPr>
            <p:cNvGrpSpPr/>
            <p:nvPr/>
          </p:nvGrpSpPr>
          <p:grpSpPr>
            <a:xfrm>
              <a:off x="2851355" y="3086270"/>
              <a:ext cx="1826916" cy="850810"/>
              <a:chOff x="2900782" y="2053257"/>
              <a:chExt cx="1826916" cy="850810"/>
            </a:xfrm>
          </p:grpSpPr>
          <p:sp>
            <p:nvSpPr>
              <p:cNvPr id="160" name="椭圆 159">
                <a:extLst>
                  <a:ext uri="{FF2B5EF4-FFF2-40B4-BE49-F238E27FC236}">
                    <a16:creationId xmlns:a16="http://schemas.microsoft.com/office/drawing/2014/main" id="{2A1612DB-121B-40A3-AC96-75EBF07DACFA}"/>
                  </a:ext>
                </a:extLst>
              </p:cNvPr>
              <p:cNvSpPr/>
              <p:nvPr/>
            </p:nvSpPr>
            <p:spPr>
              <a:xfrm>
                <a:off x="4224960" y="2053257"/>
                <a:ext cx="227027" cy="85081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1" name="组合 160">
                <a:extLst>
                  <a:ext uri="{FF2B5EF4-FFF2-40B4-BE49-F238E27FC236}">
                    <a16:creationId xmlns:a16="http://schemas.microsoft.com/office/drawing/2014/main" id="{72E5D439-F34D-4460-8EAC-63973D9154DF}"/>
                  </a:ext>
                </a:extLst>
              </p:cNvPr>
              <p:cNvGrpSpPr/>
              <p:nvPr/>
            </p:nvGrpSpPr>
            <p:grpSpPr>
              <a:xfrm>
                <a:off x="2900782" y="2352643"/>
                <a:ext cx="884153" cy="351951"/>
                <a:chOff x="2490759" y="2274135"/>
                <a:chExt cx="858713" cy="351951"/>
              </a:xfrm>
            </p:grpSpPr>
            <p:sp>
              <p:nvSpPr>
                <p:cNvPr id="164" name="流程图: 接点 163">
                  <a:extLst>
                    <a:ext uri="{FF2B5EF4-FFF2-40B4-BE49-F238E27FC236}">
                      <a16:creationId xmlns:a16="http://schemas.microsoft.com/office/drawing/2014/main" id="{FF0233BB-2B64-4E4E-B8C1-4E9B141A4F4A}"/>
                    </a:ext>
                  </a:extLst>
                </p:cNvPr>
                <p:cNvSpPr/>
                <p:nvPr/>
              </p:nvSpPr>
              <p:spPr>
                <a:xfrm>
                  <a:off x="3203100" y="2274135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2" name="流程图: 接点 181">
                  <a:extLst>
                    <a:ext uri="{FF2B5EF4-FFF2-40B4-BE49-F238E27FC236}">
                      <a16:creationId xmlns:a16="http://schemas.microsoft.com/office/drawing/2014/main" id="{408EFA4F-02F2-40CC-BFB2-40B60EE42E6F}"/>
                    </a:ext>
                  </a:extLst>
                </p:cNvPr>
                <p:cNvSpPr/>
                <p:nvPr/>
              </p:nvSpPr>
              <p:spPr>
                <a:xfrm>
                  <a:off x="3212864" y="2368830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5" name="流程图: 接点 184">
                  <a:extLst>
                    <a:ext uri="{FF2B5EF4-FFF2-40B4-BE49-F238E27FC236}">
                      <a16:creationId xmlns:a16="http://schemas.microsoft.com/office/drawing/2014/main" id="{394C55DC-321D-4DA8-A44D-D1E7ABB1D088}"/>
                    </a:ext>
                  </a:extLst>
                </p:cNvPr>
                <p:cNvSpPr/>
                <p:nvPr/>
              </p:nvSpPr>
              <p:spPr>
                <a:xfrm>
                  <a:off x="3098524" y="2304272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6" name="流程图: 接点 185">
                  <a:extLst>
                    <a:ext uri="{FF2B5EF4-FFF2-40B4-BE49-F238E27FC236}">
                      <a16:creationId xmlns:a16="http://schemas.microsoft.com/office/drawing/2014/main" id="{162EC385-B66D-47EC-9DC3-93C6244901F5}"/>
                    </a:ext>
                  </a:extLst>
                </p:cNvPr>
                <p:cNvSpPr/>
                <p:nvPr/>
              </p:nvSpPr>
              <p:spPr>
                <a:xfrm>
                  <a:off x="3119704" y="2333698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7" name="流程图: 接点 186">
                  <a:extLst>
                    <a:ext uri="{FF2B5EF4-FFF2-40B4-BE49-F238E27FC236}">
                      <a16:creationId xmlns:a16="http://schemas.microsoft.com/office/drawing/2014/main" id="{D0546EE2-6A0A-409D-BC87-266E396B3FCF}"/>
                    </a:ext>
                  </a:extLst>
                </p:cNvPr>
                <p:cNvSpPr/>
                <p:nvPr/>
              </p:nvSpPr>
              <p:spPr>
                <a:xfrm>
                  <a:off x="2994134" y="244215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8" name="流程图: 接点 187">
                  <a:extLst>
                    <a:ext uri="{FF2B5EF4-FFF2-40B4-BE49-F238E27FC236}">
                      <a16:creationId xmlns:a16="http://schemas.microsoft.com/office/drawing/2014/main" id="{F58DAFE3-E000-4B03-A279-000B4BCD3F27}"/>
                    </a:ext>
                  </a:extLst>
                </p:cNvPr>
                <p:cNvSpPr/>
                <p:nvPr/>
              </p:nvSpPr>
              <p:spPr>
                <a:xfrm>
                  <a:off x="2995866" y="2378616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9" name="流程图: 接点 188">
                  <a:extLst>
                    <a:ext uri="{FF2B5EF4-FFF2-40B4-BE49-F238E27FC236}">
                      <a16:creationId xmlns:a16="http://schemas.microsoft.com/office/drawing/2014/main" id="{DA575552-F69A-4FA3-BC74-87BAD2A55153}"/>
                    </a:ext>
                  </a:extLst>
                </p:cNvPr>
                <p:cNvSpPr/>
                <p:nvPr/>
              </p:nvSpPr>
              <p:spPr>
                <a:xfrm>
                  <a:off x="2878288" y="233155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0" name="流程图: 接点 189">
                  <a:extLst>
                    <a:ext uri="{FF2B5EF4-FFF2-40B4-BE49-F238E27FC236}">
                      <a16:creationId xmlns:a16="http://schemas.microsoft.com/office/drawing/2014/main" id="{150A4EE2-D17F-485F-A9D8-B0A3531669D7}"/>
                    </a:ext>
                  </a:extLst>
                </p:cNvPr>
                <p:cNvSpPr/>
                <p:nvPr/>
              </p:nvSpPr>
              <p:spPr>
                <a:xfrm>
                  <a:off x="2884868" y="242812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1" name="流程图: 接点 190">
                  <a:extLst>
                    <a:ext uri="{FF2B5EF4-FFF2-40B4-BE49-F238E27FC236}">
                      <a16:creationId xmlns:a16="http://schemas.microsoft.com/office/drawing/2014/main" id="{C91BF038-D5FE-445F-AAEB-D22684D3A107}"/>
                    </a:ext>
                  </a:extLst>
                </p:cNvPr>
                <p:cNvSpPr/>
                <p:nvPr/>
              </p:nvSpPr>
              <p:spPr>
                <a:xfrm>
                  <a:off x="2800478" y="2478146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2" name="流程图: 接点 191">
                  <a:extLst>
                    <a:ext uri="{FF2B5EF4-FFF2-40B4-BE49-F238E27FC236}">
                      <a16:creationId xmlns:a16="http://schemas.microsoft.com/office/drawing/2014/main" id="{E236514F-FF93-4074-B4B6-E902D2923DC4}"/>
                    </a:ext>
                  </a:extLst>
                </p:cNvPr>
                <p:cNvSpPr/>
                <p:nvPr/>
              </p:nvSpPr>
              <p:spPr>
                <a:xfrm>
                  <a:off x="2778723" y="237822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3" name="流程图: 接点 192">
                  <a:extLst>
                    <a:ext uri="{FF2B5EF4-FFF2-40B4-BE49-F238E27FC236}">
                      <a16:creationId xmlns:a16="http://schemas.microsoft.com/office/drawing/2014/main" id="{83B7E0BF-1EC9-49A4-A287-1238621535EE}"/>
                    </a:ext>
                  </a:extLst>
                </p:cNvPr>
                <p:cNvSpPr/>
                <p:nvPr/>
              </p:nvSpPr>
              <p:spPr>
                <a:xfrm>
                  <a:off x="2676550" y="2496970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4" name="流程图: 接点 193">
                  <a:extLst>
                    <a:ext uri="{FF2B5EF4-FFF2-40B4-BE49-F238E27FC236}">
                      <a16:creationId xmlns:a16="http://schemas.microsoft.com/office/drawing/2014/main" id="{00E8074B-CE5D-4714-B1B5-F9A8FA04DDDD}"/>
                    </a:ext>
                  </a:extLst>
                </p:cNvPr>
                <p:cNvSpPr/>
                <p:nvPr/>
              </p:nvSpPr>
              <p:spPr>
                <a:xfrm>
                  <a:off x="2679270" y="2428123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5" name="流程图: 接点 194">
                  <a:extLst>
                    <a:ext uri="{FF2B5EF4-FFF2-40B4-BE49-F238E27FC236}">
                      <a16:creationId xmlns:a16="http://schemas.microsoft.com/office/drawing/2014/main" id="{758EA496-2FCB-42B1-B52A-C1054C5B8E88}"/>
                    </a:ext>
                  </a:extLst>
                </p:cNvPr>
                <p:cNvSpPr/>
                <p:nvPr/>
              </p:nvSpPr>
              <p:spPr>
                <a:xfrm>
                  <a:off x="2490759" y="249268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6" name="流程图: 接点 195">
                  <a:extLst>
                    <a:ext uri="{FF2B5EF4-FFF2-40B4-BE49-F238E27FC236}">
                      <a16:creationId xmlns:a16="http://schemas.microsoft.com/office/drawing/2014/main" id="{CEF1C9C8-5E9C-4F8F-8C05-CFD9B4344539}"/>
                    </a:ext>
                  </a:extLst>
                </p:cNvPr>
                <p:cNvSpPr/>
                <p:nvPr/>
              </p:nvSpPr>
              <p:spPr>
                <a:xfrm>
                  <a:off x="2596160" y="246406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7" name="流程图: 接点 196">
                  <a:extLst>
                    <a:ext uri="{FF2B5EF4-FFF2-40B4-BE49-F238E27FC236}">
                      <a16:creationId xmlns:a16="http://schemas.microsoft.com/office/drawing/2014/main" id="{2F9631B6-A932-4174-9973-833BEFE25AA3}"/>
                    </a:ext>
                  </a:extLst>
                </p:cNvPr>
                <p:cNvSpPr/>
                <p:nvPr/>
              </p:nvSpPr>
              <p:spPr>
                <a:xfrm>
                  <a:off x="2524618" y="2403251"/>
                  <a:ext cx="136608" cy="129116"/>
                </a:xfrm>
                <a:prstGeom prst="flowChartConnector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2" name="椭圆 161">
                <a:extLst>
                  <a:ext uri="{FF2B5EF4-FFF2-40B4-BE49-F238E27FC236}">
                    <a16:creationId xmlns:a16="http://schemas.microsoft.com/office/drawing/2014/main" id="{39294CFB-C4B8-458E-A9B3-83C14CA5577B}"/>
                  </a:ext>
                </a:extLst>
              </p:cNvPr>
              <p:cNvSpPr/>
              <p:nvPr/>
            </p:nvSpPr>
            <p:spPr>
              <a:xfrm>
                <a:off x="3744752" y="2263598"/>
                <a:ext cx="690374" cy="265022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dirty="0"/>
              </a:p>
            </p:txBody>
          </p:sp>
          <p:sp>
            <p:nvSpPr>
              <p:cNvPr id="163" name="文本框 162">
                <a:extLst>
                  <a:ext uri="{FF2B5EF4-FFF2-40B4-BE49-F238E27FC236}">
                    <a16:creationId xmlns:a16="http://schemas.microsoft.com/office/drawing/2014/main" id="{3C7742BD-0F22-4EBD-8647-9256BAF9467E}"/>
                  </a:ext>
                </a:extLst>
              </p:cNvPr>
              <p:cNvSpPr txBox="1"/>
              <p:nvPr/>
            </p:nvSpPr>
            <p:spPr>
              <a:xfrm>
                <a:off x="3796693" y="2285919"/>
                <a:ext cx="931005" cy="2656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100" dirty="0">
                    <a:latin typeface="Arial" panose="020B0604020202020204" pitchFamily="34" charset="0"/>
                    <a:cs typeface="Arial" panose="020B0604020202020204" pitchFamily="34" charset="0"/>
                  </a:rPr>
                  <a:t>ZO-2/3</a:t>
                </a:r>
                <a:endParaRPr lang="zh-CN" altLang="en-US" sz="11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C70D9C42-11A5-4497-A3CA-91DF23CBD49E}"/>
                </a:ext>
              </a:extLst>
            </p:cNvPr>
            <p:cNvSpPr txBox="1"/>
            <p:nvPr/>
          </p:nvSpPr>
          <p:spPr>
            <a:xfrm>
              <a:off x="2567431" y="4432835"/>
              <a:ext cx="1346292" cy="3437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dirty="0" err="1">
                  <a:latin typeface="Arial" panose="020B0604020202020204" pitchFamily="34" charset="0"/>
                  <a:cs typeface="Arial" panose="020B0604020202020204" pitchFamily="34" charset="0"/>
                </a:rPr>
                <a:t>RhoGEFs</a:t>
              </a:r>
              <a:endParaRPr lang="zh-CN" altLang="en-US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3" name="文本框 1">
            <a:extLst>
              <a:ext uri="{FF2B5EF4-FFF2-40B4-BE49-F238E27FC236}">
                <a16:creationId xmlns:a16="http://schemas.microsoft.com/office/drawing/2014/main" id="{6840854D-3363-4632-A10E-06890E7C5638}"/>
              </a:ext>
            </a:extLst>
          </p:cNvPr>
          <p:cNvSpPr txBox="1"/>
          <p:nvPr/>
        </p:nvSpPr>
        <p:spPr>
          <a:xfrm>
            <a:off x="4468504" y="1517476"/>
            <a:ext cx="3029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supplementary material 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4995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24863</TotalTime>
  <Words>70</Words>
  <Application>Microsoft Office PowerPoint</Application>
  <PresentationFormat>宽屏</PresentationFormat>
  <Paragraphs>37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等线</vt:lpstr>
      <vt:lpstr>等线 Light</vt:lpstr>
      <vt:lpstr>Arial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puyu zou</dc:creator>
  <cp:lastModifiedBy>puyu zou</cp:lastModifiedBy>
  <cp:revision>32</cp:revision>
  <dcterms:created xsi:type="dcterms:W3CDTF">2021-08-07T07:10:38Z</dcterms:created>
  <dcterms:modified xsi:type="dcterms:W3CDTF">2022-01-18T11:12:28Z</dcterms:modified>
</cp:coreProperties>
</file>