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316" r:id="rId1"/>
    <p:sldMasterId id="2147484459" r:id="rId2"/>
    <p:sldMasterId id="2147484471" r:id="rId3"/>
  </p:sldMasterIdLst>
  <p:notesMasterIdLst>
    <p:notesMasterId r:id="rId11"/>
  </p:notesMasterIdLst>
  <p:handoutMasterIdLst>
    <p:handoutMasterId r:id="rId12"/>
  </p:handoutMasterIdLst>
  <p:sldIdLst>
    <p:sldId id="258" r:id="rId4"/>
    <p:sldId id="264" r:id="rId5"/>
    <p:sldId id="269" r:id="rId6"/>
    <p:sldId id="267" r:id="rId7"/>
    <p:sldId id="270" r:id="rId8"/>
    <p:sldId id="272" r:id="rId9"/>
    <p:sldId id="265" r:id="rId10"/>
  </p:sldIdLst>
  <p:sldSz cx="9144000" cy="6858000" type="screen4x3"/>
  <p:notesSz cx="6858000" cy="9144000"/>
  <p:custDataLst>
    <p:tags r:id="rId13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E5ECF3"/>
    <a:srgbClr val="C2D1E2"/>
    <a:srgbClr val="E9F2F5"/>
    <a:srgbClr val="F3CC75"/>
    <a:srgbClr val="EBAD21"/>
    <a:srgbClr val="FAEBC7"/>
    <a:srgbClr val="D2C79C"/>
    <a:srgbClr val="E7D8A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9843"/>
    <p:restoredTop sz="94558"/>
  </p:normalViewPr>
  <p:slideViewPr>
    <p:cSldViewPr>
      <p:cViewPr varScale="1">
        <p:scale>
          <a:sx n="54" d="100"/>
          <a:sy n="54" d="100"/>
        </p:scale>
        <p:origin x="84" y="30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3" d="100"/>
          <a:sy n="83" d="100"/>
        </p:scale>
        <p:origin x="-2040" y="-84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tags" Target="tags/tag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handoutMaster" Target="handoutMasters/handoutMaster1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2.xml"/><Relationship Id="rId15" Type="http://schemas.openxmlformats.org/officeDocument/2006/relationships/viewProps" Target="viewProps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Header Placeholder 1"/>
          <p:cNvSpPr>
            <a:spLocks noGrp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4339" name="Date Placeholder 2"/>
          <p:cNvSpPr>
            <a:spLocks noGrp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ACAA2974-B8B3-4DFD-97D0-0F56117FC3FD}" type="datetimeFigureOut">
              <a:rPr lang="en-US" altLang="en-US"/>
              <a:pPr>
                <a:defRPr/>
              </a:pPr>
              <a:t>5/4/2020</a:t>
            </a:fld>
            <a:endParaRPr lang="en-US" altLang="en-US"/>
          </a:p>
        </p:txBody>
      </p:sp>
      <p:sp>
        <p:nvSpPr>
          <p:cNvPr id="14340" name="Footer Placeholder 3"/>
          <p:cNvSpPr>
            <a:spLocks noGrp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4341" name="Slide Number Placeholder 4"/>
          <p:cNvSpPr>
            <a:spLocks noGrp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8500BB91-4637-4970-8DCF-898FDD5DBAA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2284616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2755EBA-C21E-A342-B5F5-66295E26FA89}" type="datetimeFigureOut">
              <a:rPr lang="en-AU" smtClean="0"/>
              <a:t>4/05/2020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9497D0C-9C50-1C42-8558-633A155DBFE6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6165658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9497D0C-9C50-1C42-8558-633A155DBFE6}" type="slidenum">
              <a:rPr lang="en-AU" smtClean="0"/>
              <a:t>7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5366375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500926-B983-4603-B78D-043346203126}" type="datetimeFigureOut">
              <a:rPr lang="en-US" altLang="en-US"/>
              <a:pPr>
                <a:defRPr/>
              </a:pPr>
              <a:t>5/4/2020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D6EA2E-8BA2-43ED-AE8B-8619F5D5D21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96989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CE68E6-CF91-4716-9544-97C602D9A5E8}" type="datetimeFigureOut">
              <a:rPr lang="en-US" altLang="en-US"/>
              <a:pPr>
                <a:defRPr/>
              </a:pPr>
              <a:t>5/4/2020</a:t>
            </a:fld>
            <a:endParaRPr lang="en-US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DB62ED-51D9-4D1A-A777-8C21355B57E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421089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552551-145A-4EAB-9093-0C8F2A0FFC2E}" type="datetimeFigureOut">
              <a:rPr lang="en-US" altLang="en-US"/>
              <a:pPr>
                <a:defRPr/>
              </a:pPr>
              <a:t>5/4/2020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6DF15A-5F74-40CE-91D0-092263D1272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3592080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98CFD5-3A61-4416-B6D6-C0900AD7C10C}" type="datetimeFigureOut">
              <a:rPr lang="en-US" altLang="en-US"/>
              <a:pPr>
                <a:defRPr/>
              </a:pPr>
              <a:t>5/4/2020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2BBBCC-EA15-4047-91DB-7B4CA17C785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0217195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05F8DD-2019-451B-A9A9-DF878D617477}" type="datetimeFigureOut">
              <a:rPr lang="en-US"/>
              <a:pPr>
                <a:defRPr/>
              </a:pPr>
              <a:t>5/4/2020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9797D5-3D20-437B-9BE8-65252944959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080744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CCC040-FF0E-4440-AE51-6155E9A912FD}" type="datetimeFigureOut">
              <a:rPr lang="en-US"/>
              <a:pPr>
                <a:defRPr/>
              </a:pPr>
              <a:t>5/4/2020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33F305-4E83-42DA-A096-AED281043BA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575339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3741CE-4194-4D10-B421-247943E43988}" type="datetimeFigureOut">
              <a:rPr lang="en-US"/>
              <a:pPr>
                <a:defRPr/>
              </a:pPr>
              <a:t>5/4/2020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E6B645-1023-4B67-A0F6-FEBC428291D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70426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F81595-DFF9-49D0-BE82-E778861C72F4}" type="datetimeFigureOut">
              <a:rPr lang="en-US"/>
              <a:pPr>
                <a:defRPr/>
              </a:pPr>
              <a:t>5/4/2020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7E94DC-F7D3-4F79-8237-EF611DD1542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77835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2BECF0-83DF-457F-AABF-46671E761E3D}" type="datetimeFigureOut">
              <a:rPr lang="en-US"/>
              <a:pPr>
                <a:defRPr/>
              </a:pPr>
              <a:t>5/4/2020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24A501-0125-4E13-BA76-B03B5501582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38822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59399C-CBDB-46E0-AE49-FA900086ED6C}" type="datetimeFigureOut">
              <a:rPr lang="en-US"/>
              <a:pPr>
                <a:defRPr/>
              </a:pPr>
              <a:t>5/4/2020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8B8C88-058B-4932-8EEA-54A2A060A1A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422995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A56FDB-4FE7-414A-AE74-ED25010F4F8D}" type="datetimeFigureOut">
              <a:rPr lang="en-US"/>
              <a:pPr>
                <a:defRPr/>
              </a:pPr>
              <a:t>5/4/2020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C895BD-7C3B-4245-92DC-1732D7CF1C3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09290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056B06-A335-40C1-89B8-1D6EBA52563A}" type="datetimeFigureOut">
              <a:rPr lang="en-US" altLang="en-US"/>
              <a:pPr>
                <a:defRPr/>
              </a:pPr>
              <a:t>5/4/2020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73251B-D0D3-4AD3-8B38-970CDD9B593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0333262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63E535-FABF-4032-AD5F-006C6C19A84A}" type="datetimeFigureOut">
              <a:rPr lang="en-US"/>
              <a:pPr>
                <a:defRPr/>
              </a:pPr>
              <a:t>5/4/2020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BBE36A-9185-4BB8-8755-F96EA33217E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035381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983E8C-9F4B-4A04-90F1-EBA2C495C2DB}" type="datetimeFigureOut">
              <a:rPr lang="en-US"/>
              <a:pPr>
                <a:defRPr/>
              </a:pPr>
              <a:t>5/4/2020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1B8B64-8481-4FFA-96B1-2923160A3B9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75760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0BE671-F9A2-4D26-8967-F8DAF19AA4B2}" type="datetimeFigureOut">
              <a:rPr lang="en-US"/>
              <a:pPr>
                <a:defRPr/>
              </a:pPr>
              <a:t>5/4/2020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A18F06-EF06-4875-90AA-EC7D1D01964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51082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BC06DD-3895-4FBC-8FE2-D2AFB70FBB85}" type="datetimeFigureOut">
              <a:rPr lang="en-US"/>
              <a:pPr>
                <a:defRPr/>
              </a:pPr>
              <a:t>5/4/2020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0BB842-578E-4355-8F6E-FEF52B5516B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911763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AA3F83-F954-42E1-9ECC-C013EB0835E7}" type="datetimeFigureOut">
              <a:rPr lang="en-US"/>
              <a:pPr>
                <a:defRPr/>
              </a:pPr>
              <a:t>5/4/2020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3AB6BD-C193-4510-B3BD-21C229BEFCA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534085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B53AD7-51DF-4404-9804-16CE756646B9}" type="datetimeFigureOut">
              <a:rPr lang="en-US"/>
              <a:pPr>
                <a:defRPr/>
              </a:pPr>
              <a:t>5/4/2020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A6CD45-B1CC-47E3-A233-24509A48454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384144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90360B-DFFA-452F-B430-00E623291F0B}" type="datetimeFigureOut">
              <a:rPr lang="en-US"/>
              <a:pPr>
                <a:defRPr/>
              </a:pPr>
              <a:t>5/4/2020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3EB736-9FA2-4492-8611-7C411B22C54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785783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9679F7-635E-40C6-8580-83FA6D960780}" type="datetimeFigureOut">
              <a:rPr lang="en-US"/>
              <a:pPr>
                <a:defRPr/>
              </a:pPr>
              <a:t>5/4/2020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1C2283-85F7-4631-B8A4-8A7C3202638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730608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1A4A17-1C88-4D22-B1DE-B4260A7C1E21}" type="datetimeFigureOut">
              <a:rPr lang="en-US"/>
              <a:pPr>
                <a:defRPr/>
              </a:pPr>
              <a:t>5/4/2020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2930B4-5CA3-48E1-B000-EBC3633F816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527323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49D23B-DE3E-462B-8A31-391EE3E36F8F}" type="datetimeFigureOut">
              <a:rPr lang="en-US"/>
              <a:pPr>
                <a:defRPr/>
              </a:pPr>
              <a:t>5/4/2020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795B83-0445-436F-A0D0-F37862840A5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70262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8713F8-108A-41FF-898D-2D82DD910C21}" type="datetimeFigureOut">
              <a:rPr lang="en-US" altLang="en-US"/>
              <a:pPr>
                <a:defRPr/>
              </a:pPr>
              <a:t>5/4/2020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D706ED-E199-4B13-AC5E-044C30DB6B9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77752400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A92729-E1BC-4600-B40B-D02E5394AF88}" type="datetimeFigureOut">
              <a:rPr lang="en-US"/>
              <a:pPr>
                <a:defRPr/>
              </a:pPr>
              <a:t>5/4/2020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8E4BC7-BF84-48B7-8DA4-3F69E5E2F5E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467279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0157FA-589A-47FD-B048-E889BC47FE34}" type="datetimeFigureOut">
              <a:rPr lang="en-US"/>
              <a:pPr>
                <a:defRPr/>
              </a:pPr>
              <a:t>5/4/2020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26BDC9-FF88-478C-A626-FE42A55033B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801002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1B7BDF-8624-4D54-BBED-CDEA6E71656E}" type="datetimeFigureOut">
              <a:rPr lang="en-US"/>
              <a:pPr>
                <a:defRPr/>
              </a:pPr>
              <a:t>5/4/2020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80B1DF-5490-4D08-835C-DBBAD046AE2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18210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883B96-FDB0-485C-9D2F-D2AF25CF35A5}" type="datetimeFigureOut">
              <a:rPr lang="en-US"/>
              <a:pPr>
                <a:defRPr/>
              </a:pPr>
              <a:t>5/4/2020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55454D-E06F-462D-B3D6-01EA0534887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1238178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B369F3-4DCB-4BA5-8CAF-F36C85987903}" type="datetimeFigureOut">
              <a:rPr lang="en-US"/>
              <a:pPr>
                <a:defRPr/>
              </a:pPr>
              <a:t>5/4/2020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621323-2D76-423A-8E4A-E4BBF240CD9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08887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B28F7E-AE42-40C5-A706-3971190238A9}" type="datetimeFigureOut">
              <a:rPr lang="en-US" altLang="en-US"/>
              <a:pPr>
                <a:defRPr/>
              </a:pPr>
              <a:t>5/4/2020</a:t>
            </a:fld>
            <a:endParaRPr lang="en-US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07BF3D-17F2-4CB9-A9E4-96749444217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694103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DB359E-19EF-4F07-9356-99886EE4144C}" type="datetimeFigureOut">
              <a:rPr lang="en-US" altLang="en-US"/>
              <a:pPr>
                <a:defRPr/>
              </a:pPr>
              <a:t>5/4/2020</a:t>
            </a:fld>
            <a:endParaRPr lang="en-US" alt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4AA2A8-C8A1-4DA3-9DE0-5A357E3DC29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282730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B9B600-FFF0-4F56-AB5A-A6B99E22E3E4}" type="datetimeFigureOut">
              <a:rPr lang="en-US" altLang="en-US"/>
              <a:pPr>
                <a:defRPr/>
              </a:pPr>
              <a:t>5/4/2020</a:t>
            </a:fld>
            <a:endParaRPr lang="en-US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C07130-DE73-4706-8EF2-9584D442758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605022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0B09B1-0483-4E75-A96E-8308B7D5BCC9}" type="datetimeFigureOut">
              <a:rPr lang="en-US" altLang="en-US"/>
              <a:pPr>
                <a:defRPr/>
              </a:pPr>
              <a:t>5/4/2020</a:t>
            </a:fld>
            <a:endParaRPr lang="en-US" alt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2ED452-7DEA-48DB-81A8-2DE0794F84A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836604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BB4326-4EDE-45E5-8420-399F8AB93472}" type="datetimeFigureOut">
              <a:rPr lang="en-US" altLang="en-US"/>
              <a:pPr>
                <a:defRPr/>
              </a:pPr>
              <a:t>5/4/2020</a:t>
            </a:fld>
            <a:endParaRPr lang="en-US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DFE2C2-AE53-47A3-B4B7-BEAF0DF88EE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663763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3D0AD7-1166-4719-B671-1DA1975660B8}" type="datetimeFigureOut">
              <a:rPr lang="en-US" altLang="en-US"/>
              <a:pPr>
                <a:defRPr/>
              </a:pPr>
              <a:t>5/4/2020</a:t>
            </a:fld>
            <a:endParaRPr lang="en-US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E65496-A7E0-4B5B-93F7-20CB56ACA56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136609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Date Placeholder 3"/>
          <p:cNvSpPr txBox="1">
            <a:spLocks/>
          </p:cNvSpPr>
          <p:nvPr userDrawn="1"/>
        </p:nvSpPr>
        <p:spPr bwMode="auto">
          <a:xfrm>
            <a:off x="1905000" y="6400800"/>
            <a:ext cx="2133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endParaRPr lang="en-US" altLang="en-US" sz="1200">
              <a:solidFill>
                <a:srgbClr val="898989"/>
              </a:solidFill>
            </a:endParaRPr>
          </a:p>
        </p:txBody>
      </p:sp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3077" name="Date Placeholder 3"/>
          <p:cNvSpPr>
            <a:spLocks noGrp="1"/>
          </p:cNvSpPr>
          <p:nvPr>
            <p:ph type="dt" sz="half" idx="2"/>
          </p:nvPr>
        </p:nvSpPr>
        <p:spPr bwMode="auto"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050FC6B7-CD98-4CFF-824B-6F2461379FC2}" type="datetimeFigureOut">
              <a:rPr lang="en-US" altLang="en-US"/>
              <a:pPr>
                <a:defRPr/>
              </a:pPr>
              <a:t>5/4/2020</a:t>
            </a:fld>
            <a:endParaRPr lang="en-US" altLang="en-US"/>
          </a:p>
        </p:txBody>
      </p:sp>
      <p:sp>
        <p:nvSpPr>
          <p:cNvPr id="3078" name="Footer Placeholder 4"/>
          <p:cNvSpPr>
            <a:spLocks noGrp="1"/>
          </p:cNvSpPr>
          <p:nvPr>
            <p:ph type="ftr" sz="quarter" idx="3"/>
          </p:nvPr>
        </p:nvSpPr>
        <p:spPr bwMode="auto"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079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734B7A24-3368-4EAE-A399-A836B169688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472" r:id="rId1"/>
    <p:sldLayoutId id="2147484473" r:id="rId2"/>
    <p:sldLayoutId id="2147484474" r:id="rId3"/>
    <p:sldLayoutId id="2147484475" r:id="rId4"/>
    <p:sldLayoutId id="2147484476" r:id="rId5"/>
    <p:sldLayoutId id="2147484477" r:id="rId6"/>
    <p:sldLayoutId id="2147484478" r:id="rId7"/>
    <p:sldLayoutId id="2147484479" r:id="rId8"/>
    <p:sldLayoutId id="2147484480" r:id="rId9"/>
    <p:sldLayoutId id="2147484481" r:id="rId10"/>
    <p:sldLayoutId id="2147484482" r:id="rId11"/>
    <p:sldLayoutId id="2147484483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ea typeface="ＭＳ Ｐゴシック" pitchFamily="34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ea typeface="ＭＳ Ｐゴシック" pitchFamily="34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ea typeface="ＭＳ Ｐゴシック" pitchFamily="34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ea typeface="ＭＳ Ｐゴシック" pitchFamily="34" charset="-128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ea typeface="ＭＳ Ｐゴシック" pitchFamily="34" charset="-128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ea typeface="ＭＳ Ｐゴシック" pitchFamily="34" charset="-128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ea typeface="ＭＳ Ｐゴシック" pitchFamily="34" charset="-128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ea typeface="ＭＳ Ｐゴシック" pitchFamily="34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205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48AC2F23-DA1F-490E-B89F-716E3A9C71BD}" type="datetimeFigureOut">
              <a:rPr lang="en-US"/>
              <a:pPr>
                <a:defRPr/>
              </a:pPr>
              <a:t>5/4/2020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F465F597-4073-4F80-81F2-F1BA18806A3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484" r:id="rId1"/>
    <p:sldLayoutId id="2147484485" r:id="rId2"/>
    <p:sldLayoutId id="2147484486" r:id="rId3"/>
    <p:sldLayoutId id="2147484487" r:id="rId4"/>
    <p:sldLayoutId id="2147484488" r:id="rId5"/>
    <p:sldLayoutId id="2147484489" r:id="rId6"/>
    <p:sldLayoutId id="2147484490" r:id="rId7"/>
    <p:sldLayoutId id="2147484491" r:id="rId8"/>
    <p:sldLayoutId id="2147484492" r:id="rId9"/>
    <p:sldLayoutId id="2147484493" r:id="rId10"/>
    <p:sldLayoutId id="2147484494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307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A4EE7EC3-1DAC-4B8C-BBC4-4417CBD42DDB}" type="datetimeFigureOut">
              <a:rPr lang="en-US"/>
              <a:pPr>
                <a:defRPr/>
              </a:pPr>
              <a:t>5/4/2020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B3CEFFC1-DE4F-4407-9990-9DEEC7E8FBA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495" r:id="rId1"/>
    <p:sldLayoutId id="2147484496" r:id="rId2"/>
    <p:sldLayoutId id="2147484497" r:id="rId3"/>
    <p:sldLayoutId id="2147484498" r:id="rId4"/>
    <p:sldLayoutId id="2147484499" r:id="rId5"/>
    <p:sldLayoutId id="2147484500" r:id="rId6"/>
    <p:sldLayoutId id="2147484501" r:id="rId7"/>
    <p:sldLayoutId id="2147484502" r:id="rId8"/>
    <p:sldLayoutId id="2147484503" r:id="rId9"/>
    <p:sldLayoutId id="2147484504" r:id="rId10"/>
    <p:sldLayoutId id="2147484505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t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t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609600" y="287338"/>
            <a:ext cx="7772400" cy="474662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400" b="1" dirty="0">
                <a:solidFill>
                  <a:srgbClr val="FF0000"/>
                </a:solidFill>
                <a:latin typeface="Arial Narrow" panose="020B0606020202030204" pitchFamily="34" charset="0"/>
              </a:rPr>
              <a:t>Journal of Nuclear Cardiology   |   Official Journal of the American Society of Nuclear Cardiology</a:t>
            </a:r>
          </a:p>
        </p:txBody>
      </p:sp>
      <p:sp>
        <p:nvSpPr>
          <p:cNvPr id="4102" name="Title 1"/>
          <p:cNvSpPr>
            <a:spLocks noGrp="1"/>
          </p:cNvSpPr>
          <p:nvPr>
            <p:ph type="ctrTitle"/>
          </p:nvPr>
        </p:nvSpPr>
        <p:spPr>
          <a:xfrm>
            <a:off x="609600" y="998997"/>
            <a:ext cx="7772400" cy="1143000"/>
          </a:xfrm>
          <a:ln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GB" sz="2400" b="1" dirty="0"/>
              <a:t>Assessment of different quantification metrics of [</a:t>
            </a:r>
            <a:r>
              <a:rPr lang="en-GB" sz="2400" b="1" baseline="30000" dirty="0"/>
              <a:t>18</a:t>
            </a:r>
            <a:r>
              <a:rPr lang="en-GB" sz="2400" b="1" dirty="0"/>
              <a:t>F]-</a:t>
            </a:r>
            <a:r>
              <a:rPr lang="en-GB" sz="2400" b="1" dirty="0" err="1"/>
              <a:t>NaF</a:t>
            </a:r>
            <a:r>
              <a:rPr lang="en-GB" sz="2400" b="1" dirty="0"/>
              <a:t> PET/CT images of patients with abdominal aortic aneurysm</a:t>
            </a:r>
            <a:endParaRPr lang="en-GB" sz="2400" dirty="0"/>
          </a:p>
        </p:txBody>
      </p:sp>
      <p:sp>
        <p:nvSpPr>
          <p:cNvPr id="4103" name="Subtitle 3"/>
          <p:cNvSpPr>
            <a:spLocks noGrp="1"/>
          </p:cNvSpPr>
          <p:nvPr>
            <p:ph type="subTitle" idx="1"/>
          </p:nvPr>
        </p:nvSpPr>
        <p:spPr>
          <a:xfrm>
            <a:off x="609600" y="2307617"/>
            <a:ext cx="7772400" cy="1809242"/>
          </a:xfrm>
          <a:ln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GB" sz="1400" dirty="0"/>
              <a:t>Akerele M.I.</a:t>
            </a:r>
            <a:r>
              <a:rPr lang="en-GB" sz="1400" baseline="30000" dirty="0"/>
              <a:t>1</a:t>
            </a:r>
            <a:r>
              <a:rPr lang="en-GB" sz="1400" dirty="0"/>
              <a:t>, </a:t>
            </a:r>
            <a:r>
              <a:rPr lang="en-GB" sz="1400" dirty="0" err="1"/>
              <a:t>Mushari</a:t>
            </a:r>
            <a:r>
              <a:rPr lang="en-GB" sz="1400" dirty="0"/>
              <a:t> N.A.</a:t>
            </a:r>
            <a:r>
              <a:rPr lang="en-GB" sz="1400" baseline="30000" dirty="0"/>
              <a:t>1</a:t>
            </a:r>
            <a:r>
              <a:rPr lang="en-GB" sz="1400" dirty="0"/>
              <a:t>, Forsythe R.O.</a:t>
            </a:r>
            <a:r>
              <a:rPr lang="en-GB" sz="1400" baseline="30000" dirty="0"/>
              <a:t>2,3</a:t>
            </a:r>
            <a:r>
              <a:rPr lang="en-GB" sz="1400" dirty="0"/>
              <a:t>, Syed M.</a:t>
            </a:r>
            <a:r>
              <a:rPr lang="en-GB" sz="1400" baseline="30000" dirty="0"/>
              <a:t>2,3</a:t>
            </a:r>
            <a:r>
              <a:rPr lang="en-US" sz="1400" dirty="0"/>
              <a:t>, Karakatsanis N.A.</a:t>
            </a:r>
            <a:r>
              <a:rPr lang="en-US" sz="1400" baseline="30000" dirty="0"/>
              <a:t>4</a:t>
            </a:r>
            <a:r>
              <a:rPr lang="en-US" sz="1400" dirty="0"/>
              <a:t>, </a:t>
            </a:r>
            <a:r>
              <a:rPr lang="en-GB" sz="1400" dirty="0"/>
              <a:t>Newby D. E.</a:t>
            </a:r>
            <a:r>
              <a:rPr lang="en-GB" sz="1400" baseline="30000" dirty="0"/>
              <a:t>3</a:t>
            </a:r>
            <a:r>
              <a:rPr lang="en-GB" sz="1400" dirty="0"/>
              <a:t>, Dweck M.R.</a:t>
            </a:r>
            <a:r>
              <a:rPr lang="en-GB" sz="1400" baseline="30000" dirty="0"/>
              <a:t>2,3</a:t>
            </a:r>
            <a:r>
              <a:rPr lang="en-US" sz="1400" dirty="0"/>
              <a:t>,</a:t>
            </a:r>
            <a:r>
              <a:rPr lang="en-GB" sz="1400" dirty="0"/>
              <a:t> </a:t>
            </a:r>
            <a:r>
              <a:rPr lang="en-GB" sz="1400" dirty="0" err="1"/>
              <a:t>Tsoumpas</a:t>
            </a:r>
            <a:r>
              <a:rPr lang="en-GB" sz="1400" dirty="0"/>
              <a:t> C.</a:t>
            </a:r>
            <a:r>
              <a:rPr lang="en-GB" sz="1400" baseline="30000" dirty="0"/>
              <a:t>1</a:t>
            </a:r>
            <a:endParaRPr lang="en-GB" sz="1400" dirty="0"/>
          </a:p>
          <a:p>
            <a:pPr marL="228600" lvl="0" indent="-228600">
              <a:buAutoNum type="arabicPeriod"/>
            </a:pPr>
            <a:r>
              <a:rPr lang="en-GB" sz="1400" dirty="0"/>
              <a:t>Biomedical Imaging Science Department, University of Leeds, UK </a:t>
            </a:r>
          </a:p>
          <a:p>
            <a:pPr lvl="0"/>
            <a:r>
              <a:rPr lang="en-GB" sz="1400" dirty="0"/>
              <a:t>2. British Heart Foundation Centre for Cardiovascular Science, University of Edinburgh, UK</a:t>
            </a:r>
          </a:p>
          <a:p>
            <a:pPr lvl="0"/>
            <a:r>
              <a:rPr lang="en-GB" sz="1400" dirty="0"/>
              <a:t>3. Edinburgh Imaging Facility, University of Edinburgh, UK </a:t>
            </a:r>
          </a:p>
          <a:p>
            <a:r>
              <a:rPr lang="en-GB" sz="1400" dirty="0"/>
              <a:t>4. </a:t>
            </a:r>
            <a:r>
              <a:rPr lang="en-US" sz="1400" dirty="0"/>
              <a:t>Department of Radiology, Weil Cornell Medical College of Cornell University, NY, USA</a:t>
            </a:r>
            <a:r>
              <a:rPr lang="en-GB" sz="1400" dirty="0"/>
              <a:t> </a:t>
            </a:r>
          </a:p>
          <a:p>
            <a:pPr lvl="0"/>
            <a:endParaRPr lang="en-GB" sz="1400" dirty="0"/>
          </a:p>
          <a:p>
            <a:endParaRPr lang="en-GB" sz="1400" dirty="0"/>
          </a:p>
          <a:p>
            <a:endParaRPr lang="en-US" altLang="en-US" sz="1400" dirty="0"/>
          </a:p>
        </p:txBody>
      </p:sp>
      <p:sp>
        <p:nvSpPr>
          <p:cNvPr id="3" name="TextBox 2"/>
          <p:cNvSpPr txBox="1"/>
          <p:nvPr/>
        </p:nvSpPr>
        <p:spPr>
          <a:xfrm>
            <a:off x="381000" y="6400800"/>
            <a:ext cx="281359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dirty="0">
                <a:latin typeface="SsykbnAdvPTimes"/>
              </a:rPr>
              <a:t>Copyright  American Society of Nuclear Cardiology</a:t>
            </a:r>
            <a:endParaRPr lang="en-GB" sz="900" dirty="0"/>
          </a:p>
        </p:txBody>
      </p:sp>
      <p:pic>
        <p:nvPicPr>
          <p:cNvPr id="1026" name="Picture 2" descr="American Society of Nuclear Cardiology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8657" y="6209876"/>
            <a:ext cx="1209675" cy="4667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bish01\AppData\Local\Temp\wz67be\Springer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3800" y="6263738"/>
            <a:ext cx="1255672" cy="3352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9D0AE503-B55C-2740-861E-B4C956342F4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48050" y="4323842"/>
            <a:ext cx="4933950" cy="1587692"/>
          </a:xfrm>
          <a:prstGeom prst="rect">
            <a:avLst/>
          </a:prstGeom>
        </p:spPr>
      </p:pic>
      <p:pic>
        <p:nvPicPr>
          <p:cNvPr id="6" name="Picture 5" descr="A person that is standing in the grass&#10;&#10;Description automatically generated">
            <a:extLst>
              <a:ext uri="{FF2B5EF4-FFF2-40B4-BE49-F238E27FC236}">
                <a16:creationId xmlns:a16="http://schemas.microsoft.com/office/drawing/2014/main" id="{D174B8B1-A4A7-422D-A2A0-57BAB1B092EB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338" t="13168" r="22446" b="54442"/>
          <a:stretch/>
        </p:blipFill>
        <p:spPr>
          <a:xfrm>
            <a:off x="609600" y="4221998"/>
            <a:ext cx="2222766" cy="2221241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16859" y="815862"/>
            <a:ext cx="8229600" cy="915490"/>
          </a:xfrm>
        </p:spPr>
        <p:txBody>
          <a:bodyPr/>
          <a:lstStyle/>
          <a:p>
            <a:pPr>
              <a:defRPr/>
            </a:pPr>
            <a:r>
              <a:rPr lang="en-US" sz="3600" b="1" dirty="0"/>
              <a:t>Spill in Effects in Abdominal Aortic Aneurysm (AAA)</a:t>
            </a:r>
            <a:endParaRPr lang="en-US" sz="3600" dirty="0"/>
          </a:p>
        </p:txBody>
      </p:sp>
      <p:sp>
        <p:nvSpPr>
          <p:cNvPr id="6151" name="Content Placeholder 4"/>
          <p:cNvSpPr>
            <a:spLocks noGrp="1"/>
          </p:cNvSpPr>
          <p:nvPr>
            <p:ph idx="1"/>
          </p:nvPr>
        </p:nvSpPr>
        <p:spPr>
          <a:xfrm>
            <a:off x="381000" y="1731352"/>
            <a:ext cx="8418472" cy="4478524"/>
          </a:xfrm>
          <a:ln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pPr marL="0" indent="0">
              <a:buNone/>
            </a:pPr>
            <a:r>
              <a:rPr lang="en-US" altLang="en-US" sz="2800" dirty="0"/>
              <a:t>1- </a:t>
            </a:r>
            <a:r>
              <a:rPr lang="en-GB" sz="2800" dirty="0"/>
              <a:t>[</a:t>
            </a:r>
            <a:r>
              <a:rPr lang="en-GB" sz="2800" baseline="30000" dirty="0"/>
              <a:t>18</a:t>
            </a:r>
            <a:r>
              <a:rPr lang="en-GB" sz="2800" dirty="0"/>
              <a:t>F]-</a:t>
            </a:r>
            <a:r>
              <a:rPr lang="en-GB" sz="2800" dirty="0" err="1"/>
              <a:t>NaF</a:t>
            </a:r>
            <a:r>
              <a:rPr lang="en-GB" sz="2800" dirty="0"/>
              <a:t> is being explored as a marker for micro-calcifications in AAA. </a:t>
            </a:r>
          </a:p>
          <a:p>
            <a:pPr marL="0" indent="0">
              <a:buNone/>
            </a:pPr>
            <a:r>
              <a:rPr lang="en-US" altLang="en-US" sz="2800" dirty="0"/>
              <a:t>2- The high </a:t>
            </a:r>
            <a:r>
              <a:rPr lang="en-GB" sz="2800" dirty="0"/>
              <a:t>[</a:t>
            </a:r>
            <a:r>
              <a:rPr lang="en-GB" sz="2800" baseline="30000" dirty="0"/>
              <a:t>18</a:t>
            </a:r>
            <a:r>
              <a:rPr lang="en-GB" sz="2800" dirty="0"/>
              <a:t>F]-</a:t>
            </a:r>
            <a:r>
              <a:rPr lang="en-GB" sz="2800" dirty="0" err="1"/>
              <a:t>NaF</a:t>
            </a:r>
            <a:r>
              <a:rPr lang="en-GB" sz="2800" dirty="0"/>
              <a:t> </a:t>
            </a:r>
            <a:r>
              <a:rPr lang="en-US" altLang="en-US" sz="2800" dirty="0"/>
              <a:t>uptake in the bone affects</a:t>
            </a:r>
            <a:r>
              <a:rPr lang="en-GB" sz="2800" dirty="0"/>
              <a:t> quantification in the adjacent aneurysm (spill in effects)</a:t>
            </a:r>
            <a:endParaRPr lang="en-US" altLang="en-US" sz="2800" dirty="0"/>
          </a:p>
          <a:p>
            <a:pPr marL="0" indent="0">
              <a:buNone/>
            </a:pPr>
            <a:r>
              <a:rPr lang="en-US" altLang="en-US" sz="2800" dirty="0"/>
              <a:t>3- </a:t>
            </a:r>
            <a:r>
              <a:rPr lang="en-GB" sz="2800" dirty="0"/>
              <a:t>spill-in effect is prominent in </a:t>
            </a:r>
            <a:r>
              <a:rPr lang="en-GB" sz="2800" dirty="0" err="1"/>
              <a:t>SUV</a:t>
            </a:r>
            <a:r>
              <a:rPr lang="en-GB" sz="2800" baseline="-25000" dirty="0" err="1"/>
              <a:t>max</a:t>
            </a:r>
            <a:r>
              <a:rPr lang="en-US" sz="2800" dirty="0"/>
              <a:t> which is mostly used in clinical settings.</a:t>
            </a:r>
          </a:p>
          <a:p>
            <a:pPr marL="0" indent="0">
              <a:buNone/>
            </a:pPr>
            <a:r>
              <a:rPr lang="en-US" altLang="en-US" sz="2800" dirty="0"/>
              <a:t>4- </a:t>
            </a:r>
            <a:r>
              <a:rPr lang="en-US" sz="2800" dirty="0"/>
              <a:t>Efficient quantification and patient management may benefit from exploring alternative quantification metrics. </a:t>
            </a:r>
            <a:endParaRPr lang="en-US" altLang="en-US" sz="2800" dirty="0"/>
          </a:p>
          <a:p>
            <a:pPr marL="514350" indent="-514350">
              <a:buFont typeface="Times New Roman" pitchFamily="18" charset="0"/>
              <a:buAutoNum type="alphaUcPeriod"/>
            </a:pPr>
            <a:endParaRPr lang="en-US" altLang="en-US" sz="2800" dirty="0"/>
          </a:p>
        </p:txBody>
      </p:sp>
      <p:sp>
        <p:nvSpPr>
          <p:cNvPr id="7" name="TextBox 6"/>
          <p:cNvSpPr txBox="1"/>
          <p:nvPr/>
        </p:nvSpPr>
        <p:spPr>
          <a:xfrm>
            <a:off x="381000" y="6400800"/>
            <a:ext cx="281359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dirty="0">
                <a:latin typeface="SsykbnAdvPTimes"/>
              </a:rPr>
              <a:t>Copyright  American Society of Nuclear Cardiology</a:t>
            </a:r>
            <a:endParaRPr lang="en-GB" sz="900" dirty="0"/>
          </a:p>
        </p:txBody>
      </p:sp>
      <p:pic>
        <p:nvPicPr>
          <p:cNvPr id="8" name="Picture 2" descr="American Society of Nuclear Cardiology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8657" y="6209876"/>
            <a:ext cx="1209675" cy="4667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3" descr="C:\Users\bish01\AppData\Local\Temp\wz67be\Springer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3800" y="6263738"/>
            <a:ext cx="1255672" cy="3352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Rectangle 10"/>
          <p:cNvSpPr/>
          <p:nvPr/>
        </p:nvSpPr>
        <p:spPr>
          <a:xfrm>
            <a:off x="609600" y="287338"/>
            <a:ext cx="7772400" cy="474662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400" b="1" dirty="0">
                <a:solidFill>
                  <a:srgbClr val="FF0000"/>
                </a:solidFill>
                <a:latin typeface="Arial Narrow" panose="020B0606020202030204" pitchFamily="34" charset="0"/>
              </a:rPr>
              <a:t>Journal of Nuclear Cardiology   |   Official Journal of the American Society of Nuclear Cardiology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566737"/>
          </a:xfrm>
        </p:spPr>
        <p:txBody>
          <a:bodyPr/>
          <a:lstStyle/>
          <a:p>
            <a:pPr>
              <a:defRPr/>
            </a:pPr>
            <a:r>
              <a:rPr lang="en-US" sz="3600" b="1" dirty="0"/>
              <a:t>METHODS</a:t>
            </a:r>
            <a:endParaRPr lang="en-US" sz="3600" dirty="0"/>
          </a:p>
        </p:txBody>
      </p:sp>
      <p:sp>
        <p:nvSpPr>
          <p:cNvPr id="6151" name="Content Placeholder 4"/>
          <p:cNvSpPr>
            <a:spLocks noGrp="1"/>
          </p:cNvSpPr>
          <p:nvPr>
            <p:ph idx="1"/>
          </p:nvPr>
        </p:nvSpPr>
        <p:spPr>
          <a:xfrm>
            <a:off x="457200" y="1524000"/>
            <a:ext cx="8305800" cy="4685876"/>
          </a:xfrm>
          <a:ln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pPr marL="514350" indent="-514350">
              <a:buFont typeface="Times New Roman" pitchFamily="18" charset="0"/>
              <a:buAutoNum type="alphaUcPeriod"/>
            </a:pPr>
            <a:r>
              <a:rPr lang="en-US" altLang="en-US" sz="2800" b="1" dirty="0"/>
              <a:t>Study type: </a:t>
            </a:r>
            <a:r>
              <a:rPr lang="en-US" altLang="en-US" sz="2400" dirty="0"/>
              <a:t>cohort</a:t>
            </a:r>
          </a:p>
          <a:p>
            <a:pPr marL="514350" indent="-514350">
              <a:buFont typeface="Times New Roman" pitchFamily="18" charset="0"/>
              <a:buAutoNum type="alphaUcPeriod"/>
            </a:pPr>
            <a:r>
              <a:rPr lang="en-US" altLang="en-US" sz="2800" b="1" dirty="0"/>
              <a:t>Study subjects: </a:t>
            </a:r>
            <a:r>
              <a:rPr lang="en-US" altLang="en-US" sz="2400" dirty="0"/>
              <a:t>Seventy-two (72) </a:t>
            </a:r>
            <a:r>
              <a:rPr lang="en-US" sz="2400" dirty="0"/>
              <a:t>patients older than 50 years and diagnosed with asymptomatic AAA </a:t>
            </a:r>
            <a:r>
              <a:rPr lang="en-GB" sz="2400" dirty="0"/>
              <a:t>(larger than 40 mm anteroposterior diameter)</a:t>
            </a:r>
            <a:r>
              <a:rPr lang="en-US" sz="2400" dirty="0"/>
              <a:t> </a:t>
            </a:r>
          </a:p>
          <a:p>
            <a:pPr marL="514350" indent="-514350">
              <a:buFont typeface="Times New Roman" pitchFamily="18" charset="0"/>
              <a:buAutoNum type="alphaUcPeriod"/>
            </a:pPr>
            <a:r>
              <a:rPr lang="en-US" altLang="en-US" sz="2800" b="1" dirty="0"/>
              <a:t>Study endpoints:</a:t>
            </a:r>
          </a:p>
          <a:p>
            <a:pPr marL="400050" lvl="1" indent="0">
              <a:buNone/>
            </a:pPr>
            <a:r>
              <a:rPr lang="en-US" altLang="en-US" sz="2400" dirty="0"/>
              <a:t>AAA expansion and rates of repair or rupture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81000" y="6400800"/>
            <a:ext cx="281359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dirty="0">
                <a:latin typeface="SsykbnAdvPTimes"/>
              </a:rPr>
              <a:t>Copyright  American Society of Nuclear Cardiology</a:t>
            </a:r>
            <a:endParaRPr lang="en-GB" sz="900" dirty="0"/>
          </a:p>
        </p:txBody>
      </p:sp>
      <p:pic>
        <p:nvPicPr>
          <p:cNvPr id="8" name="Picture 2" descr="American Society of Nuclear Cardiology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8657" y="6209876"/>
            <a:ext cx="1209675" cy="4667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3" descr="C:\Users\bish01\AppData\Local\Temp\wz67be\Springer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3800" y="6263738"/>
            <a:ext cx="1255672" cy="3352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Rectangle 10"/>
          <p:cNvSpPr/>
          <p:nvPr/>
        </p:nvSpPr>
        <p:spPr>
          <a:xfrm>
            <a:off x="609600" y="287338"/>
            <a:ext cx="7772400" cy="474662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400" b="1" dirty="0">
                <a:solidFill>
                  <a:srgbClr val="FF0000"/>
                </a:solidFill>
                <a:latin typeface="Arial Narrow" panose="020B0606020202030204" pitchFamily="34" charset="0"/>
              </a:rPr>
              <a:t>Journal of Nuclear Cardiology   |   Official Journal of the American Society of Nuclear Cardiology</a:t>
            </a:r>
          </a:p>
        </p:txBody>
      </p:sp>
    </p:spTree>
    <p:extLst>
      <p:ext uri="{BB962C8B-B14F-4D97-AF65-F5344CB8AC3E}">
        <p14:creationId xmlns:p14="http://schemas.microsoft.com/office/powerpoint/2010/main" val="27578263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566737"/>
          </a:xfrm>
        </p:spPr>
        <p:txBody>
          <a:bodyPr/>
          <a:lstStyle/>
          <a:p>
            <a:pPr>
              <a:defRPr/>
            </a:pPr>
            <a:r>
              <a:rPr lang="en-US" sz="3600" b="1" dirty="0"/>
              <a:t>Quantification Metrics</a:t>
            </a:r>
            <a:endParaRPr lang="en-US" sz="3600" dirty="0"/>
          </a:p>
        </p:txBody>
      </p:sp>
      <p:sp>
        <p:nvSpPr>
          <p:cNvPr id="7" name="TextBox 6"/>
          <p:cNvSpPr txBox="1"/>
          <p:nvPr/>
        </p:nvSpPr>
        <p:spPr>
          <a:xfrm>
            <a:off x="381000" y="6400800"/>
            <a:ext cx="281359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dirty="0">
                <a:latin typeface="SsykbnAdvPTimes"/>
              </a:rPr>
              <a:t>Copyright  American Society of Nuclear Cardiology</a:t>
            </a:r>
            <a:endParaRPr lang="en-GB" sz="900" dirty="0"/>
          </a:p>
        </p:txBody>
      </p:sp>
      <p:pic>
        <p:nvPicPr>
          <p:cNvPr id="8" name="Picture 2" descr="American Society of Nuclear Cardiology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8657" y="6209876"/>
            <a:ext cx="1209675" cy="4667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3" descr="C:\Users\bish01\AppData\Local\Temp\wz67be\Springer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3800" y="6263738"/>
            <a:ext cx="1255672" cy="3352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Rectangle 10"/>
          <p:cNvSpPr/>
          <p:nvPr/>
        </p:nvSpPr>
        <p:spPr>
          <a:xfrm>
            <a:off x="609600" y="287338"/>
            <a:ext cx="7772400" cy="474662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400" b="1" dirty="0">
                <a:solidFill>
                  <a:srgbClr val="FF0000"/>
                </a:solidFill>
                <a:latin typeface="Arial Narrow" panose="020B0606020202030204" pitchFamily="34" charset="0"/>
              </a:rPr>
              <a:t>Journal of Nuclear Cardiology   |   Official Journal of the American Society of Nuclear Cardiology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9" name="Content Placeholder 4">
                <a:extLst>
                  <a:ext uri="{FF2B5EF4-FFF2-40B4-BE49-F238E27FC236}">
                    <a16:creationId xmlns:a16="http://schemas.microsoft.com/office/drawing/2014/main" id="{B73A750A-3C6D-436A-A494-6A5E6090A8A8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457200" y="1369006"/>
                <a:ext cx="8305800" cy="5031793"/>
              </a:xfrm>
              <a:ln>
                <a:solidFill>
                  <a:schemeClr val="accent1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buFont typeface="Wingdings" panose="05000000000000000000" pitchFamily="2" charset="2"/>
                  <a:buChar char="q"/>
                </a:pPr>
                <a:r>
                  <a:rPr lang="en-GB" sz="2800" dirty="0"/>
                  <a:t>The TBR was calculated for each SUV metric:</a:t>
                </a: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𝑇𝐵𝑅</m:t>
                        </m:r>
                      </m:e>
                      <m:sub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US" sz="2800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28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28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800" i="1">
                                <a:latin typeface="Cambria Math" panose="02040503050406030204" pitchFamily="18" charset="0"/>
                              </a:rPr>
                              <m:t>𝑆𝑈𝑉</m:t>
                            </m:r>
                          </m:e>
                          <m:sub>
                            <m:r>
                              <a:rPr lang="en-US" sz="2800" i="1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 (</m:t>
                        </m:r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𝑇𝑎𝑟𝑔𝑒𝑡</m:t>
                        </m:r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)</m:t>
                        </m:r>
                      </m:num>
                      <m:den>
                        <m:sSub>
                          <m:sSubPr>
                            <m:ctrlPr>
                              <a:rPr lang="en-US" sz="28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800" i="1">
                                <a:latin typeface="Cambria Math" panose="02040503050406030204" pitchFamily="18" charset="0"/>
                              </a:rPr>
                              <m:t>𝑆𝑈𝑉</m:t>
                            </m:r>
                          </m:e>
                          <m:sub>
                            <m:r>
                              <a:rPr lang="en-US" sz="2800" i="1">
                                <a:latin typeface="Cambria Math" panose="02040503050406030204" pitchFamily="18" charset="0"/>
                              </a:rPr>
                              <m:t>𝑚𝑒𝑎𝑛</m:t>
                            </m:r>
                          </m:sub>
                        </m:sSub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 (</m:t>
                        </m:r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𝐵𝑎𝑐𝑘𝑔𝑟𝑜𝑢𝑛𝑑</m:t>
                        </m:r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)</m:t>
                        </m:r>
                      </m:den>
                    </m:f>
                    <m:r>
                      <a:rPr lang="en-US" sz="2800" b="0" i="0" smtClean="0">
                        <a:latin typeface="Cambria Math" panose="02040503050406030204" pitchFamily="18" charset="0"/>
                      </a:rPr>
                      <m:t>,</m:t>
                    </m:r>
                  </m:oMath>
                </a14:m>
                <a:r>
                  <a:rPr lang="en-US" sz="2800" dirty="0"/>
                  <a:t> </a:t>
                </a:r>
                <a14:m>
                  <m:oMath xmlns:m="http://schemas.openxmlformats.org/officeDocument/2006/math">
                    <m:r>
                      <a:rPr lang="en-US" sz="2800" i="1">
                        <a:latin typeface="Cambria Math" panose="02040503050406030204" pitchFamily="18" charset="0"/>
                      </a:rPr>
                      <m:t>𝑖</m:t>
                    </m:r>
                    <m:r>
                      <a:rPr lang="en-US" sz="2800" b="0" i="0" smtClean="0">
                        <a:latin typeface="Cambria Math" panose="02040503050406030204" pitchFamily="18" charset="0"/>
                      </a:rPr>
                      <m:t>=</m:t>
                    </m:r>
                    <m:r>
                      <m:rPr>
                        <m:sty m:val="p"/>
                      </m:rPr>
                      <a:rPr lang="en-US" sz="2800" b="0" i="0" smtClean="0">
                        <a:latin typeface="Cambria Math" panose="02040503050406030204" pitchFamily="18" charset="0"/>
                      </a:rPr>
                      <m:t>max</m:t>
                    </m:r>
                    <m:r>
                      <a:rPr lang="en-US" sz="2800" b="0" i="0" smtClean="0">
                        <a:latin typeface="Cambria Math" panose="02040503050406030204" pitchFamily="18" charset="0"/>
                      </a:rPr>
                      <m:t>, 90,70 </m:t>
                    </m:r>
                    <m:r>
                      <m:rPr>
                        <m:sty m:val="p"/>
                      </m:rPr>
                      <a:rPr lang="en-US" sz="2800" b="0" i="0" smtClean="0">
                        <a:latin typeface="Cambria Math" panose="02040503050406030204" pitchFamily="18" charset="0"/>
                      </a:rPr>
                      <m:t>and</m:t>
                    </m:r>
                    <m:r>
                      <a:rPr lang="en-US" sz="2800" b="0" i="0" smtClean="0">
                        <a:latin typeface="Cambria Math" panose="02040503050406030204" pitchFamily="18" charset="0"/>
                      </a:rPr>
                      <m:t> 50</m:t>
                    </m:r>
                  </m:oMath>
                </a14:m>
                <a:endParaRPr lang="en-US" sz="2800" dirty="0"/>
              </a:p>
              <a:p>
                <a:pPr>
                  <a:buFont typeface="Wingdings" panose="05000000000000000000" pitchFamily="2" charset="2"/>
                  <a:buChar char="q"/>
                </a:pPr>
                <a:r>
                  <a:rPr lang="en-GB" sz="2800" dirty="0"/>
                  <a:t>Spill in effect was quantified by the difference between the TBR AAA and TBR </a:t>
                </a:r>
                <a:r>
                  <a:rPr lang="en-US" sz="2800" dirty="0" err="1"/>
                  <a:t>AAA</a:t>
                </a:r>
                <a:r>
                  <a:rPr lang="en-US" sz="2800" baseline="-25000" dirty="0" err="1"/>
                  <a:t>exc</a:t>
                </a:r>
                <a:r>
                  <a:rPr lang="en-US" sz="2800" dirty="0"/>
                  <a:t> </a:t>
                </a:r>
                <a:r>
                  <a:rPr lang="en-GB" sz="2800" dirty="0"/>
                  <a:t>(DTBR) :</a:t>
                </a:r>
                <a:endParaRPr lang="en-US" sz="2800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800" i="1">
                          <a:latin typeface="Cambria Math" panose="02040503050406030204" pitchFamily="18" charset="0"/>
                        </a:rPr>
                        <m:t>𝐷𝑇𝐵𝑅</m:t>
                      </m:r>
                      <m:r>
                        <a:rPr lang="en-GB" sz="2800" i="1">
                          <a:latin typeface="Cambria Math" panose="02040503050406030204" pitchFamily="18" charset="0"/>
                        </a:rPr>
                        <m:t>= </m:t>
                      </m:r>
                      <m:sSub>
                        <m:sSubPr>
                          <m:ctrlPr>
                            <a:rPr lang="en-US" sz="2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800" i="1">
                              <a:latin typeface="Cambria Math" panose="02040503050406030204" pitchFamily="18" charset="0"/>
                            </a:rPr>
                            <m:t>𝑇𝐵𝑅</m:t>
                          </m:r>
                        </m:e>
                        <m:sub>
                          <m:r>
                            <a:rPr lang="en-GB" sz="2800" i="1">
                              <a:latin typeface="Cambria Math" panose="02040503050406030204" pitchFamily="18" charset="0"/>
                            </a:rPr>
                            <m:t>𝐴𝐴𝐴</m:t>
                          </m:r>
                        </m:sub>
                      </m:sSub>
                      <m:r>
                        <a:rPr lang="en-GB" sz="2800" i="1">
                          <a:latin typeface="Cambria Math" panose="02040503050406030204" pitchFamily="18" charset="0"/>
                        </a:rPr>
                        <m:t>− </m:t>
                      </m:r>
                      <m:sSub>
                        <m:sSubPr>
                          <m:ctrlPr>
                            <a:rPr lang="en-US" sz="2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800" i="1">
                              <a:latin typeface="Cambria Math" panose="02040503050406030204" pitchFamily="18" charset="0"/>
                            </a:rPr>
                            <m:t>𝑇𝐵𝑅</m:t>
                          </m:r>
                        </m:e>
                        <m:sub>
                          <m:sSub>
                            <m:sSubPr>
                              <m:ctrlPr>
                                <a:rPr lang="en-US" sz="28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800" i="1">
                                  <a:latin typeface="Cambria Math" panose="02040503050406030204" pitchFamily="18" charset="0"/>
                                </a:rPr>
                                <m:t>𝐴𝐴𝐴</m:t>
                              </m:r>
                            </m:e>
                            <m:sub>
                              <m:r>
                                <a:rPr lang="en-GB" sz="2800" i="1">
                                  <a:latin typeface="Cambria Math" panose="02040503050406030204" pitchFamily="18" charset="0"/>
                                </a:rPr>
                                <m:t>𝑒𝑥𝑐</m:t>
                              </m:r>
                            </m:sub>
                          </m:sSub>
                        </m:sub>
                      </m:sSub>
                    </m:oMath>
                  </m:oMathPara>
                </a14:m>
                <a:endParaRPr lang="en-GB" altLang="en-US" sz="2800" dirty="0"/>
              </a:p>
              <a:p>
                <a:pPr>
                  <a:buFont typeface="Wingdings" panose="05000000000000000000" pitchFamily="2" charset="2"/>
                  <a:buChar char="q"/>
                </a:pPr>
                <a:r>
                  <a:rPr lang="en-GB" sz="2800" dirty="0"/>
                  <a:t>Noise properties were evaluated using the contrast to noise ratio (CNR):</a:t>
                </a:r>
                <a:endParaRPr lang="en-US" sz="2800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800" i="1">
                          <a:latin typeface="Cambria Math" panose="02040503050406030204" pitchFamily="18" charset="0"/>
                        </a:rPr>
                        <m:t>𝐶𝑁𝑅</m:t>
                      </m:r>
                      <m:r>
                        <a:rPr lang="en-GB" sz="2800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8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28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800" i="1">
                                  <a:latin typeface="Cambria Math" panose="02040503050406030204" pitchFamily="18" charset="0"/>
                                </a:rPr>
                                <m:t>𝑇𝐵𝑅</m:t>
                              </m:r>
                            </m:e>
                            <m:sub>
                              <m:r>
                                <a:rPr lang="en-GB" sz="2800" i="1">
                                  <a:latin typeface="Cambria Math" panose="02040503050406030204" pitchFamily="18" charset="0"/>
                                </a:rPr>
                                <m:t>𝐴𝐴𝐴</m:t>
                              </m:r>
                            </m:sub>
                          </m:sSub>
                          <m:r>
                            <a:rPr lang="en-GB" sz="2800" i="1"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US" sz="28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800" i="1">
                                  <a:latin typeface="Cambria Math" panose="02040503050406030204" pitchFamily="18" charset="0"/>
                                </a:rPr>
                                <m:t>𝑇𝐵𝑅</m:t>
                              </m:r>
                            </m:e>
                            <m:sub>
                              <m:r>
                                <a:rPr lang="en-GB" sz="2800" i="1">
                                  <a:latin typeface="Cambria Math" panose="02040503050406030204" pitchFamily="18" charset="0"/>
                                </a:rPr>
                                <m:t>𝐵𝑎𝑐𝑘𝑔𝑟𝑜𝑢𝑛𝑑</m:t>
                              </m:r>
                            </m:sub>
                          </m:sSub>
                        </m:num>
                        <m:den>
                          <m:rad>
                            <m:radPr>
                              <m:degHide m:val="on"/>
                              <m:ctrlPr>
                                <a:rPr lang="en-US" sz="2800" i="1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sSubSup>
                                <m:sSubSupPr>
                                  <m:ctrlPr>
                                    <a:rPr lang="en-US" sz="2800" i="1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GB" sz="2800" i="1">
                                      <a:latin typeface="Cambria Math" panose="02040503050406030204" pitchFamily="18" charset="0"/>
                                    </a:rPr>
                                    <m:t>𝑆𝐷</m:t>
                                  </m:r>
                                </m:e>
                                <m:sub>
                                  <m:r>
                                    <a:rPr lang="en-GB" sz="2800" i="1">
                                      <a:latin typeface="Cambria Math" panose="02040503050406030204" pitchFamily="18" charset="0"/>
                                    </a:rPr>
                                    <m:t>𝐴𝐴𝐴</m:t>
                                  </m:r>
                                </m:sub>
                                <m:sup>
                                  <m:r>
                                    <a:rPr lang="en-GB" sz="2800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bSup>
                              <m:r>
                                <a:rPr lang="en-GB" sz="2800" i="1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sSubSup>
                                <m:sSubSupPr>
                                  <m:ctrlPr>
                                    <a:rPr lang="en-US" sz="2800" i="1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GB" sz="2800" i="1">
                                      <a:latin typeface="Cambria Math" panose="02040503050406030204" pitchFamily="18" charset="0"/>
                                    </a:rPr>
                                    <m:t>𝑆𝐷</m:t>
                                  </m:r>
                                </m:e>
                                <m:sub>
                                  <m:r>
                                    <a:rPr lang="en-GB" sz="2800" i="1">
                                      <a:latin typeface="Cambria Math" panose="02040503050406030204" pitchFamily="18" charset="0"/>
                                    </a:rPr>
                                    <m:t>𝐵𝑎𝑐𝑘𝑔𝑟𝑜𝑢𝑛𝑑</m:t>
                                  </m:r>
                                </m:sub>
                                <m:sup>
                                  <m:r>
                                    <a:rPr lang="en-GB" sz="2800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bSup>
                            </m:e>
                          </m:rad>
                        </m:den>
                      </m:f>
                    </m:oMath>
                  </m:oMathPara>
                </a14:m>
                <a:endParaRPr lang="en-GB" altLang="en-US" sz="2800" dirty="0"/>
              </a:p>
              <a:p>
                <a:pPr>
                  <a:buFont typeface="Wingdings" panose="05000000000000000000" pitchFamily="2" charset="2"/>
                  <a:buChar char="q"/>
                </a:pPr>
                <a:endParaRPr lang="en-US" altLang="en-US" sz="2800" dirty="0"/>
              </a:p>
            </p:txBody>
          </p:sp>
        </mc:Choice>
        <mc:Fallback>
          <p:sp>
            <p:nvSpPr>
              <p:cNvPr id="9" name="Content Placeholder 4">
                <a:extLst>
                  <a:ext uri="{FF2B5EF4-FFF2-40B4-BE49-F238E27FC236}">
                    <a16:creationId xmlns:a16="http://schemas.microsoft.com/office/drawing/2014/main" id="{B73A750A-3C6D-436A-A494-6A5E6090A8A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369006"/>
                <a:ext cx="8305800" cy="5031793"/>
              </a:xfrm>
              <a:blipFill>
                <a:blip r:embed="rId4"/>
                <a:stretch>
                  <a:fillRect l="-1172" t="-1209" r="-879"/>
                </a:stretch>
              </a:blipFill>
              <a:ln>
                <a:solidFill>
                  <a:schemeClr val="accent1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186451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69900" y="788722"/>
            <a:ext cx="8229600" cy="566737"/>
          </a:xfrm>
        </p:spPr>
        <p:txBody>
          <a:bodyPr/>
          <a:lstStyle/>
          <a:p>
            <a:pPr>
              <a:defRPr/>
            </a:pPr>
            <a:r>
              <a:rPr lang="en-US" sz="3200" b="1" dirty="0"/>
              <a:t>RESULTS</a:t>
            </a:r>
            <a:endParaRPr lang="en-US" sz="3200" dirty="0"/>
          </a:p>
        </p:txBody>
      </p:sp>
      <p:sp>
        <p:nvSpPr>
          <p:cNvPr id="7" name="TextBox 6"/>
          <p:cNvSpPr txBox="1"/>
          <p:nvPr/>
        </p:nvSpPr>
        <p:spPr>
          <a:xfrm>
            <a:off x="381000" y="6400800"/>
            <a:ext cx="281359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dirty="0">
                <a:latin typeface="SsykbnAdvPTimes"/>
              </a:rPr>
              <a:t>Copyright  American Society of Nuclear Cardiology</a:t>
            </a:r>
            <a:endParaRPr lang="en-GB" sz="900" dirty="0"/>
          </a:p>
        </p:txBody>
      </p:sp>
      <p:pic>
        <p:nvPicPr>
          <p:cNvPr id="8" name="Picture 2" descr="American Society of Nuclear Cardiology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8657" y="6209876"/>
            <a:ext cx="1209675" cy="4667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3" descr="C:\Users\bish01\AppData\Local\Temp\wz67be\Springer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3800" y="6263738"/>
            <a:ext cx="1255672" cy="3352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Rectangle 10"/>
          <p:cNvSpPr/>
          <p:nvPr/>
        </p:nvSpPr>
        <p:spPr>
          <a:xfrm>
            <a:off x="609600" y="287338"/>
            <a:ext cx="7772400" cy="474662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400" b="1" dirty="0">
                <a:solidFill>
                  <a:srgbClr val="FF0000"/>
                </a:solidFill>
                <a:latin typeface="Arial Narrow" panose="020B0606020202030204" pitchFamily="34" charset="0"/>
              </a:rPr>
              <a:t>Journal of Nuclear Cardiology   |   Official Journal of the American Society of Nuclear Cardiology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C5280747-089E-174C-B1A2-EC6E3CCC0CAB}"/>
              </a:ext>
            </a:extLst>
          </p:cNvPr>
          <p:cNvSpPr/>
          <p:nvPr/>
        </p:nvSpPr>
        <p:spPr>
          <a:xfrm>
            <a:off x="344528" y="5158702"/>
            <a:ext cx="8454944" cy="1323439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GB" sz="2000" dirty="0">
                <a:latin typeface="+mn-lt"/>
              </a:rPr>
              <a:t>Comparison of the TBR metric for PSF and PSF+BC at (a) 10 iterations, and (b) 3</a:t>
            </a:r>
            <a:r>
              <a:rPr lang="en-US" sz="2000" dirty="0">
                <a:latin typeface="+mn-lt"/>
              </a:rPr>
              <a:t> iterations</a:t>
            </a:r>
            <a:r>
              <a:rPr lang="en-GB" sz="2000" dirty="0">
                <a:solidFill>
                  <a:srgbClr val="000000"/>
                </a:solidFill>
                <a:latin typeface="+mn-lt"/>
                <a:ea typeface="Calibri" panose="020F0502020204030204" pitchFamily="34" charset="0"/>
              </a:rPr>
              <a:t>. Spill in effect is more pronounced at 3 iterations than at 10 iterations (shown by variations above the black reference line). </a:t>
            </a:r>
            <a:r>
              <a:rPr lang="en-GB" sz="2000" dirty="0">
                <a:latin typeface="+mn-lt"/>
              </a:rPr>
              <a:t>TBR</a:t>
            </a:r>
            <a:r>
              <a:rPr lang="en-GB" sz="2000" baseline="-25000" dirty="0">
                <a:latin typeface="+mn-lt"/>
              </a:rPr>
              <a:t>50</a:t>
            </a:r>
            <a:r>
              <a:rPr lang="en-GB" sz="2000" dirty="0">
                <a:solidFill>
                  <a:srgbClr val="000000"/>
                </a:solidFill>
                <a:latin typeface="+mn-lt"/>
                <a:ea typeface="Calibri" panose="020F0502020204030204" pitchFamily="34" charset="0"/>
              </a:rPr>
              <a:t> is closest to the reference line</a:t>
            </a:r>
            <a:endParaRPr lang="en-US" sz="2000" dirty="0">
              <a:latin typeface="+mn-lt"/>
            </a:endParaRPr>
          </a:p>
        </p:txBody>
      </p:sp>
      <p:pic>
        <p:nvPicPr>
          <p:cNvPr id="6" name="Picture 5" descr="A map with text&#10;&#10;Description automatically generated">
            <a:extLst>
              <a:ext uri="{FF2B5EF4-FFF2-40B4-BE49-F238E27FC236}">
                <a16:creationId xmlns:a16="http://schemas.microsoft.com/office/drawing/2014/main" id="{626B12ED-6874-4E92-B3F2-C6D2D49E01A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776" y="1281646"/>
            <a:ext cx="8918448" cy="38770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04063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811007"/>
            <a:ext cx="8229600" cy="566737"/>
          </a:xfrm>
        </p:spPr>
        <p:txBody>
          <a:bodyPr/>
          <a:lstStyle/>
          <a:p>
            <a:pPr>
              <a:defRPr/>
            </a:pPr>
            <a:r>
              <a:rPr lang="en-US" sz="3200" b="1" dirty="0"/>
              <a:t>RESULTS</a:t>
            </a:r>
            <a:endParaRPr lang="en-US" sz="3200" dirty="0"/>
          </a:p>
        </p:txBody>
      </p:sp>
      <p:sp>
        <p:nvSpPr>
          <p:cNvPr id="7" name="TextBox 6"/>
          <p:cNvSpPr txBox="1"/>
          <p:nvPr/>
        </p:nvSpPr>
        <p:spPr>
          <a:xfrm>
            <a:off x="381000" y="6400800"/>
            <a:ext cx="281359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dirty="0">
                <a:latin typeface="SsykbnAdvPTimes"/>
              </a:rPr>
              <a:t>Copyright  American Society of Nuclear Cardiology</a:t>
            </a:r>
            <a:endParaRPr lang="en-GB" sz="900" dirty="0"/>
          </a:p>
        </p:txBody>
      </p:sp>
      <p:pic>
        <p:nvPicPr>
          <p:cNvPr id="8" name="Picture 2" descr="American Society of Nuclear Cardiology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8657" y="6209876"/>
            <a:ext cx="1209675" cy="4667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3" descr="C:\Users\bish01\AppData\Local\Temp\wz67be\Springer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3800" y="6263738"/>
            <a:ext cx="1255672" cy="3352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Rectangle 10"/>
          <p:cNvSpPr/>
          <p:nvPr/>
        </p:nvSpPr>
        <p:spPr>
          <a:xfrm>
            <a:off x="609600" y="287338"/>
            <a:ext cx="7772400" cy="474662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400" b="1" dirty="0">
                <a:solidFill>
                  <a:srgbClr val="FF0000"/>
                </a:solidFill>
                <a:latin typeface="Arial Narrow" panose="020B0606020202030204" pitchFamily="34" charset="0"/>
              </a:rPr>
              <a:t>Journal of Nuclear Cardiology   |   Official Journal of the American Society of Nuclear Cardiology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922CCEC4-2075-C545-9507-CA1A5022B987}"/>
              </a:ext>
            </a:extLst>
          </p:cNvPr>
          <p:cNvSpPr/>
          <p:nvPr/>
        </p:nvSpPr>
        <p:spPr>
          <a:xfrm>
            <a:off x="5706035" y="1362860"/>
            <a:ext cx="2971800" cy="4708981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US" sz="2000" dirty="0"/>
              <a:t>This shows the difference in TBR values for AAA and </a:t>
            </a:r>
            <a:r>
              <a:rPr lang="en-US" sz="2000" dirty="0" err="1"/>
              <a:t>AAA</a:t>
            </a:r>
            <a:r>
              <a:rPr lang="en-US" sz="2000" baseline="-25000" dirty="0" err="1"/>
              <a:t>exc</a:t>
            </a:r>
            <a:r>
              <a:rPr lang="en-US" sz="2000" dirty="0"/>
              <a:t> (DTBR) against CNR for all the TBR metrics as iteration increases. A robust TBR metric will show low DTBR and high CNR. TBR</a:t>
            </a:r>
            <a:r>
              <a:rPr lang="en-US" sz="2000" baseline="-25000" dirty="0"/>
              <a:t>50</a:t>
            </a:r>
            <a:r>
              <a:rPr lang="en-US" sz="2000" dirty="0"/>
              <a:t> is the most robust metrics to reduce the spill in quantification error as it gave the best trade-off between DTBR and CNR. </a:t>
            </a:r>
          </a:p>
        </p:txBody>
      </p:sp>
      <p:pic>
        <p:nvPicPr>
          <p:cNvPr id="3" name="Picture 2" descr="A close up of a map&#10;&#10;Description automatically generated">
            <a:extLst>
              <a:ext uri="{FF2B5EF4-FFF2-40B4-BE49-F238E27FC236}">
                <a16:creationId xmlns:a16="http://schemas.microsoft.com/office/drawing/2014/main" id="{C79327C5-8A1B-43A9-8E40-426E1855B26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047" y="1560600"/>
            <a:ext cx="5303520" cy="46573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854745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566737"/>
          </a:xfrm>
        </p:spPr>
        <p:txBody>
          <a:bodyPr/>
          <a:lstStyle/>
          <a:p>
            <a:pPr>
              <a:defRPr/>
            </a:pPr>
            <a:r>
              <a:rPr lang="en-US" sz="3600" b="1" dirty="0"/>
              <a:t>CONCLUSIONS</a:t>
            </a:r>
            <a:endParaRPr lang="en-US" sz="3600" dirty="0"/>
          </a:p>
        </p:txBody>
      </p:sp>
      <p:sp>
        <p:nvSpPr>
          <p:cNvPr id="6151" name="Content Placeholder 4"/>
          <p:cNvSpPr>
            <a:spLocks noGrp="1"/>
          </p:cNvSpPr>
          <p:nvPr>
            <p:ph idx="1"/>
          </p:nvPr>
        </p:nvSpPr>
        <p:spPr>
          <a:xfrm>
            <a:off x="362764" y="1371600"/>
            <a:ext cx="8418472" cy="4858801"/>
          </a:xfrm>
          <a:ln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pPr marL="0" indent="0">
              <a:buNone/>
            </a:pPr>
            <a:r>
              <a:rPr lang="en-US" altLang="en-US" sz="2800" dirty="0"/>
              <a:t>1- </a:t>
            </a:r>
            <a:r>
              <a:rPr lang="en-GB" sz="280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The spill in quantification error as related to PET/CT imaging can be reduced by using the background correction method (PSF+BC), or by using the thresholding metrics in conventional method (PSF). </a:t>
            </a:r>
            <a:endParaRPr lang="en-US" altLang="en-US" sz="2800" dirty="0"/>
          </a:p>
          <a:p>
            <a:pPr marL="0" indent="0">
              <a:buNone/>
            </a:pPr>
            <a:r>
              <a:rPr lang="en-US" altLang="en-US" sz="2800" dirty="0"/>
              <a:t>2- The spill in effect can also be reduced by increasing the number of iterations, but this comes at the expense of reduced CNR. </a:t>
            </a:r>
          </a:p>
          <a:p>
            <a:pPr marL="0" indent="0">
              <a:buNone/>
            </a:pPr>
            <a:r>
              <a:rPr lang="en-US" altLang="en-US" sz="2800" dirty="0"/>
              <a:t>3- Using the thresholding metrics, </a:t>
            </a:r>
            <a:r>
              <a:rPr lang="en-US" sz="2800" dirty="0"/>
              <a:t>TBR</a:t>
            </a:r>
            <a:r>
              <a:rPr lang="en-US" sz="2800" baseline="-25000" dirty="0"/>
              <a:t>50</a:t>
            </a:r>
            <a:r>
              <a:rPr lang="en-US" altLang="en-US" sz="2800" dirty="0"/>
              <a:t> is the most robust metrics as it gave the best trade-off between spill in effect and CNR.</a:t>
            </a:r>
          </a:p>
          <a:p>
            <a:pPr marL="0" indent="0" algn="just">
              <a:buNone/>
            </a:pPr>
            <a:endParaRPr lang="en-US" altLang="en-US" sz="2800" dirty="0"/>
          </a:p>
          <a:p>
            <a:pPr marL="514350" indent="-514350" algn="just">
              <a:buFont typeface="Times New Roman" pitchFamily="18" charset="0"/>
              <a:buAutoNum type="alphaUcPeriod"/>
            </a:pPr>
            <a:endParaRPr lang="en-US" altLang="en-US" sz="2800" dirty="0"/>
          </a:p>
        </p:txBody>
      </p:sp>
      <p:sp>
        <p:nvSpPr>
          <p:cNvPr id="7" name="TextBox 6"/>
          <p:cNvSpPr txBox="1"/>
          <p:nvPr/>
        </p:nvSpPr>
        <p:spPr>
          <a:xfrm>
            <a:off x="381000" y="6400800"/>
            <a:ext cx="281359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dirty="0">
                <a:latin typeface="SsykbnAdvPTimes"/>
              </a:rPr>
              <a:t>Copyright  American Society of Nuclear Cardiology</a:t>
            </a:r>
            <a:endParaRPr lang="en-GB" sz="900" dirty="0"/>
          </a:p>
        </p:txBody>
      </p:sp>
      <p:pic>
        <p:nvPicPr>
          <p:cNvPr id="8" name="Picture 2" descr="American Society of Nuclear Cardiology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8657" y="6209876"/>
            <a:ext cx="1209675" cy="4667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3" descr="C:\Users\bish01\AppData\Local\Temp\wz67be\Springer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3800" y="6263738"/>
            <a:ext cx="1255672" cy="3352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Rectangle 10"/>
          <p:cNvSpPr/>
          <p:nvPr/>
        </p:nvSpPr>
        <p:spPr>
          <a:xfrm>
            <a:off x="609600" y="287338"/>
            <a:ext cx="7772400" cy="474662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400" b="1" dirty="0">
                <a:solidFill>
                  <a:srgbClr val="FF0000"/>
                </a:solidFill>
                <a:latin typeface="Arial Narrow" panose="020B0606020202030204" pitchFamily="34" charset="0"/>
              </a:rPr>
              <a:t>Journal of Nuclear Cardiology   |   Official Journal of the American Society of Nuclear Cardiology</a:t>
            </a:r>
          </a:p>
        </p:txBody>
      </p:sp>
    </p:spTree>
    <p:extLst>
      <p:ext uri="{BB962C8B-B14F-4D97-AF65-F5344CB8AC3E}">
        <p14:creationId xmlns:p14="http://schemas.microsoft.com/office/powerpoint/2010/main" val="2545659868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NET" val="4.0.30319.2045"/>
  <p:tag name="AS_OS" val="Microsoft Windows NT 6.1.7601 Service Pack 1"/>
  <p:tag name="AS_RELEASE_DATE" val="2011.04.04"/>
  <p:tag name="AS_VERSION" val="5.1.0.0"/>
  <p:tag name="AS_TITLE" val="Aspose.Slides for .NET"/>
</p:tagLst>
</file>

<file path=ppt/theme/theme1.xml><?xml version="1.0" encoding="utf-8"?>
<a:theme xmlns:a="http://schemas.openxmlformats.org/drawingml/2006/main" name="2_Office Theme">
  <a:themeElements>
    <a:clrScheme name="2_Office Theme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2_Office Theme">
      <a:majorFont>
        <a:latin typeface="Times New Roman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2_Office Theme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3138</TotalTime>
  <Words>654</Words>
  <Application>Microsoft Office PowerPoint</Application>
  <PresentationFormat>On-screen Show (4:3)</PresentationFormat>
  <Paragraphs>47</Paragraphs>
  <Slides>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7</vt:i4>
      </vt:variant>
    </vt:vector>
  </HeadingPairs>
  <TitlesOfParts>
    <vt:vector size="17" baseType="lpstr">
      <vt:lpstr>Arial</vt:lpstr>
      <vt:lpstr>Arial Narrow</vt:lpstr>
      <vt:lpstr>Calibri</vt:lpstr>
      <vt:lpstr>Cambria Math</vt:lpstr>
      <vt:lpstr>SsykbnAdvPTimes</vt:lpstr>
      <vt:lpstr>Times New Roman</vt:lpstr>
      <vt:lpstr>Wingdings</vt:lpstr>
      <vt:lpstr>2_Office Theme</vt:lpstr>
      <vt:lpstr>Custom Design</vt:lpstr>
      <vt:lpstr>1_Custom Design</vt:lpstr>
      <vt:lpstr>Assessment of different quantification metrics of [18F]-NaF PET/CT images of patients with abdominal aortic aneurysm</vt:lpstr>
      <vt:lpstr>Spill in Effects in Abdominal Aortic Aneurysm (AAA)</vt:lpstr>
      <vt:lpstr>METHODS</vt:lpstr>
      <vt:lpstr>Quantification Metrics</vt:lpstr>
      <vt:lpstr>RESULTS</vt:lpstr>
      <vt:lpstr>RESULTS</vt:lpstr>
      <vt:lpstr>CONCLUSIONS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Holly Auten</dc:creator>
  <cp:lastModifiedBy>Mercy Akerele</cp:lastModifiedBy>
  <cp:revision>170</cp:revision>
  <dcterms:created xsi:type="dcterms:W3CDTF">2011-04-18T21:44:13Z</dcterms:created>
  <dcterms:modified xsi:type="dcterms:W3CDTF">2020-05-05T00:55:56Z</dcterms:modified>
</cp:coreProperties>
</file>