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8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enders, Sabine" initials="KS" lastIdx="1" clrIdx="0">
    <p:extLst>
      <p:ext uri="{19B8F6BF-5375-455C-9EA6-DF929625EA0E}">
        <p15:presenceInfo xmlns:p15="http://schemas.microsoft.com/office/powerpoint/2012/main" userId="Koenders, Sabi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88" autoAdjust="0"/>
    <p:restoredTop sz="94660"/>
  </p:normalViewPr>
  <p:slideViewPr>
    <p:cSldViewPr>
      <p:cViewPr varScale="1">
        <p:scale>
          <a:sx n="83" d="100"/>
          <a:sy n="83" d="100"/>
        </p:scale>
        <p:origin x="90" y="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3/31/2020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‹nr.›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3.bp.blogspot.com/-NU6HPS3FWdw/UPLtw7JhR-I/AAAAAAAAVZE/SxnKm02gwBM/s1600/Isala+logo+2013.png">
            <a:extLst>
              <a:ext uri="{FF2B5EF4-FFF2-40B4-BE49-F238E27FC236}">
                <a16:creationId xmlns:a16="http://schemas.microsoft.com/office/drawing/2014/main" id="{C363E0DC-8A2C-4A9D-83E7-DB3022380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255864"/>
            <a:ext cx="1987076" cy="79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</a:t>
            </a:r>
            <a:r>
              <a:rPr 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Cardiology   |  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1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altLang="en-US" sz="3600" dirty="0" smtClean="0"/>
              <a:t>Value of </a:t>
            </a:r>
            <a:r>
              <a:rPr lang="en-US" altLang="en-US" sz="3600" dirty="0" err="1" smtClean="0"/>
              <a:t>SiPM</a:t>
            </a:r>
            <a:r>
              <a:rPr lang="en-US" altLang="en-US" sz="3600" dirty="0" smtClean="0"/>
              <a:t> PET in myocardial perfusion imaging using Rubidium-82</a:t>
            </a:r>
            <a:endParaRPr lang="en-US" altLang="en-US" sz="7200" dirty="0" smtClean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1219200" y="2514600"/>
            <a:ext cx="64008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200" dirty="0"/>
              <a:t>S.S. Koenders, MSc</a:t>
            </a:r>
            <a:r>
              <a:rPr lang="en-US" sz="1200" baseline="30000" dirty="0"/>
              <a:t> 1,4</a:t>
            </a:r>
            <a:r>
              <a:rPr lang="en-US" sz="1200" dirty="0"/>
              <a:t>, J.A. van Dalen, PhD</a:t>
            </a:r>
            <a:r>
              <a:rPr lang="en-US" sz="1200" baseline="30000" dirty="0"/>
              <a:t>2</a:t>
            </a:r>
            <a:r>
              <a:rPr lang="en-US" sz="1200" dirty="0"/>
              <a:t>, P.L. Jager, MD, PhD</a:t>
            </a:r>
            <a:r>
              <a:rPr lang="en-US" sz="1200" baseline="30000" dirty="0"/>
              <a:t>1</a:t>
            </a:r>
            <a:r>
              <a:rPr lang="en-US" sz="1200" dirty="0"/>
              <a:t>, S. </a:t>
            </a:r>
            <a:r>
              <a:rPr lang="en-US" sz="1200" dirty="0" err="1"/>
              <a:t>Knollema</a:t>
            </a:r>
            <a:r>
              <a:rPr lang="en-US" sz="1200" dirty="0"/>
              <a:t>, MD, MSc, PhD</a:t>
            </a:r>
            <a:r>
              <a:rPr lang="en-US" sz="1200" baseline="30000" dirty="0"/>
              <a:t>1</a:t>
            </a:r>
            <a:r>
              <a:rPr lang="en-US" sz="1200" dirty="0"/>
              <a:t>, JR Timmer, MD, PhD</a:t>
            </a:r>
            <a:r>
              <a:rPr lang="en-US" sz="1200" baseline="30000" dirty="0"/>
              <a:t>3</a:t>
            </a:r>
            <a:r>
              <a:rPr lang="en-US" sz="1200" dirty="0"/>
              <a:t>, M. Mouden, MD, PhD</a:t>
            </a:r>
            <a:r>
              <a:rPr lang="en-US" sz="1200" baseline="30000" dirty="0"/>
              <a:t>3</a:t>
            </a:r>
            <a:r>
              <a:rPr lang="en-US" sz="1200" dirty="0"/>
              <a:t>, C.H. Slump, PhD</a:t>
            </a:r>
            <a:r>
              <a:rPr lang="en-US" sz="1200" baseline="30000" dirty="0"/>
              <a:t>4</a:t>
            </a:r>
            <a:r>
              <a:rPr lang="en-US" sz="1200" dirty="0"/>
              <a:t>, J.D. van Dijk, MSc, PhD</a:t>
            </a:r>
            <a:r>
              <a:rPr lang="en-US" sz="1200" baseline="30000" dirty="0"/>
              <a:t>1</a:t>
            </a:r>
            <a:endParaRPr lang="nl-NL" sz="1200" dirty="0"/>
          </a:p>
          <a:p>
            <a:r>
              <a:rPr lang="en-US" sz="1100" i="1" dirty="0"/>
              <a:t>Isala Hospital, Department of </a:t>
            </a:r>
            <a:r>
              <a:rPr lang="en-US" sz="1100" i="1" baseline="30000" dirty="0"/>
              <a:t>1</a:t>
            </a:r>
            <a:r>
              <a:rPr lang="en-US" sz="1100" i="1" dirty="0"/>
              <a:t>Nuclear Medicine, </a:t>
            </a:r>
            <a:r>
              <a:rPr lang="en-US" sz="1100" i="1" baseline="30000" dirty="0"/>
              <a:t>2</a:t>
            </a:r>
            <a:r>
              <a:rPr lang="en-US" sz="1100" i="1" dirty="0"/>
              <a:t>Medical Physics, </a:t>
            </a:r>
            <a:r>
              <a:rPr lang="en-US" sz="1100" i="1" baseline="30000" dirty="0"/>
              <a:t>3</a:t>
            </a:r>
            <a:r>
              <a:rPr lang="en-US" sz="1100" i="1" dirty="0"/>
              <a:t>Cardiology, Zwolle, the Netherlands and </a:t>
            </a:r>
            <a:r>
              <a:rPr lang="en-US" sz="1100" i="1" baseline="30000" dirty="0"/>
              <a:t>4</a:t>
            </a:r>
            <a:r>
              <a:rPr lang="en-US" sz="1100" i="1" dirty="0"/>
              <a:t>Technical Medicine Center, University of </a:t>
            </a:r>
            <a:r>
              <a:rPr lang="en-US" sz="1100" i="1" dirty="0" err="1"/>
              <a:t>Twente</a:t>
            </a:r>
            <a:r>
              <a:rPr lang="en-US" sz="1100" i="1" dirty="0"/>
              <a:t>, </a:t>
            </a:r>
            <a:r>
              <a:rPr lang="en-US" sz="1100" i="1" dirty="0" err="1"/>
              <a:t>Enschede</a:t>
            </a:r>
            <a:r>
              <a:rPr lang="en-US" sz="1100" i="1" dirty="0"/>
              <a:t>, the Netherlands</a:t>
            </a:r>
            <a:endParaRPr lang="nl-NL" sz="1100" dirty="0"/>
          </a:p>
          <a:p>
            <a:endParaRPr lang="en-US" altLang="en-US" sz="12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65C4347E-48BC-4031-A974-7AEBCCBD8B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400" y="3939357"/>
            <a:ext cx="953984" cy="14306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N</a:t>
            </a:r>
            <a:r>
              <a:rPr lang="en-US" sz="1800" dirty="0" smtClean="0"/>
              <a:t>ew </a:t>
            </a:r>
            <a:r>
              <a:rPr lang="en-US" sz="1800" dirty="0"/>
              <a:t>PET systems using silicon photomultipliers with digital readout (</a:t>
            </a:r>
            <a:r>
              <a:rPr lang="en-US" sz="1800" dirty="0" err="1"/>
              <a:t>SiPM</a:t>
            </a:r>
            <a:r>
              <a:rPr lang="en-US" sz="1800" dirty="0"/>
              <a:t> PET) </a:t>
            </a:r>
            <a:r>
              <a:rPr lang="en-US" sz="1800" dirty="0" smtClean="0"/>
              <a:t>have </a:t>
            </a:r>
            <a:r>
              <a:rPr lang="en-US" sz="1800" dirty="0"/>
              <a:t>an improved temporal and spatial resolution </a:t>
            </a:r>
            <a:r>
              <a:rPr lang="en-US" sz="1800" dirty="0" smtClean="0"/>
              <a:t>compared to </a:t>
            </a:r>
            <a:r>
              <a:rPr lang="en-US" sz="1800" dirty="0"/>
              <a:t>PET </a:t>
            </a:r>
            <a:r>
              <a:rPr lang="en-US" sz="1800" dirty="0" smtClean="0"/>
              <a:t>scanners using conventional </a:t>
            </a:r>
            <a:r>
              <a:rPr lang="en-US" sz="1800" dirty="0"/>
              <a:t>photomultiplier </a:t>
            </a:r>
            <a:r>
              <a:rPr lang="en-US" sz="1800" dirty="0" smtClean="0"/>
              <a:t>tubes (PMT PET).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</a:t>
            </a:r>
            <a:r>
              <a:rPr lang="en-US" sz="1800" dirty="0" smtClean="0"/>
              <a:t>he </a:t>
            </a:r>
            <a:r>
              <a:rPr lang="en-US" sz="1800" dirty="0"/>
              <a:t>effect on image quality and visibility of </a:t>
            </a:r>
            <a:r>
              <a:rPr lang="en-US" sz="1800" dirty="0" smtClean="0"/>
              <a:t>perfusion defects </a:t>
            </a:r>
            <a:r>
              <a:rPr lang="en-US" sz="1800" dirty="0"/>
              <a:t>in myocardial perfusion imaging (MPI) is unknown. 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Our </a:t>
            </a:r>
            <a:r>
              <a:rPr lang="en-US" sz="1800" dirty="0"/>
              <a:t>aim was to determine the </a:t>
            </a:r>
            <a:r>
              <a:rPr lang="en-US" sz="1800" dirty="0" smtClean="0"/>
              <a:t>added value in Rubidium-82 MPI of an </a:t>
            </a:r>
            <a:r>
              <a:rPr lang="en-US" sz="1800" dirty="0" err="1" smtClean="0"/>
              <a:t>SiPM</a:t>
            </a:r>
            <a:r>
              <a:rPr lang="en-US" sz="1800" dirty="0" smtClean="0"/>
              <a:t> </a:t>
            </a:r>
            <a:r>
              <a:rPr lang="en-US" sz="1800" dirty="0"/>
              <a:t>PET </a:t>
            </a:r>
            <a:r>
              <a:rPr lang="nl-NL" sz="1800" dirty="0" smtClean="0"/>
              <a:t>scanner </a:t>
            </a:r>
            <a:r>
              <a:rPr lang="nl-NL" sz="1800" dirty="0"/>
              <a:t>in </a:t>
            </a:r>
            <a:r>
              <a:rPr lang="nl-NL" sz="1800" dirty="0" err="1" smtClean="0"/>
              <a:t>comparison</a:t>
            </a:r>
            <a:r>
              <a:rPr lang="nl-NL" sz="1800" dirty="0" smtClean="0"/>
              <a:t> </a:t>
            </a:r>
            <a:r>
              <a:rPr lang="nl-NL" sz="1800" dirty="0" err="1" smtClean="0"/>
              <a:t>to</a:t>
            </a:r>
            <a:r>
              <a:rPr lang="nl-NL" sz="1800" dirty="0" smtClean="0"/>
              <a:t> a </a:t>
            </a:r>
            <a:r>
              <a:rPr lang="nl-NL" sz="1800" dirty="0"/>
              <a:t>PMT PET scanner.</a:t>
            </a:r>
            <a:endParaRPr lang="en-US" altLang="en-US" sz="1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altLang="en-US" sz="1800" b="1" dirty="0"/>
              <a:t>Study type</a:t>
            </a:r>
            <a:r>
              <a:rPr lang="en-US" altLang="en-US" sz="1800" dirty="0"/>
              <a:t>: </a:t>
            </a:r>
            <a:r>
              <a:rPr lang="en-US" altLang="en-US" sz="1800" dirty="0" smtClean="0"/>
              <a:t>prospective </a:t>
            </a:r>
            <a:r>
              <a:rPr lang="en-US" altLang="en-US" sz="1800" dirty="0"/>
              <a:t>study.</a:t>
            </a:r>
          </a:p>
          <a:p>
            <a:pPr marL="514350" indent="-514350">
              <a:buFont typeface="+mj-lt"/>
              <a:buAutoNum type="alphaUcPeriod"/>
            </a:pPr>
            <a:endParaRPr lang="en-US" altLang="en-US" sz="1800" b="1" dirty="0"/>
          </a:p>
          <a:p>
            <a:pPr marL="514350" indent="-514350">
              <a:buFont typeface="+mj-lt"/>
              <a:buAutoNum type="alphaUcPeriod"/>
            </a:pPr>
            <a:r>
              <a:rPr lang="en-US" altLang="en-US" sz="1800" b="1" dirty="0"/>
              <a:t>Study subjects: </a:t>
            </a:r>
            <a:r>
              <a:rPr lang="en-US" altLang="en-US" sz="1800" dirty="0" smtClean="0"/>
              <a:t>30 p</a:t>
            </a:r>
            <a:r>
              <a:rPr lang="en-US" sz="1800" dirty="0" smtClean="0"/>
              <a:t>atients </a:t>
            </a:r>
            <a:r>
              <a:rPr lang="en-US" sz="1800" dirty="0"/>
              <a:t>who underwent dynamic rest and </a:t>
            </a:r>
            <a:r>
              <a:rPr lang="en-US" sz="1800" dirty="0" err="1"/>
              <a:t>regadenoson</a:t>
            </a:r>
            <a:r>
              <a:rPr lang="en-US" sz="1800" dirty="0"/>
              <a:t> induced stress MPI using Rb-82 </a:t>
            </a:r>
            <a:r>
              <a:rPr lang="en-US" sz="1800" dirty="0" smtClean="0"/>
              <a:t>PET on </a:t>
            </a:r>
            <a:r>
              <a:rPr lang="en-US" sz="1800" dirty="0"/>
              <a:t>the D690 PMT PET (GE Healthcare) </a:t>
            </a:r>
            <a:r>
              <a:rPr lang="en-US" sz="1800" dirty="0" smtClean="0"/>
              <a:t>and </a:t>
            </a:r>
            <a:r>
              <a:rPr lang="en-US" sz="1800" dirty="0"/>
              <a:t>within three weeks on the </a:t>
            </a:r>
            <a:r>
              <a:rPr lang="en-US" sz="1800" dirty="0" err="1"/>
              <a:t>Vereos</a:t>
            </a:r>
            <a:r>
              <a:rPr lang="en-US" sz="1800" dirty="0"/>
              <a:t> </a:t>
            </a:r>
            <a:r>
              <a:rPr lang="en-US" sz="1800" dirty="0" err="1"/>
              <a:t>SiPM</a:t>
            </a:r>
            <a:r>
              <a:rPr lang="en-US" sz="1800" dirty="0"/>
              <a:t> PET (Philips Healthcare). </a:t>
            </a:r>
          </a:p>
          <a:p>
            <a:pPr marL="514350" indent="-514350">
              <a:buFont typeface="+mj-lt"/>
              <a:buAutoNum type="alphaUcPeriod"/>
            </a:pPr>
            <a:endParaRPr lang="en-US" altLang="en-US" sz="1800" b="1" dirty="0"/>
          </a:p>
          <a:p>
            <a:pPr marL="514350" indent="-514350">
              <a:buFont typeface="+mj-lt"/>
              <a:buAutoNum type="alphaUcPeriod"/>
            </a:pPr>
            <a:r>
              <a:rPr lang="en-US" altLang="en-US" sz="1800" b="1" dirty="0"/>
              <a:t>Primary end points</a:t>
            </a:r>
            <a:r>
              <a:rPr lang="en-US" altLang="en-US" sz="1800" dirty="0"/>
              <a:t>: </a:t>
            </a:r>
          </a:p>
          <a:p>
            <a:pPr lvl="1"/>
            <a:r>
              <a:rPr lang="en-US" sz="1800" dirty="0" smtClean="0"/>
              <a:t>Effect of </a:t>
            </a:r>
            <a:r>
              <a:rPr lang="en-US" sz="1800" dirty="0" err="1" smtClean="0"/>
              <a:t>SiPM</a:t>
            </a:r>
            <a:r>
              <a:rPr lang="en-US" sz="1800" dirty="0" smtClean="0"/>
              <a:t> PET on image quality, defect interpretation, interpreter’s confidence, rest and stress MBF and MFR</a:t>
            </a:r>
          </a:p>
          <a:p>
            <a:pPr lvl="1"/>
            <a:r>
              <a:rPr lang="en-US" sz="1800" dirty="0" smtClean="0"/>
              <a:t>Test-retest </a:t>
            </a:r>
            <a:r>
              <a:rPr lang="en-US" sz="1800" dirty="0"/>
              <a:t>precision</a:t>
            </a:r>
          </a:p>
          <a:p>
            <a:pPr marL="457200" lvl="1" indent="0">
              <a:buNone/>
            </a:pPr>
            <a:endParaRPr lang="en-US" sz="1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6733494" y="4533400"/>
            <a:ext cx="2019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Barplot</a:t>
            </a:r>
            <a:r>
              <a:rPr lang="en-US" sz="1000" dirty="0" smtClean="0"/>
              <a:t> </a:t>
            </a:r>
            <a:r>
              <a:rPr lang="en-US" sz="1000" dirty="0"/>
              <a:t>showing the percentage of images scored as poor, fair, good and excellent for the D690 and </a:t>
            </a:r>
            <a:r>
              <a:rPr lang="en-US" sz="1000" dirty="0" err="1"/>
              <a:t>Vereos</a:t>
            </a:r>
            <a:r>
              <a:rPr lang="en-US" sz="1000" dirty="0"/>
              <a:t> PET system. Image quality improved for the </a:t>
            </a:r>
            <a:r>
              <a:rPr lang="en-US" sz="1000" dirty="0" err="1"/>
              <a:t>Vereos</a:t>
            </a:r>
            <a:r>
              <a:rPr lang="en-US" sz="1000" dirty="0"/>
              <a:t> (p=0.03) </a:t>
            </a:r>
            <a:endParaRPr lang="nl-NL" sz="1000" b="1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68" y="1456594"/>
            <a:ext cx="6881132" cy="522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12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4920344" y="4470954"/>
            <a:ext cx="3428999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Boxplots showing (</a:t>
            </a:r>
            <a:r>
              <a:rPr lang="en-US" sz="1050" dirty="0" err="1"/>
              <a:t>a+b</a:t>
            </a:r>
            <a:r>
              <a:rPr lang="en-US" sz="1050" dirty="0"/>
              <a:t>) comparable rest (n=28) and (</a:t>
            </a:r>
            <a:r>
              <a:rPr lang="en-US" sz="1050" dirty="0" err="1"/>
              <a:t>c+d</a:t>
            </a:r>
            <a:r>
              <a:rPr lang="en-US" sz="1050" dirty="0"/>
              <a:t>) stress (n=25) myocardial blood flows (MBFs) and (</a:t>
            </a:r>
            <a:r>
              <a:rPr lang="en-US" sz="1050" dirty="0" err="1"/>
              <a:t>e+f</a:t>
            </a:r>
            <a:r>
              <a:rPr lang="en-US" sz="1050" dirty="0"/>
              <a:t>) myocardial flow reserves (MFRs) (n=24) for the three vascular territories and for the whole myocardium (global) between the D690 and </a:t>
            </a:r>
            <a:r>
              <a:rPr lang="en-US" sz="1050" dirty="0" err="1"/>
              <a:t>Vereos</a:t>
            </a:r>
            <a:r>
              <a:rPr lang="en-US" sz="1050" dirty="0"/>
              <a:t> PET system. The individual global (b) rest MBF, (d) stress MBF and (f) MFR values are shown as well</a:t>
            </a:r>
            <a:endParaRPr lang="nl-NL" sz="5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8"/>
          <a:stretch/>
        </p:blipFill>
        <p:spPr>
          <a:xfrm>
            <a:off x="508982" y="1574273"/>
            <a:ext cx="4406326" cy="432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96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PET using silicon photomultipliers with digital </a:t>
            </a:r>
            <a:r>
              <a:rPr lang="en-US" sz="1800" dirty="0" smtClean="0"/>
              <a:t>readout (</a:t>
            </a:r>
            <a:r>
              <a:rPr lang="en-US" sz="1800" dirty="0" err="1" smtClean="0"/>
              <a:t>SiPM</a:t>
            </a:r>
            <a:r>
              <a:rPr lang="en-US" sz="1800" dirty="0" smtClean="0"/>
              <a:t>) </a:t>
            </a:r>
            <a:r>
              <a:rPr lang="en-US" sz="1800" dirty="0"/>
              <a:t>is a reliable technique for MPI using </a:t>
            </a:r>
            <a:r>
              <a:rPr lang="en-US" sz="1800" dirty="0" smtClean="0"/>
              <a:t>Rb-82.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err="1" smtClean="0"/>
              <a:t>SiPM</a:t>
            </a:r>
            <a:r>
              <a:rPr lang="en-US" sz="1800" dirty="0" smtClean="0"/>
              <a:t> PET </a:t>
            </a:r>
            <a:r>
              <a:rPr lang="en-US" sz="1800" dirty="0"/>
              <a:t>provides an improved image </a:t>
            </a:r>
            <a:r>
              <a:rPr lang="en-US" sz="1800" dirty="0" smtClean="0"/>
              <a:t>quality.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dirty="0" err="1" smtClean="0"/>
              <a:t>SiPM</a:t>
            </a:r>
            <a:r>
              <a:rPr lang="en-US" sz="1800" dirty="0" smtClean="0"/>
              <a:t> results in </a:t>
            </a:r>
            <a:r>
              <a:rPr lang="en-US" sz="1800" dirty="0"/>
              <a:t>similar interpreter’s confidence, defect interpretation and absolute blood flow measurements as compared to PET using conventional photomultiplier tubes. </a:t>
            </a:r>
            <a:endParaRPr lang="nl-NL" sz="1800" dirty="0"/>
          </a:p>
          <a:p>
            <a:pPr marL="0" indent="0">
              <a:buNone/>
            </a:pPr>
            <a:endParaRPr lang="en-US" alt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538</Words>
  <Application>Microsoft Office PowerPoint</Application>
  <PresentationFormat>Diavoorstelling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Value of SiPM PET in myocardial perfusion imaging using Rubidium-82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Koenders, Sabine</cp:lastModifiedBy>
  <cp:revision>113</cp:revision>
  <dcterms:created xsi:type="dcterms:W3CDTF">2011-04-18T21:44:13Z</dcterms:created>
  <dcterms:modified xsi:type="dcterms:W3CDTF">2020-03-31T12:37:20Z</dcterms:modified>
</cp:coreProperties>
</file>