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6" r:id="rId1"/>
    <p:sldMasterId id="2147484459" r:id="rId2"/>
    <p:sldMasterId id="2147484471" r:id="rId3"/>
  </p:sldMasterIdLst>
  <p:handoutMasterIdLst>
    <p:handoutMasterId r:id="rId11"/>
  </p:handoutMasterIdLst>
  <p:sldIdLst>
    <p:sldId id="258" r:id="rId4"/>
    <p:sldId id="264" r:id="rId5"/>
    <p:sldId id="266" r:id="rId6"/>
    <p:sldId id="267" r:id="rId7"/>
    <p:sldId id="268" r:id="rId8"/>
    <p:sldId id="269" r:id="rId9"/>
    <p:sldId id="265" r:id="rId10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ECF3"/>
    <a:srgbClr val="C2D1E2"/>
    <a:srgbClr val="E9F2F5"/>
    <a:srgbClr val="F3CC75"/>
    <a:srgbClr val="EBAD21"/>
    <a:srgbClr val="FAEBC7"/>
    <a:srgbClr val="D2C79C"/>
    <a:srgbClr val="E7D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21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AA2974-B8B3-4DFD-97D0-0F56117FC3FD}" type="datetimeFigureOut">
              <a:rPr lang="en-US" altLang="en-US"/>
              <a:pPr>
                <a:defRPr/>
              </a:pPr>
              <a:t>4/26/2020</a:t>
            </a:fld>
            <a:endParaRPr lang="en-US" altLang="en-US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500BB91-4637-4970-8DCF-898FDD5DBA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846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00926-B983-4603-B78D-043346203126}" type="datetimeFigureOut">
              <a:rPr lang="en-US" altLang="en-US"/>
              <a:pPr>
                <a:defRPr/>
              </a:pPr>
              <a:t>4/26/2020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6EA2E-8BA2-43ED-AE8B-8619F5D5D2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9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68E6-CF91-4716-9544-97C602D9A5E8}" type="datetimeFigureOut">
              <a:rPr lang="en-US" altLang="en-US"/>
              <a:pPr>
                <a:defRPr/>
              </a:pPr>
              <a:t>4/26/2020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62ED-51D9-4D1A-A777-8C21355B57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1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2551-145A-4EAB-9093-0C8F2A0FFC2E}" type="datetimeFigureOut">
              <a:rPr lang="en-US" altLang="en-US"/>
              <a:pPr>
                <a:defRPr/>
              </a:pPr>
              <a:t>4/26/2020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F15A-5F74-40CE-91D0-092263D127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59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CFD5-3A61-4416-B6D6-C0900AD7C10C}" type="datetimeFigureOut">
              <a:rPr lang="en-US" altLang="en-US"/>
              <a:pPr>
                <a:defRPr/>
              </a:pPr>
              <a:t>4/26/2020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BBBCC-EA15-4047-91DB-7B4CA17C78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171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F8DD-2019-451B-A9A9-DF878D617477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797D5-3D20-437B-9BE8-652529449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07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040-FF0E-4440-AE51-6155E9A912FD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F305-4E83-42DA-A096-AED281043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5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41CE-4194-4D10-B421-247943E43988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B645-1023-4B67-A0F6-FEBC42829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0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1595-DFF9-49D0-BE82-E778861C72F4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94DC-F7D3-4F79-8237-EF611DD15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ECF0-83DF-457F-AABF-46671E761E3D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A501-0125-4E13-BA76-B03B55015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399C-CBDB-46E0-AE49-FA900086ED6C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8C88-058B-4932-8EEA-54A2A060A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29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6FDB-4FE7-414A-AE74-ED25010F4F8D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895BD-7C3B-4245-92DC-1732D7CF1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2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56B06-A335-40C1-89B8-1D6EBA52563A}" type="datetimeFigureOut">
              <a:rPr lang="en-US" altLang="en-US"/>
              <a:pPr>
                <a:defRPr/>
              </a:pPr>
              <a:t>4/26/2020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251B-D0D3-4AD3-8B38-970CDD9B5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332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E535-FABF-4032-AD5F-006C6C19A84A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E36A-9185-4BB8-8755-F96EA3321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53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3E8C-9F4B-4A04-90F1-EBA2C495C2DB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64-8481-4FFA-96B1-2923160A3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E671-F9A2-4D26-8967-F8DAF19AA4B2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F06-EF06-4875-90AA-EC7D1D019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0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06DD-3895-4FBC-8FE2-D2AFB70FBB85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B842-578E-4355-8F6E-FEF52B5516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3F83-F954-42E1-9ECC-C013EB0835E7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B6BD-C193-4510-B3BD-21C229BEF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4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AD7-51DF-4404-9804-16CE756646B9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CD45-B1CC-47E3-A233-24509A484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41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360B-DFFA-452F-B430-00E623291F0B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B736-9FA2-4492-8611-7C411B22C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57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9F7-635E-40C6-8580-83FA6D960780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2283-85F7-4631-B8A4-8A7C32026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0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4A17-1C88-4D22-B1DE-B4260A7C1E21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0B4-5CA3-48E1-B000-EBC3633F8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7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23B-DE3E-462B-8A31-391EE3E36F8F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5B83-0445-436F-A0D0-F37862840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713F8-108A-41FF-898D-2D82DD910C21}" type="datetimeFigureOut">
              <a:rPr lang="en-US" altLang="en-US"/>
              <a:pPr>
                <a:defRPr/>
              </a:pPr>
              <a:t>4/26/2020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06ED-E199-4B13-AC5E-044C30DB6B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7752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729-E1BC-4600-B40B-D02E5394AF88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4BC7-BF84-48B7-8DA4-3F69E5E2F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72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157FA-589A-47FD-B048-E889BC47FE34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DC9-FF88-478C-A626-FE42A5503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10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7BDF-8624-4D54-BBED-CDEA6E71656E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B1DF-5490-4D08-835C-DBBAD046A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3B96-FDB0-485C-9D2F-D2AF25CF35A5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454D-E06F-462D-B3D6-01EA05348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38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69F3-4DCB-4BA5-8CAF-F36C85987903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1323-2D76-423A-8E4A-E4BBF240C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8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28F7E-AE42-40C5-A706-3971190238A9}" type="datetimeFigureOut">
              <a:rPr lang="en-US" altLang="en-US"/>
              <a:pPr>
                <a:defRPr/>
              </a:pPr>
              <a:t>4/26/2020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BF3D-17F2-4CB9-A9E4-9674944421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4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B359E-19EF-4F07-9356-99886EE4144C}" type="datetimeFigureOut">
              <a:rPr lang="en-US" altLang="en-US"/>
              <a:pPr>
                <a:defRPr/>
              </a:pPr>
              <a:t>4/26/2020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AA2A8-C8A1-4DA3-9DE0-5A357E3DC2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27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9B600-FFF0-4F56-AB5A-A6B99E22E3E4}" type="datetimeFigureOut">
              <a:rPr lang="en-US" altLang="en-US"/>
              <a:pPr>
                <a:defRPr/>
              </a:pPr>
              <a:t>4/26/2020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07130-DE73-4706-8EF2-9584D44275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50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09B1-0483-4E75-A96E-8308B7D5BCC9}" type="datetimeFigureOut">
              <a:rPr lang="en-US" altLang="en-US"/>
              <a:pPr>
                <a:defRPr/>
              </a:pPr>
              <a:t>4/26/2020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D452-7DEA-48DB-81A8-2DE0794F8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66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B4326-4EDE-45E5-8420-399F8AB93472}" type="datetimeFigureOut">
              <a:rPr lang="en-US" altLang="en-US"/>
              <a:pPr>
                <a:defRPr/>
              </a:pPr>
              <a:t>4/26/2020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E2C2-AE53-47A3-B4B7-BEAF0DF88E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37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D0AD7-1166-4719-B671-1DA1975660B8}" type="datetimeFigureOut">
              <a:rPr lang="en-US" altLang="en-US"/>
              <a:pPr>
                <a:defRPr/>
              </a:pPr>
              <a:t>4/26/2020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65496-A7E0-4B5B-93F7-20CB56ACA5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660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 txBox="1">
            <a:spLocks/>
          </p:cNvSpPr>
          <p:nvPr userDrawn="1"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FC6B7-CD98-4CFF-824B-6F2461379FC2}" type="datetimeFigureOut">
              <a:rPr lang="en-US" altLang="en-US"/>
              <a:pPr>
                <a:defRPr/>
              </a:pPr>
              <a:t>4/26/2020</a:t>
            </a:fld>
            <a:endParaRPr lang="en-US" altLang="en-US"/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4B7A24-3368-4EAE-A399-A836B1696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  <p:sldLayoutId id="21474844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C2F23-DA1F-490E-B89F-716E3A9C71BD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65F597-4073-4F80-81F2-F1BA18806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EE7EC3-1DAC-4B8C-BBC4-4417CBD42DDB}" type="datetimeFigureOut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CEFFC1-DE4F-4407-9990-9DEEC7E8F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</a:t>
            </a:r>
            <a:r>
              <a:rPr lang="en-US" sz="1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Cardiology   |   </a:t>
            </a: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Official Journal of the American Society of Nuclear Cardiology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1026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/Users/karlfirth/Desktop/mft-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066" y="4114800"/>
            <a:ext cx="3961447" cy="126174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ubtitle 3"/>
          <p:cNvSpPr>
            <a:spLocks noGrp="1"/>
          </p:cNvSpPr>
          <p:nvPr>
            <p:ph type="subTitle" idx="1"/>
          </p:nvPr>
        </p:nvSpPr>
        <p:spPr>
          <a:xfrm>
            <a:off x="438944" y="2133600"/>
            <a:ext cx="8266112" cy="1524000"/>
          </a:xfrm>
        </p:spPr>
        <p:txBody>
          <a:bodyPr/>
          <a:lstStyle/>
          <a:p>
            <a:pPr marL="0" lvl="1"/>
            <a:r>
              <a:rPr lang="en-US" altLang="en-US" sz="2000" dirty="0" smtClean="0"/>
              <a:t>Ian S Armstrong</a:t>
            </a:r>
            <a:r>
              <a:rPr lang="en-US" altLang="en-US" sz="2000" baseline="30000" dirty="0" smtClean="0"/>
              <a:t>1</a:t>
            </a:r>
            <a:r>
              <a:rPr lang="en-US" altLang="en-US" sz="2000" dirty="0" smtClean="0"/>
              <a:t>, Charles Hayden</a:t>
            </a:r>
            <a:r>
              <a:rPr lang="en-US" altLang="en-US" sz="2000" baseline="30000" dirty="0" smtClean="0"/>
              <a:t>2</a:t>
            </a:r>
            <a:r>
              <a:rPr lang="en-US" altLang="en-US" sz="2000" dirty="0"/>
              <a:t>, Matthew J Memmott</a:t>
            </a:r>
            <a:r>
              <a:rPr lang="en-US" altLang="en-US" sz="2000" baseline="30000" dirty="0"/>
              <a:t>1</a:t>
            </a:r>
            <a:r>
              <a:rPr lang="en-US" altLang="en-US" sz="2000" dirty="0" smtClean="0"/>
              <a:t>        Parthiban Arumugam</a:t>
            </a:r>
            <a:r>
              <a:rPr lang="en-US" altLang="en-US" sz="2000" baseline="30000" dirty="0" smtClean="0"/>
              <a:t>1</a:t>
            </a:r>
          </a:p>
          <a:p>
            <a:pPr marL="0" lvl="1">
              <a:spcBef>
                <a:spcPts val="1200"/>
              </a:spcBef>
            </a:pPr>
            <a:r>
              <a:rPr lang="en-US" altLang="en-US" sz="1600" baseline="30000" dirty="0" smtClean="0"/>
              <a:t>1</a:t>
            </a:r>
            <a:r>
              <a:rPr lang="en-US" altLang="en-US" sz="1600" dirty="0" smtClean="0"/>
              <a:t> Manchester University NHS Foundation Trust, Manchester, UK</a:t>
            </a:r>
          </a:p>
          <a:p>
            <a:pPr marL="0" lvl="1"/>
            <a:r>
              <a:rPr lang="en-GB" sz="1600" baseline="30000" dirty="0" smtClean="0"/>
              <a:t>2</a:t>
            </a:r>
            <a:r>
              <a:rPr lang="en-GB" sz="1600" dirty="0" smtClean="0"/>
              <a:t> Siemens </a:t>
            </a:r>
            <a:r>
              <a:rPr lang="en-GB" sz="1600" dirty="0"/>
              <a:t>Medical Solutions USA, Inc., Molecular Imaging. Knoxville, TN, United States.</a:t>
            </a:r>
            <a:endParaRPr lang="en-US" altLang="en-US" sz="1600" dirty="0" smtClean="0"/>
          </a:p>
          <a:p>
            <a:pPr marL="0" lvl="1"/>
            <a:endParaRPr lang="en-US" altLang="en-US" sz="1600" dirty="0" smtClean="0"/>
          </a:p>
          <a:p>
            <a:pPr marL="0" lvl="1"/>
            <a:endParaRPr lang="en-US" altLang="en-US" sz="2400" dirty="0" smtClean="0"/>
          </a:p>
        </p:txBody>
      </p:sp>
      <p:sp>
        <p:nvSpPr>
          <p:cNvPr id="18" name="Title 1"/>
          <p:cNvSpPr>
            <a:spLocks noGrp="1"/>
          </p:cNvSpPr>
          <p:nvPr>
            <p:ph type="ctrTitle"/>
          </p:nvPr>
        </p:nvSpPr>
        <p:spPr>
          <a:xfrm>
            <a:off x="533400" y="914400"/>
            <a:ext cx="7848600" cy="1066800"/>
          </a:xfrm>
        </p:spPr>
        <p:txBody>
          <a:bodyPr/>
          <a:lstStyle/>
          <a:p>
            <a:pPr marL="342900" indent="-342900"/>
            <a:r>
              <a:rPr lang="en-US" altLang="en-US" sz="2000" dirty="0">
                <a:latin typeface="Arial" charset="0"/>
              </a:rPr>
              <a:t> A preliminary evaluation of a high temporal resolution data-driven motion correction algorithm for rubidium-82 </a:t>
            </a:r>
            <a:r>
              <a:rPr lang="en-US" altLang="en-US" sz="2000" dirty="0" smtClean="0">
                <a:latin typeface="Arial" charset="0"/>
              </a:rPr>
              <a:t/>
            </a:r>
            <a:br>
              <a:rPr lang="en-US" altLang="en-US" sz="2000" dirty="0" smtClean="0">
                <a:latin typeface="Arial" charset="0"/>
              </a:rPr>
            </a:br>
            <a:r>
              <a:rPr lang="en-US" altLang="en-US" sz="2000" dirty="0">
                <a:latin typeface="Arial" charset="0"/>
              </a:rPr>
              <a:t>o</a:t>
            </a:r>
            <a:r>
              <a:rPr lang="en-US" altLang="en-US" sz="2000" dirty="0" smtClean="0">
                <a:latin typeface="Arial" charset="0"/>
              </a:rPr>
              <a:t>n </a:t>
            </a:r>
            <a:r>
              <a:rPr lang="en-US" altLang="en-US" sz="2000" dirty="0">
                <a:latin typeface="Arial" charset="0"/>
              </a:rPr>
              <a:t>a SiPM PET-CT system</a:t>
            </a:r>
            <a:endParaRPr lang="en-US" altLang="en-US" sz="2000" dirty="0" smtClean="0">
              <a:latin typeface="Arial" charset="0"/>
            </a:endParaRPr>
          </a:p>
        </p:txBody>
      </p:sp>
      <p:pic>
        <p:nvPicPr>
          <p:cNvPr id="8" name="Picture 2" descr="P:\CPD\Ian Armstrong Photo 2019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391" y="3796430"/>
            <a:ext cx="1981200" cy="2382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>
                <a:latin typeface="+mn-lt"/>
              </a:rPr>
              <a:t>BACKGROUND</a:t>
            </a:r>
            <a:endParaRPr lang="en-US" sz="3600" dirty="0">
              <a:latin typeface="+mn-lt"/>
            </a:endParaRPr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49580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96000" indent="-396000">
              <a:spcBef>
                <a:spcPts val="1800"/>
              </a:spcBef>
              <a:buFont typeface="+mj-lt"/>
              <a:buAutoNum type="arabicPeriod"/>
            </a:pPr>
            <a:r>
              <a:rPr lang="en-US" altLang="en-US" sz="2200" dirty="0" smtClean="0"/>
              <a:t>Motion </a:t>
            </a:r>
            <a:r>
              <a:rPr lang="en-GB" sz="2200" dirty="0" smtClean="0"/>
              <a:t>blurring </a:t>
            </a:r>
            <a:r>
              <a:rPr lang="en-GB" sz="2200" dirty="0"/>
              <a:t>in </a:t>
            </a:r>
            <a:r>
              <a:rPr lang="en-GB" sz="2200" dirty="0" smtClean="0"/>
              <a:t>static cardiac PET images can hamper </a:t>
            </a:r>
            <a:r>
              <a:rPr lang="en-GB" sz="2200" dirty="0"/>
              <a:t>image interpretation and, in extreme cases, </a:t>
            </a:r>
            <a:r>
              <a:rPr lang="en-GB" sz="2200" dirty="0" smtClean="0"/>
              <a:t>render images </a:t>
            </a:r>
            <a:r>
              <a:rPr lang="en-GB" sz="2200" dirty="0"/>
              <a:t>either non-diagnostic or leading to incorrect </a:t>
            </a:r>
            <a:r>
              <a:rPr lang="en-GB" sz="2200" dirty="0" smtClean="0"/>
              <a:t>interpretation</a:t>
            </a:r>
          </a:p>
          <a:p>
            <a:pPr marL="396000" indent="-396000">
              <a:spcBef>
                <a:spcPts val="1800"/>
              </a:spcBef>
              <a:buFont typeface="+mj-lt"/>
              <a:buAutoNum type="arabicPeriod"/>
            </a:pPr>
            <a:r>
              <a:rPr lang="en-US" altLang="en-US" sz="2200" dirty="0" smtClean="0"/>
              <a:t>Motion of the heart is complex requiring a flexible motion tracking and correction technique</a:t>
            </a:r>
          </a:p>
          <a:p>
            <a:pPr marL="396000" indent="-396000">
              <a:spcBef>
                <a:spcPts val="1800"/>
              </a:spcBef>
              <a:buFont typeface="+mj-lt"/>
              <a:buAutoNum type="arabicPeriod"/>
            </a:pPr>
            <a:r>
              <a:rPr lang="en-US" altLang="en-US" sz="2200" dirty="0" smtClean="0"/>
              <a:t>Motion becomes a more substantial problem as scanner performance improves</a:t>
            </a:r>
            <a:endParaRPr lang="en-US" altLang="en-US" sz="2200" dirty="0"/>
          </a:p>
          <a:p>
            <a:pPr marL="396000" indent="-396000">
              <a:spcBef>
                <a:spcPts val="1800"/>
              </a:spcBef>
              <a:buFont typeface="+mj-lt"/>
              <a:buAutoNum type="arabicPeriod"/>
            </a:pPr>
            <a:r>
              <a:rPr lang="en-US" altLang="en-US" sz="2200" dirty="0" smtClean="0"/>
              <a:t>This work evaluated a novel prototype data-driven motion correction (DDMC) algorithm that has been specifically designed for cardiac PET</a:t>
            </a:r>
            <a:endParaRPr lang="en-US" altLang="en-US" sz="2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latin typeface="+mn-lt"/>
              </a:rPr>
              <a:t>METHODS</a:t>
            </a:r>
            <a:endParaRPr lang="en-US" sz="3600" dirty="0">
              <a:latin typeface="+mn-lt"/>
            </a:endParaRPr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4685876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800" dirty="0"/>
              <a:t>Study type:(</a:t>
            </a:r>
            <a:r>
              <a:rPr lang="en-US" altLang="en-US" sz="2400" dirty="0"/>
              <a:t>Select all that apply)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2000" dirty="0" smtClean="0"/>
              <a:t>Retrospective</a:t>
            </a:r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800" dirty="0" smtClean="0"/>
              <a:t>Study </a:t>
            </a:r>
            <a:r>
              <a:rPr lang="en-US" altLang="en-US" sz="2800" dirty="0" smtClean="0"/>
              <a:t>subjects: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2000" dirty="0" smtClean="0"/>
              <a:t>Cardiac phantom </a:t>
            </a:r>
            <a:r>
              <a:rPr lang="en-US" altLang="en-US" sz="2000" dirty="0" smtClean="0"/>
              <a:t>plus 46 static perfusion images from 36 rubidium </a:t>
            </a:r>
            <a:r>
              <a:rPr lang="en-US" altLang="en-US" sz="2000" dirty="0"/>
              <a:t>patients </a:t>
            </a:r>
            <a:r>
              <a:rPr lang="en-US" altLang="en-US" sz="2000" dirty="0" smtClean="0"/>
              <a:t>with evidence of </a:t>
            </a:r>
            <a:r>
              <a:rPr lang="en-US" altLang="en-US" sz="2000" dirty="0"/>
              <a:t>motion </a:t>
            </a:r>
            <a:r>
              <a:rPr lang="en-US" altLang="en-US" sz="2000" dirty="0" smtClean="0"/>
              <a:t>blurring</a:t>
            </a:r>
            <a:endParaRPr lang="en-US" altLang="en-US" sz="2000" dirty="0"/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800" dirty="0"/>
              <a:t>Study endpoints: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2000" dirty="0" smtClean="0"/>
              <a:t>Quantitative assessment of phantom images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2000" dirty="0" smtClean="0"/>
              <a:t>Clinical images graded for quality and perceived motion</a:t>
            </a:r>
            <a:endParaRPr lang="en-US" altLang="en-US" sz="2400" dirty="0"/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2000" dirty="0" smtClean="0"/>
              <a:t>Type of </a:t>
            </a:r>
            <a:r>
              <a:rPr lang="en-US" altLang="en-US" sz="2000" dirty="0" smtClean="0"/>
              <a:t>motion observed in clinical images </a:t>
            </a:r>
            <a:r>
              <a:rPr lang="en-US" altLang="en-US" sz="2000" dirty="0" smtClean="0"/>
              <a:t>characterized</a:t>
            </a:r>
            <a:endParaRPr lang="en-US" altLang="en-US" sz="2000" dirty="0"/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800" dirty="0"/>
              <a:t>Study </a:t>
            </a:r>
            <a:r>
              <a:rPr lang="en-US" altLang="en-US" sz="2800" dirty="0" smtClean="0"/>
              <a:t>variables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2000" dirty="0" smtClean="0"/>
              <a:t>Implementation of the DDMC algorithm to each image</a:t>
            </a:r>
            <a:endParaRPr lang="en-US" alt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378669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latin typeface="+mn-lt"/>
              </a:rPr>
              <a:t>RESULTS : phantom images</a:t>
            </a:r>
            <a:endParaRPr lang="en-US" sz="36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pic>
        <p:nvPicPr>
          <p:cNvPr id="3074" name="Picture 2" descr="S:\Nuclear.Medicine\Shared\PET-CT\Rubidium-82\MoCo (static) collaboration\Publications\Preliminary evaluation of DDMC\Graphics\Figures\Figure 1 for ppt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817" y="1597025"/>
            <a:ext cx="5914783" cy="449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6200" y="1724561"/>
            <a:ext cx="31183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Phantom polar maps:</a:t>
            </a:r>
          </a:p>
          <a:p>
            <a:r>
              <a:rPr lang="en-GB" sz="2000" dirty="0" smtClean="0"/>
              <a:t>A) stationary</a:t>
            </a:r>
          </a:p>
          <a:p>
            <a:r>
              <a:rPr lang="en-GB" sz="2000" dirty="0" smtClean="0"/>
              <a:t>B) moving with DDMC</a:t>
            </a:r>
          </a:p>
          <a:p>
            <a:r>
              <a:rPr lang="en-GB" sz="2000" dirty="0" smtClean="0"/>
              <a:t>C) moving without DDMC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76200" y="3429000"/>
            <a:ext cx="31183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Top row:</a:t>
            </a:r>
          </a:p>
          <a:p>
            <a:r>
              <a:rPr lang="en-GB" sz="2000" dirty="0" smtClean="0"/>
              <a:t>moving </a:t>
            </a:r>
            <a:r>
              <a:rPr lang="en-GB" sz="2000" dirty="0"/>
              <a:t>without </a:t>
            </a:r>
            <a:r>
              <a:rPr lang="en-GB" sz="2000" dirty="0" smtClean="0"/>
              <a:t>DDMC</a:t>
            </a:r>
          </a:p>
          <a:p>
            <a:r>
              <a:rPr lang="en-GB" sz="2000" dirty="0" smtClean="0"/>
              <a:t>Bottom </a:t>
            </a:r>
            <a:r>
              <a:rPr lang="en-GB" sz="2000" dirty="0" smtClean="0"/>
              <a:t>row:</a:t>
            </a:r>
          </a:p>
          <a:p>
            <a:r>
              <a:rPr lang="en-GB" sz="2000" dirty="0" smtClean="0"/>
              <a:t>moving with DDMC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6200" y="5007114"/>
            <a:ext cx="31183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Motion trace in the axial direction (z-axis)</a:t>
            </a:r>
          </a:p>
        </p:txBody>
      </p:sp>
    </p:spTree>
    <p:extLst>
      <p:ext uri="{BB962C8B-B14F-4D97-AF65-F5344CB8AC3E}">
        <p14:creationId xmlns:p14="http://schemas.microsoft.com/office/powerpoint/2010/main" val="21864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latin typeface="+mn-lt"/>
              </a:rPr>
              <a:t>RESULTS : clinical images</a:t>
            </a:r>
            <a:endParaRPr lang="en-US" sz="36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pic>
        <p:nvPicPr>
          <p:cNvPr id="2050" name="Picture 2" descr="S:\Nuclear.Medicine\Shared\PET-CT\Rubidium-82\MoCo (static) collaboration\Publications\Preliminary evaluation of DDMC\Graphics\Figures\Figure 2 for ppt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8124153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5235714"/>
            <a:ext cx="861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Clinical images without DDMC (top row) and with DDMC (bottom row)</a:t>
            </a:r>
          </a:p>
          <a:p>
            <a:pPr algn="ctr"/>
            <a:r>
              <a:rPr lang="en-GB" sz="2000" dirty="0" smtClean="0"/>
              <a:t>The motion trace for this case </a:t>
            </a:r>
            <a:r>
              <a:rPr lang="en-GB" sz="2000" dirty="0" smtClean="0"/>
              <a:t>can </a:t>
            </a:r>
            <a:r>
              <a:rPr lang="en-GB" sz="2000" dirty="0" smtClean="0"/>
              <a:t>be seen below this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7696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latin typeface="+mn-lt"/>
              </a:rPr>
              <a:t>RESULTS : </a:t>
            </a:r>
            <a:r>
              <a:rPr lang="en-US" sz="3600" b="1" dirty="0" smtClean="0">
                <a:latin typeface="+mn-lt"/>
              </a:rPr>
              <a:t>motion scores</a:t>
            </a:r>
            <a:endParaRPr lang="en-US" sz="36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0736251"/>
              </p:ext>
            </p:extLst>
          </p:nvPr>
        </p:nvGraphicFramePr>
        <p:xfrm>
          <a:off x="411480" y="3821668"/>
          <a:ext cx="8321040" cy="1447800"/>
        </p:xfrm>
        <a:graphic>
          <a:graphicData uri="http://schemas.openxmlformats.org/drawingml/2006/table">
            <a:tbl>
              <a:tblPr firstRow="1" firstCol="1" bandRow="1"/>
              <a:tblGrid>
                <a:gridCol w="2286000"/>
                <a:gridCol w="2594008"/>
                <a:gridCol w="2033337"/>
                <a:gridCol w="1407695"/>
              </a:tblGrid>
              <a:tr h="2895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Negligible baseline drift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Baseline drift</a:t>
                      </a:r>
                      <a:endParaRPr lang="en-GB" sz="18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en-GB" sz="18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Periodic oscillation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16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  <a:endParaRPr lang="en-GB" sz="18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21</a:t>
                      </a:r>
                      <a:endParaRPr lang="en-GB" sz="18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Irregular oscillation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11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21</a:t>
                      </a:r>
                      <a:endParaRPr lang="en-GB" sz="18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Negligible oscillation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en-GB" sz="18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26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46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028776"/>
              </p:ext>
            </p:extLst>
          </p:nvPr>
        </p:nvGraphicFramePr>
        <p:xfrm>
          <a:off x="1524000" y="1752600"/>
          <a:ext cx="6012214" cy="1158240"/>
        </p:xfrm>
        <a:graphic>
          <a:graphicData uri="http://schemas.openxmlformats.org/drawingml/2006/table">
            <a:tbl>
              <a:tblPr firstRow="1" firstCol="1" bandRow="1"/>
              <a:tblGrid>
                <a:gridCol w="2020891"/>
                <a:gridCol w="2015845"/>
                <a:gridCol w="1975478"/>
              </a:tblGrid>
              <a:tr h="2895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Quality score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NMC images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DDMC</a:t>
                      </a:r>
                      <a:r>
                        <a:rPr lang="en-GB" sz="18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images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Good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40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Adequate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31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Non-diagnostic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en-GB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685800" y="5345668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Table 2.</a:t>
            </a:r>
            <a:r>
              <a:rPr lang="en-GB" dirty="0"/>
              <a:t> Categorisation of the types of motion observed in this study.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85800" y="297180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Table </a:t>
            </a:r>
            <a:r>
              <a:rPr lang="en-GB" b="1" dirty="0" smtClean="0"/>
              <a:t>1.</a:t>
            </a:r>
            <a:r>
              <a:rPr lang="en-GB" dirty="0" smtClean="0"/>
              <a:t> Motion scores for non-motion corrected (NMC) and DDMC.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687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latin typeface="+mn-lt"/>
              </a:rPr>
              <a:t>CONCLUSIONS</a:t>
            </a:r>
            <a:endParaRPr lang="en-US" sz="3600" dirty="0">
              <a:latin typeface="+mn-lt"/>
            </a:endParaRPr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96000" indent="-396000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US" altLang="en-US" sz="2200" dirty="0" smtClean="0"/>
              <a:t>A </a:t>
            </a:r>
            <a:r>
              <a:rPr lang="en-US" altLang="en-US" sz="2200" dirty="0"/>
              <a:t>new </a:t>
            </a:r>
            <a:r>
              <a:rPr lang="en-US" altLang="en-US" sz="2200" dirty="0" smtClean="0"/>
              <a:t>DDMC algorithm</a:t>
            </a:r>
            <a:r>
              <a:rPr lang="en-US" altLang="en-US" sz="2200" dirty="0"/>
              <a:t>, designed specifically for cardiac imaging, has </a:t>
            </a:r>
            <a:r>
              <a:rPr lang="en-US" altLang="en-US" sz="2200" dirty="0" smtClean="0"/>
              <a:t>been developed </a:t>
            </a:r>
            <a:r>
              <a:rPr lang="en-US" altLang="en-US" sz="2200" dirty="0"/>
              <a:t>and </a:t>
            </a:r>
            <a:r>
              <a:rPr lang="en-US" altLang="en-US" sz="2200" dirty="0" smtClean="0"/>
              <a:t>evaluated</a:t>
            </a:r>
          </a:p>
          <a:p>
            <a:pPr marL="396000" indent="-396000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US" altLang="en-US" sz="2200" dirty="0" smtClean="0"/>
              <a:t>Phantom </a:t>
            </a:r>
            <a:r>
              <a:rPr lang="en-US" altLang="en-US" sz="2200" dirty="0"/>
              <a:t>data with motion shows </a:t>
            </a:r>
            <a:r>
              <a:rPr lang="en-US" altLang="en-US" sz="2200" dirty="0" smtClean="0"/>
              <a:t>DDMC </a:t>
            </a:r>
            <a:r>
              <a:rPr lang="en-US" altLang="en-US" sz="2200" dirty="0"/>
              <a:t>gives </a:t>
            </a:r>
            <a:r>
              <a:rPr lang="en-US" altLang="en-US" sz="2200" dirty="0" smtClean="0"/>
              <a:t>near-perfect recovery </a:t>
            </a:r>
            <a:r>
              <a:rPr lang="en-US" altLang="en-US" sz="2200" dirty="0"/>
              <a:t>of myocardial wall </a:t>
            </a:r>
            <a:r>
              <a:rPr lang="en-US" altLang="en-US" sz="2200" dirty="0" smtClean="0"/>
              <a:t>visualization </a:t>
            </a:r>
            <a:r>
              <a:rPr lang="en-US" altLang="en-US" sz="2200" dirty="0"/>
              <a:t>and defect quantification </a:t>
            </a:r>
          </a:p>
          <a:p>
            <a:pPr marL="396000" indent="-396000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US" altLang="en-US" sz="2200" dirty="0" smtClean="0"/>
              <a:t>Wide variety of motion characteristics was observed in the clinical images</a:t>
            </a:r>
          </a:p>
          <a:p>
            <a:pPr marL="396000" indent="-396000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US" sz="2200" dirty="0" smtClean="0"/>
              <a:t>All DDMC corrected </a:t>
            </a:r>
            <a:r>
              <a:rPr lang="en-US" sz="2200" dirty="0"/>
              <a:t>images were </a:t>
            </a:r>
            <a:r>
              <a:rPr lang="en-US" sz="2200" dirty="0" smtClean="0"/>
              <a:t>interpretable where previously 10/46 NMC images were non-diagnostic</a:t>
            </a:r>
            <a:endParaRPr lang="en-US" altLang="en-US" sz="2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54565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045"/>
  <p:tag name="AS_OS" val="Microsoft Windows NT 6.1.7601 Service Pack 1"/>
  <p:tag name="AS_RELEASE_DATE" val="2011.04.04"/>
  <p:tag name="AS_VERSION" val="5.1.0.0"/>
  <p:tag name="AS_TITLE" val="Aspose.Slides for .NET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530</Words>
  <Application>Microsoft Office PowerPoint</Application>
  <PresentationFormat>On-screen Show (4:3)</PresentationFormat>
  <Paragraphs>87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2_Office Theme</vt:lpstr>
      <vt:lpstr>Custom Design</vt:lpstr>
      <vt:lpstr>1_Custom Design</vt:lpstr>
      <vt:lpstr> A preliminary evaluation of a high temporal resolution data-driven motion correction algorithm for rubidium-82  on a SiPM PET-CT system</vt:lpstr>
      <vt:lpstr>BACKGROUND</vt:lpstr>
      <vt:lpstr>METHODS</vt:lpstr>
      <vt:lpstr>RESULTS : phantom images</vt:lpstr>
      <vt:lpstr>RESULTS : clinical images</vt:lpstr>
      <vt:lpstr>RESULTS : motion scores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Holly Auten</dc:creator>
  <cp:lastModifiedBy>Ian Armstrong</cp:lastModifiedBy>
  <cp:revision>113</cp:revision>
  <dcterms:created xsi:type="dcterms:W3CDTF">2011-04-18T21:44:13Z</dcterms:created>
  <dcterms:modified xsi:type="dcterms:W3CDTF">2020-04-26T16:13:22Z</dcterms:modified>
</cp:coreProperties>
</file>