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516" y="139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D9184A9-A751-4376-BEA1-873D4DB1D2BB}"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36181389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9184A9-A751-4376-BEA1-873D4DB1D2BB}"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15464078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9184A9-A751-4376-BEA1-873D4DB1D2BB}"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889949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D9184A9-A751-4376-BEA1-873D4DB1D2BB}"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3609392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D9184A9-A751-4376-BEA1-873D4DB1D2BB}" type="datetimeFigureOut">
              <a:rPr lang="en-US" smtClean="0"/>
              <a:t>12/3/2021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2734156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D9184A9-A751-4376-BEA1-873D4DB1D2BB}" type="datetimeFigureOut">
              <a:rPr lang="en-US" smtClean="0"/>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1094741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D9184A9-A751-4376-BEA1-873D4DB1D2BB}" type="datetimeFigureOut">
              <a:rPr lang="en-US" smtClean="0"/>
              <a:t>12/3/2021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37632018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D9184A9-A751-4376-BEA1-873D4DB1D2BB}" type="datetimeFigureOut">
              <a:rPr lang="en-US" smtClean="0"/>
              <a:t>12/3/2021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3042052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D9184A9-A751-4376-BEA1-873D4DB1D2BB}" type="datetimeFigureOut">
              <a:rPr lang="en-US" smtClean="0"/>
              <a:t>12/3/2021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391098440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9184A9-A751-4376-BEA1-873D4DB1D2BB}" type="datetimeFigureOut">
              <a:rPr lang="en-US" smtClean="0"/>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2136516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D9184A9-A751-4376-BEA1-873D4DB1D2BB}" type="datetimeFigureOut">
              <a:rPr lang="en-US" smtClean="0"/>
              <a:t>12/3/2021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ABA1F36-1925-4C9A-861D-7326ADD1D998}" type="slidenum">
              <a:rPr lang="en-US" smtClean="0"/>
              <a:t>‹#›</a:t>
            </a:fld>
            <a:endParaRPr lang="en-US"/>
          </a:p>
        </p:txBody>
      </p:sp>
    </p:spTree>
    <p:extLst>
      <p:ext uri="{BB962C8B-B14F-4D97-AF65-F5344CB8AC3E}">
        <p14:creationId xmlns:p14="http://schemas.microsoft.com/office/powerpoint/2010/main" val="59046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D9184A9-A751-4376-BEA1-873D4DB1D2BB}" type="datetimeFigureOut">
              <a:rPr lang="en-US" smtClean="0"/>
              <a:t>12/3/2021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BA1F36-1925-4C9A-861D-7326ADD1D998}" type="slidenum">
              <a:rPr lang="en-US" smtClean="0"/>
              <a:t>‹#›</a:t>
            </a:fld>
            <a:endParaRPr lang="en-US"/>
          </a:p>
        </p:txBody>
      </p:sp>
    </p:spTree>
    <p:extLst>
      <p:ext uri="{BB962C8B-B14F-4D97-AF65-F5344CB8AC3E}">
        <p14:creationId xmlns:p14="http://schemas.microsoft.com/office/powerpoint/2010/main" val="3682577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tiff"/><Relationship Id="rId1" Type="http://schemas.openxmlformats.org/officeDocument/2006/relationships/slideLayout" Target="../slideLayouts/slideLayout1.xml"/><Relationship Id="rId6" Type="http://schemas.openxmlformats.org/officeDocument/2006/relationships/image" Target="../media/image5.tiff"/><Relationship Id="rId5" Type="http://schemas.openxmlformats.org/officeDocument/2006/relationships/image" Target="../media/image4.tiff"/><Relationship Id="rId4" Type="http://schemas.openxmlformats.org/officeDocument/2006/relationships/image" Target="../media/image3.tiff"/></Relationships>
</file>

<file path=ppt/slides/_rels/slide10.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image" Target="../media/image32.tiff"/><Relationship Id="rId1" Type="http://schemas.openxmlformats.org/officeDocument/2006/relationships/slideLayout" Target="../slideLayouts/slideLayout2.xml"/><Relationship Id="rId4" Type="http://schemas.openxmlformats.org/officeDocument/2006/relationships/image" Target="../media/image34.tiff"/></Relationships>
</file>

<file path=ppt/slides/_rels/slide11.xml.rels><?xml version="1.0" encoding="UTF-8" standalone="yes"?>
<Relationships xmlns="http://schemas.openxmlformats.org/package/2006/relationships"><Relationship Id="rId3" Type="http://schemas.openxmlformats.org/officeDocument/2006/relationships/image" Target="../media/image36.tiff"/><Relationship Id="rId2" Type="http://schemas.openxmlformats.org/officeDocument/2006/relationships/image" Target="../media/image35.tiff"/><Relationship Id="rId1" Type="http://schemas.openxmlformats.org/officeDocument/2006/relationships/slideLayout" Target="../slideLayouts/slideLayout2.xml"/><Relationship Id="rId4" Type="http://schemas.openxmlformats.org/officeDocument/2006/relationships/image" Target="../media/image37.tiff"/></Relationships>
</file>

<file path=ppt/slides/_rels/slide12.xml.rels><?xml version="1.0" encoding="UTF-8" standalone="yes"?>
<Relationships xmlns="http://schemas.openxmlformats.org/package/2006/relationships"><Relationship Id="rId3" Type="http://schemas.openxmlformats.org/officeDocument/2006/relationships/image" Target="../media/image39.tiff"/><Relationship Id="rId2" Type="http://schemas.openxmlformats.org/officeDocument/2006/relationships/image" Target="../media/image38.tiff"/><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41.tiff"/><Relationship Id="rId2" Type="http://schemas.openxmlformats.org/officeDocument/2006/relationships/image" Target="../media/image40.tiff"/><Relationship Id="rId1" Type="http://schemas.openxmlformats.org/officeDocument/2006/relationships/slideLayout" Target="../slideLayouts/slideLayout1.xml"/><Relationship Id="rId4" Type="http://schemas.openxmlformats.org/officeDocument/2006/relationships/image" Target="../media/image42.tiff"/></Relationships>
</file>

<file path=ppt/slides/_rels/slide14.xml.rels><?xml version="1.0" encoding="UTF-8" standalone="yes"?>
<Relationships xmlns="http://schemas.openxmlformats.org/package/2006/relationships"><Relationship Id="rId2" Type="http://schemas.openxmlformats.org/officeDocument/2006/relationships/image" Target="../media/image43.tiff"/><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5.tiff"/><Relationship Id="rId2" Type="http://schemas.openxmlformats.org/officeDocument/2006/relationships/image" Target="../media/image44.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7.tiff"/><Relationship Id="rId2" Type="http://schemas.openxmlformats.org/officeDocument/2006/relationships/image" Target="../media/image46.tiff"/><Relationship Id="rId1" Type="http://schemas.openxmlformats.org/officeDocument/2006/relationships/slideLayout" Target="../slideLayouts/slideLayout1.xml"/><Relationship Id="rId4" Type="http://schemas.openxmlformats.org/officeDocument/2006/relationships/image" Target="../media/image48.tiff"/></Relationships>
</file>

<file path=ppt/slides/_rels/slide17.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image" Target="../media/image49.tiff"/><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52.tiff"/><Relationship Id="rId2" Type="http://schemas.openxmlformats.org/officeDocument/2006/relationships/image" Target="../media/image51.tif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54.tiff"/><Relationship Id="rId2" Type="http://schemas.openxmlformats.org/officeDocument/2006/relationships/image" Target="../media/image53.tif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image" Target="../media/image6.tiff"/><Relationship Id="rId1" Type="http://schemas.openxmlformats.org/officeDocument/2006/relationships/slideLayout" Target="../slideLayouts/slideLayout2.xml"/><Relationship Id="rId5" Type="http://schemas.openxmlformats.org/officeDocument/2006/relationships/image" Target="../media/image9.tiff"/><Relationship Id="rId4" Type="http://schemas.openxmlformats.org/officeDocument/2006/relationships/image" Target="../media/image8.tiff"/></Relationships>
</file>

<file path=ppt/slides/_rels/slide20.xml.rels><?xml version="1.0" encoding="UTF-8" standalone="yes"?>
<Relationships xmlns="http://schemas.openxmlformats.org/package/2006/relationships"><Relationship Id="rId3" Type="http://schemas.openxmlformats.org/officeDocument/2006/relationships/image" Target="../media/image56.tiff"/><Relationship Id="rId2" Type="http://schemas.openxmlformats.org/officeDocument/2006/relationships/image" Target="../media/image55.tif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image" Target="../media/image57.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image" Target="../media/image65.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11.tiff"/><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3.tiff"/><Relationship Id="rId2" Type="http://schemas.openxmlformats.org/officeDocument/2006/relationships/image" Target="../media/image12.tiff"/><Relationship Id="rId1" Type="http://schemas.openxmlformats.org/officeDocument/2006/relationships/slideLayout" Target="../slideLayouts/slideLayout2.xml"/><Relationship Id="rId4" Type="http://schemas.openxmlformats.org/officeDocument/2006/relationships/image" Target="../media/image14.tiff"/></Relationships>
</file>

<file path=ppt/slides/_rels/slide5.xml.rels><?xml version="1.0" encoding="UTF-8" standalone="yes"?>
<Relationships xmlns="http://schemas.openxmlformats.org/package/2006/relationships"><Relationship Id="rId3" Type="http://schemas.openxmlformats.org/officeDocument/2006/relationships/image" Target="../media/image16.tiff"/><Relationship Id="rId2" Type="http://schemas.openxmlformats.org/officeDocument/2006/relationships/image" Target="../media/image15.tiff"/><Relationship Id="rId1" Type="http://schemas.openxmlformats.org/officeDocument/2006/relationships/slideLayout" Target="../slideLayouts/slideLayout1.xml"/><Relationship Id="rId4" Type="http://schemas.openxmlformats.org/officeDocument/2006/relationships/image" Target="../media/image17.tiff"/></Relationships>
</file>

<file path=ppt/slides/_rels/slide6.xml.rels><?xml version="1.0" encoding="UTF-8" standalone="yes"?>
<Relationships xmlns="http://schemas.openxmlformats.org/package/2006/relationships"><Relationship Id="rId3" Type="http://schemas.openxmlformats.org/officeDocument/2006/relationships/image" Target="../media/image19.tiff"/><Relationship Id="rId2" Type="http://schemas.openxmlformats.org/officeDocument/2006/relationships/image" Target="../media/image18.tif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1.tiff"/><Relationship Id="rId2" Type="http://schemas.openxmlformats.org/officeDocument/2006/relationships/image" Target="../media/image20.tiff"/><Relationship Id="rId1" Type="http://schemas.openxmlformats.org/officeDocument/2006/relationships/slideLayout" Target="../slideLayouts/slideLayout1.xml"/><Relationship Id="rId4" Type="http://schemas.openxmlformats.org/officeDocument/2006/relationships/image" Target="../media/image22.tiff"/></Relationships>
</file>

<file path=ppt/slides/_rels/slide8.xml.rels><?xml version="1.0" encoding="UTF-8" standalone="yes"?>
<Relationships xmlns="http://schemas.openxmlformats.org/package/2006/relationships"><Relationship Id="rId3" Type="http://schemas.openxmlformats.org/officeDocument/2006/relationships/image" Target="../media/image24.tiff"/><Relationship Id="rId2" Type="http://schemas.openxmlformats.org/officeDocument/2006/relationships/image" Target="../media/image23.tiff"/><Relationship Id="rId1" Type="http://schemas.openxmlformats.org/officeDocument/2006/relationships/slideLayout" Target="../slideLayouts/slideLayout1.xml"/><Relationship Id="rId6" Type="http://schemas.openxmlformats.org/officeDocument/2006/relationships/image" Target="../media/image27.tiff"/><Relationship Id="rId5" Type="http://schemas.openxmlformats.org/officeDocument/2006/relationships/image" Target="../media/image26.tiff"/><Relationship Id="rId4" Type="http://schemas.openxmlformats.org/officeDocument/2006/relationships/image" Target="../media/image25.tiff"/></Relationships>
</file>

<file path=ppt/slides/_rels/slide9.xml.rels><?xml version="1.0" encoding="UTF-8" standalone="yes"?>
<Relationships xmlns="http://schemas.openxmlformats.org/package/2006/relationships"><Relationship Id="rId3" Type="http://schemas.openxmlformats.org/officeDocument/2006/relationships/image" Target="../media/image29.tiff"/><Relationship Id="rId2" Type="http://schemas.openxmlformats.org/officeDocument/2006/relationships/image" Target="../media/image28.tiff"/><Relationship Id="rId1" Type="http://schemas.openxmlformats.org/officeDocument/2006/relationships/slideLayout" Target="../slideLayouts/slideLayout1.xml"/><Relationship Id="rId5" Type="http://schemas.openxmlformats.org/officeDocument/2006/relationships/image" Target="../media/image31.tiff"/><Relationship Id="rId4" Type="http://schemas.openxmlformats.org/officeDocument/2006/relationships/image" Target="../media/image30.tif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52400"/>
            <a:ext cx="2758525" cy="2743200"/>
          </a:xfrm>
          <a:prstGeom prst="rect">
            <a:avLst/>
          </a:prstGeom>
          <a:ln>
            <a:solidFill>
              <a:schemeClr val="tx1"/>
            </a:solidFill>
          </a:ln>
        </p:spPr>
      </p:pic>
      <p:sp>
        <p:nvSpPr>
          <p:cNvPr id="5" name="TextBox 4"/>
          <p:cNvSpPr txBox="1"/>
          <p:nvPr/>
        </p:nvSpPr>
        <p:spPr>
          <a:xfrm>
            <a:off x="1900237" y="557215"/>
            <a:ext cx="1093569" cy="553998"/>
          </a:xfrm>
          <a:prstGeom prst="rect">
            <a:avLst/>
          </a:prstGeom>
          <a:noFill/>
        </p:spPr>
        <p:txBody>
          <a:bodyPr wrap="none" rtlCol="0">
            <a:spAutoFit/>
          </a:bodyPr>
          <a:lstStyle/>
          <a:p>
            <a:r>
              <a:rPr lang="en-US" sz="1000" dirty="0" smtClean="0"/>
              <a:t>SL = 1.73±0.16</a:t>
            </a:r>
          </a:p>
          <a:p>
            <a:r>
              <a:rPr lang="en-US" sz="1000" dirty="0" smtClean="0"/>
              <a:t>WSA=7.73±0.61</a:t>
            </a:r>
          </a:p>
          <a:p>
            <a:r>
              <a:rPr lang="en-US" sz="1000" dirty="0" smtClean="0"/>
              <a:t>WSL=23.96±2.15 </a:t>
            </a:r>
            <a:endParaRPr lang="en-US" sz="10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24200" y="152400"/>
            <a:ext cx="2758525" cy="2743200"/>
          </a:xfrm>
          <a:prstGeom prst="rect">
            <a:avLst/>
          </a:prstGeom>
          <a:ln>
            <a:solidFill>
              <a:schemeClr val="tx1"/>
            </a:solidFill>
          </a:ln>
        </p:spPr>
      </p:pic>
      <p:sp>
        <p:nvSpPr>
          <p:cNvPr id="9" name="TextBox 8"/>
          <p:cNvSpPr txBox="1"/>
          <p:nvPr/>
        </p:nvSpPr>
        <p:spPr>
          <a:xfrm>
            <a:off x="4780181" y="582652"/>
            <a:ext cx="1018227" cy="553998"/>
          </a:xfrm>
          <a:prstGeom prst="rect">
            <a:avLst/>
          </a:prstGeom>
          <a:noFill/>
        </p:spPr>
        <p:txBody>
          <a:bodyPr wrap="none" rtlCol="0">
            <a:spAutoFit/>
          </a:bodyPr>
          <a:lstStyle/>
          <a:p>
            <a:r>
              <a:rPr lang="en-US" sz="1000" dirty="0" smtClean="0"/>
              <a:t>SL = 0.94±0.14</a:t>
            </a:r>
          </a:p>
          <a:p>
            <a:r>
              <a:rPr lang="en-US" sz="1000" dirty="0" smtClean="0"/>
              <a:t>WSA=4.87±0.29</a:t>
            </a:r>
          </a:p>
          <a:p>
            <a:r>
              <a:rPr lang="en-US" sz="1000" dirty="0" smtClean="0"/>
              <a:t>WSL=3.61±0.36 </a:t>
            </a:r>
            <a:endParaRPr lang="en-US" sz="1000" dirty="0"/>
          </a:p>
        </p:txBody>
      </p:sp>
      <p:pic>
        <p:nvPicPr>
          <p:cNvPr id="15" name="Picture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24199" y="3048000"/>
            <a:ext cx="2758525" cy="2743200"/>
          </a:xfrm>
          <a:prstGeom prst="rect">
            <a:avLst/>
          </a:prstGeom>
          <a:ln>
            <a:solidFill>
              <a:schemeClr val="tx1"/>
            </a:solidFill>
          </a:ln>
        </p:spPr>
      </p:pic>
      <p:sp>
        <p:nvSpPr>
          <p:cNvPr id="16" name="TextBox 15"/>
          <p:cNvSpPr txBox="1"/>
          <p:nvPr/>
        </p:nvSpPr>
        <p:spPr>
          <a:xfrm>
            <a:off x="4817316" y="3566160"/>
            <a:ext cx="1027845" cy="553998"/>
          </a:xfrm>
          <a:prstGeom prst="rect">
            <a:avLst/>
          </a:prstGeom>
          <a:noFill/>
        </p:spPr>
        <p:txBody>
          <a:bodyPr wrap="none" rtlCol="0">
            <a:spAutoFit/>
          </a:bodyPr>
          <a:lstStyle/>
          <a:p>
            <a:r>
              <a:rPr lang="en-US" sz="1000" dirty="0" smtClean="0"/>
              <a:t>SL = 0.39±0.10</a:t>
            </a:r>
          </a:p>
          <a:p>
            <a:r>
              <a:rPr lang="en-US" sz="1000" dirty="0" smtClean="0"/>
              <a:t>WSA=0.63±0.08</a:t>
            </a:r>
          </a:p>
          <a:p>
            <a:r>
              <a:rPr lang="en-US" sz="1000" dirty="0" smtClean="0"/>
              <a:t>WSL=0.20±0.05 </a:t>
            </a:r>
            <a:endParaRPr lang="en-US" sz="1000" dirty="0"/>
          </a:p>
        </p:txBody>
      </p:sp>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51756" y="152400"/>
            <a:ext cx="2758525" cy="2743200"/>
          </a:xfrm>
          <a:prstGeom prst="rect">
            <a:avLst/>
          </a:prstGeom>
          <a:ln>
            <a:solidFill>
              <a:schemeClr val="tx1"/>
            </a:solidFill>
          </a:ln>
        </p:spPr>
      </p:pic>
      <p:sp>
        <p:nvSpPr>
          <p:cNvPr id="18" name="TextBox 17"/>
          <p:cNvSpPr txBox="1"/>
          <p:nvPr/>
        </p:nvSpPr>
        <p:spPr>
          <a:xfrm>
            <a:off x="7785955" y="609600"/>
            <a:ext cx="1112805" cy="400110"/>
          </a:xfrm>
          <a:prstGeom prst="rect">
            <a:avLst/>
          </a:prstGeom>
          <a:noFill/>
        </p:spPr>
        <p:txBody>
          <a:bodyPr wrap="none" rtlCol="0">
            <a:spAutoFit/>
          </a:bodyPr>
          <a:lstStyle/>
          <a:p>
            <a:r>
              <a:rPr lang="en-US" sz="1000" dirty="0" smtClean="0"/>
              <a:t>SL = 13.30±1.25</a:t>
            </a:r>
          </a:p>
          <a:p>
            <a:r>
              <a:rPr lang="en-US" sz="1000" dirty="0" smtClean="0"/>
              <a:t>WSA=11.69±1.17 </a:t>
            </a:r>
            <a:endParaRPr lang="en-US" sz="1000" dirty="0"/>
          </a:p>
        </p:txBody>
      </p:sp>
      <p:pic>
        <p:nvPicPr>
          <p:cNvPr id="19" name="Picture 18"/>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051755" y="3048000"/>
            <a:ext cx="2758525" cy="2743200"/>
          </a:xfrm>
          <a:prstGeom prst="rect">
            <a:avLst/>
          </a:prstGeom>
          <a:ln>
            <a:solidFill>
              <a:schemeClr val="tx1"/>
            </a:solidFill>
          </a:ln>
        </p:spPr>
      </p:pic>
      <p:sp>
        <p:nvSpPr>
          <p:cNvPr id="20" name="TextBox 19"/>
          <p:cNvSpPr txBox="1"/>
          <p:nvPr/>
        </p:nvSpPr>
        <p:spPr>
          <a:xfrm>
            <a:off x="7738316" y="3560802"/>
            <a:ext cx="1083951" cy="553998"/>
          </a:xfrm>
          <a:prstGeom prst="rect">
            <a:avLst/>
          </a:prstGeom>
          <a:noFill/>
        </p:spPr>
        <p:txBody>
          <a:bodyPr wrap="none" rtlCol="0">
            <a:spAutoFit/>
          </a:bodyPr>
          <a:lstStyle/>
          <a:p>
            <a:r>
              <a:rPr lang="en-US" sz="1000" dirty="0" smtClean="0"/>
              <a:t>SL = 4.50±0.29</a:t>
            </a:r>
          </a:p>
          <a:p>
            <a:r>
              <a:rPr lang="en-US" sz="1000" dirty="0" smtClean="0"/>
              <a:t>WSA=46.03±1.75</a:t>
            </a:r>
          </a:p>
          <a:p>
            <a:r>
              <a:rPr lang="en-US" sz="1000" dirty="0" smtClean="0"/>
              <a:t>WSL=25.37±1.57 </a:t>
            </a:r>
            <a:endParaRPr lang="en-US" sz="1000" dirty="0"/>
          </a:p>
        </p:txBody>
      </p:sp>
      <p:sp>
        <p:nvSpPr>
          <p:cNvPr id="21" name="TextBox 20"/>
          <p:cNvSpPr txBox="1"/>
          <p:nvPr/>
        </p:nvSpPr>
        <p:spPr>
          <a:xfrm>
            <a:off x="223020" y="133352"/>
            <a:ext cx="385042" cy="307777"/>
          </a:xfrm>
          <a:prstGeom prst="rect">
            <a:avLst/>
          </a:prstGeom>
          <a:noFill/>
        </p:spPr>
        <p:txBody>
          <a:bodyPr wrap="none" rtlCol="0">
            <a:spAutoFit/>
          </a:bodyPr>
          <a:lstStyle/>
          <a:p>
            <a:r>
              <a:rPr lang="en-US" sz="1400" b="1" dirty="0" smtClean="0"/>
              <a:t>(a)</a:t>
            </a:r>
            <a:endParaRPr lang="en-US" sz="1400" b="1" dirty="0"/>
          </a:p>
        </p:txBody>
      </p:sp>
      <p:sp>
        <p:nvSpPr>
          <p:cNvPr id="22" name="TextBox 21"/>
          <p:cNvSpPr txBox="1"/>
          <p:nvPr/>
        </p:nvSpPr>
        <p:spPr>
          <a:xfrm>
            <a:off x="3190008" y="146050"/>
            <a:ext cx="393056" cy="307777"/>
          </a:xfrm>
          <a:prstGeom prst="rect">
            <a:avLst/>
          </a:prstGeom>
          <a:noFill/>
        </p:spPr>
        <p:txBody>
          <a:bodyPr wrap="none" rtlCol="0">
            <a:spAutoFit/>
          </a:bodyPr>
          <a:lstStyle/>
          <a:p>
            <a:r>
              <a:rPr lang="en-US" sz="1400" b="1" dirty="0" smtClean="0"/>
              <a:t>(b)</a:t>
            </a:r>
            <a:endParaRPr lang="en-US" sz="1400" b="1" dirty="0"/>
          </a:p>
        </p:txBody>
      </p:sp>
      <p:sp>
        <p:nvSpPr>
          <p:cNvPr id="23" name="TextBox 22"/>
          <p:cNvSpPr txBox="1"/>
          <p:nvPr/>
        </p:nvSpPr>
        <p:spPr>
          <a:xfrm>
            <a:off x="6081252" y="152400"/>
            <a:ext cx="372218" cy="307777"/>
          </a:xfrm>
          <a:prstGeom prst="rect">
            <a:avLst/>
          </a:prstGeom>
          <a:noFill/>
        </p:spPr>
        <p:txBody>
          <a:bodyPr wrap="none" rtlCol="0">
            <a:spAutoFit/>
          </a:bodyPr>
          <a:lstStyle/>
          <a:p>
            <a:r>
              <a:rPr lang="en-US" sz="1400" b="1" dirty="0" smtClean="0"/>
              <a:t>(c)</a:t>
            </a:r>
            <a:endParaRPr lang="en-US" sz="1400" b="1" dirty="0"/>
          </a:p>
        </p:txBody>
      </p:sp>
      <p:sp>
        <p:nvSpPr>
          <p:cNvPr id="24" name="TextBox 23"/>
          <p:cNvSpPr txBox="1"/>
          <p:nvPr/>
        </p:nvSpPr>
        <p:spPr>
          <a:xfrm>
            <a:off x="3169034" y="3025973"/>
            <a:ext cx="393056" cy="307777"/>
          </a:xfrm>
          <a:prstGeom prst="rect">
            <a:avLst/>
          </a:prstGeom>
          <a:noFill/>
        </p:spPr>
        <p:txBody>
          <a:bodyPr wrap="none" rtlCol="0">
            <a:spAutoFit/>
          </a:bodyPr>
          <a:lstStyle/>
          <a:p>
            <a:r>
              <a:rPr lang="en-US" sz="1400" b="1" dirty="0" smtClean="0"/>
              <a:t>(d)</a:t>
            </a:r>
            <a:endParaRPr lang="en-US" sz="1400" b="1" dirty="0"/>
          </a:p>
        </p:txBody>
      </p:sp>
      <p:sp>
        <p:nvSpPr>
          <p:cNvPr id="25" name="TextBox 24"/>
          <p:cNvSpPr txBox="1"/>
          <p:nvPr/>
        </p:nvSpPr>
        <p:spPr>
          <a:xfrm>
            <a:off x="6101152" y="3048000"/>
            <a:ext cx="393056" cy="307777"/>
          </a:xfrm>
          <a:prstGeom prst="rect">
            <a:avLst/>
          </a:prstGeom>
          <a:noFill/>
        </p:spPr>
        <p:txBody>
          <a:bodyPr wrap="none" rtlCol="0">
            <a:spAutoFit/>
          </a:bodyPr>
          <a:lstStyle/>
          <a:p>
            <a:r>
              <a:rPr lang="en-US" sz="1400" b="1" dirty="0" smtClean="0"/>
              <a:t>(e)</a:t>
            </a:r>
            <a:endParaRPr lang="en-US" sz="1400" b="1" dirty="0"/>
          </a:p>
        </p:txBody>
      </p:sp>
    </p:spTree>
    <p:extLst>
      <p:ext uri="{BB962C8B-B14F-4D97-AF65-F5344CB8AC3E}">
        <p14:creationId xmlns:p14="http://schemas.microsoft.com/office/powerpoint/2010/main" val="303488159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4800" y="475338"/>
            <a:ext cx="2758525" cy="2743200"/>
          </a:xfrm>
          <a:prstGeom prst="rect">
            <a:avLst/>
          </a:prstGeom>
          <a:ln>
            <a:solidFill>
              <a:schemeClr val="tx1"/>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200" y="475338"/>
            <a:ext cx="2758525" cy="2743200"/>
          </a:xfrm>
          <a:prstGeom prst="rect">
            <a:avLst/>
          </a:prstGeom>
          <a:ln>
            <a:solidFill>
              <a:schemeClr val="tx1"/>
            </a:solidFill>
          </a:ln>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8063" y="462638"/>
            <a:ext cx="2758525" cy="2743200"/>
          </a:xfrm>
          <a:prstGeom prst="rect">
            <a:avLst/>
          </a:prstGeom>
          <a:ln>
            <a:solidFill>
              <a:schemeClr val="tx1"/>
            </a:solidFill>
          </a:ln>
        </p:spPr>
      </p:pic>
      <p:sp>
        <p:nvSpPr>
          <p:cNvPr id="7" name="TextBox 6"/>
          <p:cNvSpPr txBox="1"/>
          <p:nvPr/>
        </p:nvSpPr>
        <p:spPr>
          <a:xfrm>
            <a:off x="410575" y="485001"/>
            <a:ext cx="356188" cy="276999"/>
          </a:xfrm>
          <a:prstGeom prst="rect">
            <a:avLst/>
          </a:prstGeom>
          <a:noFill/>
        </p:spPr>
        <p:txBody>
          <a:bodyPr wrap="none" rtlCol="0">
            <a:spAutoFit/>
          </a:bodyPr>
          <a:lstStyle/>
          <a:p>
            <a:r>
              <a:rPr lang="en-US" sz="1200" b="1" dirty="0" smtClean="0"/>
              <a:t>(a)</a:t>
            </a:r>
            <a:endParaRPr lang="en-US" sz="1200" b="1" dirty="0"/>
          </a:p>
        </p:txBody>
      </p:sp>
      <p:sp>
        <p:nvSpPr>
          <p:cNvPr id="8" name="TextBox 7"/>
          <p:cNvSpPr txBox="1"/>
          <p:nvPr/>
        </p:nvSpPr>
        <p:spPr>
          <a:xfrm>
            <a:off x="3301412" y="509585"/>
            <a:ext cx="364202" cy="276999"/>
          </a:xfrm>
          <a:prstGeom prst="rect">
            <a:avLst/>
          </a:prstGeom>
          <a:noFill/>
        </p:spPr>
        <p:txBody>
          <a:bodyPr wrap="none" rtlCol="0">
            <a:spAutoFit/>
          </a:bodyPr>
          <a:lstStyle/>
          <a:p>
            <a:r>
              <a:rPr lang="en-US" sz="1200" b="1" dirty="0" smtClean="0"/>
              <a:t>(b)</a:t>
            </a:r>
            <a:endParaRPr lang="en-US" sz="1200" b="1" dirty="0"/>
          </a:p>
        </p:txBody>
      </p:sp>
      <p:sp>
        <p:nvSpPr>
          <p:cNvPr id="9" name="TextBox 8"/>
          <p:cNvSpPr txBox="1"/>
          <p:nvPr/>
        </p:nvSpPr>
        <p:spPr>
          <a:xfrm>
            <a:off x="6169948" y="533400"/>
            <a:ext cx="344966" cy="276999"/>
          </a:xfrm>
          <a:prstGeom prst="rect">
            <a:avLst/>
          </a:prstGeom>
          <a:noFill/>
        </p:spPr>
        <p:txBody>
          <a:bodyPr wrap="none" rtlCol="0">
            <a:spAutoFit/>
          </a:bodyPr>
          <a:lstStyle/>
          <a:p>
            <a:r>
              <a:rPr lang="en-US" sz="1200" b="1" dirty="0" smtClean="0"/>
              <a:t>(c)</a:t>
            </a:r>
            <a:endParaRPr lang="en-US" sz="1200" b="1" dirty="0"/>
          </a:p>
        </p:txBody>
      </p:sp>
      <p:sp>
        <p:nvSpPr>
          <p:cNvPr id="10" name="TextBox 9"/>
          <p:cNvSpPr txBox="1"/>
          <p:nvPr/>
        </p:nvSpPr>
        <p:spPr>
          <a:xfrm>
            <a:off x="228600" y="4038600"/>
            <a:ext cx="8534400" cy="923330"/>
          </a:xfrm>
          <a:prstGeom prst="rect">
            <a:avLst/>
          </a:prstGeom>
          <a:noFill/>
          <a:ln>
            <a:solidFill>
              <a:schemeClr val="tx1"/>
            </a:solidFill>
          </a:ln>
        </p:spPr>
        <p:txBody>
          <a:bodyPr wrap="square" rtlCol="0">
            <a:spAutoFit/>
          </a:bodyPr>
          <a:lstStyle/>
          <a:p>
            <a:r>
              <a:rPr lang="en-US" b="1" dirty="0" smtClean="0"/>
              <a:t>Fig. </a:t>
            </a:r>
            <a:r>
              <a:rPr lang="en-US" b="1" dirty="0" smtClean="0"/>
              <a:t>S6 </a:t>
            </a:r>
            <a:r>
              <a:rPr lang="en-US" dirty="0" smtClean="0"/>
              <a:t>Pair-wise comparisons for statistical significant differences in larvae on spikes </a:t>
            </a:r>
            <a:r>
              <a:rPr lang="en-US" b="1" dirty="0" smtClean="0"/>
              <a:t>(a)</a:t>
            </a:r>
            <a:r>
              <a:rPr lang="en-US" dirty="0" smtClean="0"/>
              <a:t>, larvae In white shells </a:t>
            </a:r>
            <a:r>
              <a:rPr lang="en-US" b="1" dirty="0" smtClean="0"/>
              <a:t>(b)</a:t>
            </a:r>
            <a:r>
              <a:rPr lang="en-US" dirty="0" smtClean="0"/>
              <a:t> and adults in white shells </a:t>
            </a:r>
            <a:r>
              <a:rPr lang="en-US" b="1" dirty="0" smtClean="0"/>
              <a:t>(c)</a:t>
            </a:r>
            <a:r>
              <a:rPr lang="en-US" dirty="0" smtClean="0"/>
              <a:t> of yellow wheat blossom midge (YWBM) in winter wheat panel</a:t>
            </a:r>
            <a:endParaRPr lang="en-US" dirty="0"/>
          </a:p>
        </p:txBody>
      </p:sp>
    </p:spTree>
    <p:extLst>
      <p:ext uri="{BB962C8B-B14F-4D97-AF65-F5344CB8AC3E}">
        <p14:creationId xmlns:p14="http://schemas.microsoft.com/office/powerpoint/2010/main" val="311699403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2875" y="152400"/>
            <a:ext cx="2758525" cy="2743200"/>
          </a:xfrm>
          <a:prstGeom prst="rect">
            <a:avLst/>
          </a:prstGeom>
          <a:ln>
            <a:solidFill>
              <a:schemeClr val="tx1"/>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57542" y="152400"/>
            <a:ext cx="2758525" cy="2743200"/>
          </a:xfrm>
          <a:prstGeom prst="rect">
            <a:avLst/>
          </a:prstGeom>
          <a:ln>
            <a:solidFill>
              <a:schemeClr val="tx1"/>
            </a:solidFill>
          </a:ln>
        </p:spPr>
      </p:pic>
      <p:sp>
        <p:nvSpPr>
          <p:cNvPr id="6" name="TextBox 5"/>
          <p:cNvSpPr txBox="1"/>
          <p:nvPr/>
        </p:nvSpPr>
        <p:spPr>
          <a:xfrm>
            <a:off x="4887522" y="533400"/>
            <a:ext cx="1093569" cy="553998"/>
          </a:xfrm>
          <a:prstGeom prst="rect">
            <a:avLst/>
          </a:prstGeom>
          <a:noFill/>
        </p:spPr>
        <p:txBody>
          <a:bodyPr wrap="none" rtlCol="0">
            <a:spAutoFit/>
          </a:bodyPr>
          <a:lstStyle/>
          <a:p>
            <a:r>
              <a:rPr lang="en-US" sz="1000" dirty="0" smtClean="0"/>
              <a:t>SL=9.15±0.62</a:t>
            </a:r>
          </a:p>
          <a:p>
            <a:r>
              <a:rPr lang="en-US" sz="1000" dirty="0" smtClean="0"/>
              <a:t>WSA=1.60±0.12</a:t>
            </a:r>
          </a:p>
          <a:p>
            <a:r>
              <a:rPr lang="en-US" sz="1000" dirty="0" smtClean="0"/>
              <a:t>WSL=13.51±1.50 </a:t>
            </a:r>
            <a:endParaRPr lang="en-US" sz="1000" dirty="0"/>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16998" y="152400"/>
            <a:ext cx="2758525" cy="2743200"/>
          </a:xfrm>
          <a:prstGeom prst="rect">
            <a:avLst/>
          </a:prstGeom>
          <a:ln>
            <a:solidFill>
              <a:schemeClr val="tx1"/>
            </a:solidFill>
          </a:ln>
        </p:spPr>
      </p:pic>
      <p:sp>
        <p:nvSpPr>
          <p:cNvPr id="8" name="TextBox 7"/>
          <p:cNvSpPr txBox="1"/>
          <p:nvPr/>
        </p:nvSpPr>
        <p:spPr>
          <a:xfrm>
            <a:off x="7812306" y="533400"/>
            <a:ext cx="1093569" cy="553998"/>
          </a:xfrm>
          <a:prstGeom prst="rect">
            <a:avLst/>
          </a:prstGeom>
          <a:noFill/>
        </p:spPr>
        <p:txBody>
          <a:bodyPr wrap="none" rtlCol="0">
            <a:spAutoFit/>
          </a:bodyPr>
          <a:lstStyle/>
          <a:p>
            <a:r>
              <a:rPr lang="en-US" sz="1000" dirty="0" smtClean="0"/>
              <a:t>SL=3.02±0.33</a:t>
            </a:r>
          </a:p>
          <a:p>
            <a:r>
              <a:rPr lang="en-US" sz="1000" dirty="0" smtClean="0"/>
              <a:t>WSA=1.65±0.17</a:t>
            </a:r>
          </a:p>
          <a:p>
            <a:r>
              <a:rPr lang="en-US" sz="1000" dirty="0" smtClean="0"/>
              <a:t>WSL=31.36±3.32 </a:t>
            </a:r>
            <a:endParaRPr lang="en-US" sz="1000" dirty="0"/>
          </a:p>
        </p:txBody>
      </p:sp>
      <p:sp>
        <p:nvSpPr>
          <p:cNvPr id="9" name="TextBox 8"/>
          <p:cNvSpPr txBox="1"/>
          <p:nvPr/>
        </p:nvSpPr>
        <p:spPr>
          <a:xfrm>
            <a:off x="1938345" y="533400"/>
            <a:ext cx="950901" cy="246221"/>
          </a:xfrm>
          <a:prstGeom prst="rect">
            <a:avLst/>
          </a:prstGeom>
          <a:noFill/>
        </p:spPr>
        <p:txBody>
          <a:bodyPr wrap="none" rtlCol="0">
            <a:spAutoFit/>
          </a:bodyPr>
          <a:lstStyle/>
          <a:p>
            <a:r>
              <a:rPr lang="en-US" sz="1000" dirty="0" smtClean="0"/>
              <a:t>SL=74.60±4.54</a:t>
            </a:r>
          </a:p>
        </p:txBody>
      </p:sp>
      <p:sp>
        <p:nvSpPr>
          <p:cNvPr id="10" name="TextBox 9"/>
          <p:cNvSpPr txBox="1"/>
          <p:nvPr/>
        </p:nvSpPr>
        <p:spPr>
          <a:xfrm>
            <a:off x="134120" y="133352"/>
            <a:ext cx="385042" cy="307777"/>
          </a:xfrm>
          <a:prstGeom prst="rect">
            <a:avLst/>
          </a:prstGeom>
          <a:noFill/>
        </p:spPr>
        <p:txBody>
          <a:bodyPr wrap="none" rtlCol="0">
            <a:spAutoFit/>
          </a:bodyPr>
          <a:lstStyle/>
          <a:p>
            <a:r>
              <a:rPr lang="en-US" sz="1400" b="1" dirty="0" smtClean="0"/>
              <a:t>(a)</a:t>
            </a:r>
            <a:endParaRPr lang="en-US" sz="1400" b="1" dirty="0"/>
          </a:p>
        </p:txBody>
      </p:sp>
      <p:sp>
        <p:nvSpPr>
          <p:cNvPr id="11" name="TextBox 10"/>
          <p:cNvSpPr txBox="1"/>
          <p:nvPr/>
        </p:nvSpPr>
        <p:spPr>
          <a:xfrm>
            <a:off x="3101108" y="146050"/>
            <a:ext cx="393056" cy="307777"/>
          </a:xfrm>
          <a:prstGeom prst="rect">
            <a:avLst/>
          </a:prstGeom>
          <a:noFill/>
        </p:spPr>
        <p:txBody>
          <a:bodyPr wrap="none" rtlCol="0">
            <a:spAutoFit/>
          </a:bodyPr>
          <a:lstStyle/>
          <a:p>
            <a:r>
              <a:rPr lang="en-US" sz="1400" b="1" dirty="0" smtClean="0"/>
              <a:t>(b)</a:t>
            </a:r>
            <a:endParaRPr lang="en-US" sz="1400" b="1" dirty="0"/>
          </a:p>
        </p:txBody>
      </p:sp>
      <p:sp>
        <p:nvSpPr>
          <p:cNvPr id="12" name="TextBox 11"/>
          <p:cNvSpPr txBox="1"/>
          <p:nvPr/>
        </p:nvSpPr>
        <p:spPr>
          <a:xfrm>
            <a:off x="6055369" y="152400"/>
            <a:ext cx="372218" cy="307777"/>
          </a:xfrm>
          <a:prstGeom prst="rect">
            <a:avLst/>
          </a:prstGeom>
          <a:noFill/>
        </p:spPr>
        <p:txBody>
          <a:bodyPr wrap="none" rtlCol="0">
            <a:spAutoFit/>
          </a:bodyPr>
          <a:lstStyle/>
          <a:p>
            <a:r>
              <a:rPr lang="en-US" sz="1400" b="1" dirty="0" smtClean="0"/>
              <a:t>(c)</a:t>
            </a:r>
            <a:endParaRPr lang="en-US" sz="1400" b="1" dirty="0"/>
          </a:p>
        </p:txBody>
      </p:sp>
    </p:spTree>
    <p:extLst>
      <p:ext uri="{BB962C8B-B14F-4D97-AF65-F5344CB8AC3E}">
        <p14:creationId xmlns:p14="http://schemas.microsoft.com/office/powerpoint/2010/main" val="21009428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8232" y="142875"/>
            <a:ext cx="2758525" cy="2743200"/>
          </a:xfrm>
          <a:prstGeom prst="rect">
            <a:avLst/>
          </a:prstGeom>
          <a:ln>
            <a:solidFill>
              <a:schemeClr val="tx1"/>
            </a:solidFill>
          </a:ln>
        </p:spPr>
      </p:pic>
      <p:sp>
        <p:nvSpPr>
          <p:cNvPr id="11" name="TextBox 10"/>
          <p:cNvSpPr txBox="1"/>
          <p:nvPr/>
        </p:nvSpPr>
        <p:spPr>
          <a:xfrm>
            <a:off x="1856913" y="533400"/>
            <a:ext cx="1018227" cy="400110"/>
          </a:xfrm>
          <a:prstGeom prst="rect">
            <a:avLst/>
          </a:prstGeom>
          <a:noFill/>
        </p:spPr>
        <p:txBody>
          <a:bodyPr wrap="none" rtlCol="0">
            <a:spAutoFit/>
          </a:bodyPr>
          <a:lstStyle/>
          <a:p>
            <a:r>
              <a:rPr lang="en-US" sz="1000" dirty="0" smtClean="0"/>
              <a:t>SL=1.41±0.31</a:t>
            </a:r>
          </a:p>
          <a:p>
            <a:r>
              <a:rPr lang="en-US" sz="1000" dirty="0" smtClean="0"/>
              <a:t>WSA=1.11±0.14</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0975" y="3048000"/>
            <a:ext cx="2758525" cy="2743200"/>
          </a:xfrm>
          <a:prstGeom prst="rect">
            <a:avLst/>
          </a:prstGeom>
          <a:ln>
            <a:solidFill>
              <a:schemeClr val="tx1"/>
            </a:solidFill>
          </a:ln>
        </p:spPr>
      </p:pic>
      <p:sp>
        <p:nvSpPr>
          <p:cNvPr id="14" name="TextBox 13"/>
          <p:cNvSpPr txBox="1"/>
          <p:nvPr/>
        </p:nvSpPr>
        <p:spPr>
          <a:xfrm>
            <a:off x="1883682" y="3409890"/>
            <a:ext cx="1018227" cy="400110"/>
          </a:xfrm>
          <a:prstGeom prst="rect">
            <a:avLst/>
          </a:prstGeom>
          <a:noFill/>
        </p:spPr>
        <p:txBody>
          <a:bodyPr wrap="none" rtlCol="0">
            <a:spAutoFit/>
          </a:bodyPr>
          <a:lstStyle/>
          <a:p>
            <a:r>
              <a:rPr lang="en-US" sz="1000" dirty="0" smtClean="0"/>
              <a:t>SL=0.43±0.14</a:t>
            </a:r>
          </a:p>
          <a:p>
            <a:r>
              <a:rPr lang="en-US" sz="1000" dirty="0" smtClean="0"/>
              <a:t>WSA=0.82±0.10</a:t>
            </a:r>
          </a:p>
        </p:txBody>
      </p:sp>
      <p:sp>
        <p:nvSpPr>
          <p:cNvPr id="15" name="TextBox 14"/>
          <p:cNvSpPr txBox="1"/>
          <p:nvPr/>
        </p:nvSpPr>
        <p:spPr>
          <a:xfrm>
            <a:off x="191270" y="133352"/>
            <a:ext cx="393056" cy="307777"/>
          </a:xfrm>
          <a:prstGeom prst="rect">
            <a:avLst/>
          </a:prstGeom>
          <a:noFill/>
        </p:spPr>
        <p:txBody>
          <a:bodyPr wrap="none" rtlCol="0">
            <a:spAutoFit/>
          </a:bodyPr>
          <a:lstStyle/>
          <a:p>
            <a:r>
              <a:rPr lang="en-US" sz="1400" b="1" dirty="0" smtClean="0"/>
              <a:t>(d)</a:t>
            </a:r>
            <a:endParaRPr lang="en-US" sz="1400" b="1" dirty="0"/>
          </a:p>
        </p:txBody>
      </p:sp>
      <p:sp>
        <p:nvSpPr>
          <p:cNvPr id="16" name="TextBox 15"/>
          <p:cNvSpPr txBox="1"/>
          <p:nvPr/>
        </p:nvSpPr>
        <p:spPr>
          <a:xfrm>
            <a:off x="187773" y="3048000"/>
            <a:ext cx="393056" cy="307777"/>
          </a:xfrm>
          <a:prstGeom prst="rect">
            <a:avLst/>
          </a:prstGeom>
          <a:noFill/>
        </p:spPr>
        <p:txBody>
          <a:bodyPr wrap="none" rtlCol="0">
            <a:spAutoFit/>
          </a:bodyPr>
          <a:lstStyle/>
          <a:p>
            <a:r>
              <a:rPr lang="en-US" sz="1400" b="1" dirty="0" smtClean="0"/>
              <a:t>(e)</a:t>
            </a:r>
            <a:endParaRPr lang="en-US" sz="1400" b="1" dirty="0"/>
          </a:p>
        </p:txBody>
      </p:sp>
      <p:sp>
        <p:nvSpPr>
          <p:cNvPr id="17" name="TextBox 16"/>
          <p:cNvSpPr txBox="1"/>
          <p:nvPr/>
        </p:nvSpPr>
        <p:spPr>
          <a:xfrm>
            <a:off x="752646" y="5873820"/>
            <a:ext cx="7669256" cy="938719"/>
          </a:xfrm>
          <a:prstGeom prst="rect">
            <a:avLst/>
          </a:prstGeom>
          <a:noFill/>
        </p:spPr>
        <p:txBody>
          <a:bodyPr wrap="square" rtlCol="0">
            <a:spAutoFit/>
          </a:bodyPr>
          <a:lstStyle/>
          <a:p>
            <a:pPr algn="just"/>
            <a:r>
              <a:rPr lang="en-US" sz="1100" b="1" dirty="0" smtClean="0"/>
              <a:t>Fig. </a:t>
            </a:r>
            <a:r>
              <a:rPr lang="en-US" sz="1100" b="1" dirty="0" smtClean="0"/>
              <a:t>S7 </a:t>
            </a:r>
            <a:r>
              <a:rPr lang="en-US" sz="1100" b="1" dirty="0" smtClean="0"/>
              <a:t>(a-e)</a:t>
            </a:r>
            <a:r>
              <a:rPr lang="en-US" sz="1100" dirty="0" smtClean="0"/>
              <a:t> Frequency distribution of larvae on spikes (SL), larvae in white shells (WSL) and adults in white shells (WSA) of yellow wheat blossom midge (YWBM) when measured across various years and locations in spring wheat (SW) panel. Missing traits were not measured at the corresponding location and year. G and Q represent </a:t>
            </a:r>
            <a:r>
              <a:rPr lang="en-US" sz="1100" dirty="0" err="1" smtClean="0"/>
              <a:t>Gatersleben</a:t>
            </a:r>
            <a:r>
              <a:rPr lang="en-US" sz="1100" dirty="0" smtClean="0"/>
              <a:t> and </a:t>
            </a:r>
            <a:r>
              <a:rPr lang="en-US" sz="1100" dirty="0" err="1" smtClean="0"/>
              <a:t>Quedlinburg</a:t>
            </a:r>
            <a:r>
              <a:rPr lang="en-US" sz="1100" dirty="0" smtClean="0"/>
              <a:t>, respectively and 12-15 represent years 2012-2015. Thick dashed lines indicate mean (values ± standard error presented on the right side) of respective traits. </a:t>
            </a:r>
            <a:endParaRPr lang="en-US" sz="1100" dirty="0"/>
          </a:p>
        </p:txBody>
      </p:sp>
    </p:spTree>
    <p:extLst>
      <p:ext uri="{BB962C8B-B14F-4D97-AF65-F5344CB8AC3E}">
        <p14:creationId xmlns:p14="http://schemas.microsoft.com/office/powerpoint/2010/main" val="21971703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2956" y="381000"/>
            <a:ext cx="2758525" cy="2743200"/>
          </a:xfrm>
          <a:prstGeom prst="rect">
            <a:avLst/>
          </a:prstGeom>
          <a:ln>
            <a:solidFill>
              <a:schemeClr val="tx1"/>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98729" y="381000"/>
            <a:ext cx="2758525" cy="2743200"/>
          </a:xfrm>
          <a:prstGeom prst="rect">
            <a:avLst/>
          </a:prstGeom>
          <a:ln>
            <a:solidFill>
              <a:schemeClr val="tx1"/>
            </a:solidFill>
          </a:ln>
        </p:spPr>
      </p:pic>
      <p:pic>
        <p:nvPicPr>
          <p:cNvPr id="6" name="Picture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72200" y="381000"/>
            <a:ext cx="2758525" cy="2743200"/>
          </a:xfrm>
          <a:prstGeom prst="rect">
            <a:avLst/>
          </a:prstGeom>
          <a:ln>
            <a:solidFill>
              <a:schemeClr val="tx1"/>
            </a:solidFill>
          </a:ln>
        </p:spPr>
      </p:pic>
      <p:sp>
        <p:nvSpPr>
          <p:cNvPr id="7" name="TextBox 6"/>
          <p:cNvSpPr txBox="1"/>
          <p:nvPr/>
        </p:nvSpPr>
        <p:spPr>
          <a:xfrm>
            <a:off x="228600" y="4038600"/>
            <a:ext cx="8534400" cy="923330"/>
          </a:xfrm>
          <a:prstGeom prst="rect">
            <a:avLst/>
          </a:prstGeom>
          <a:noFill/>
        </p:spPr>
        <p:txBody>
          <a:bodyPr wrap="square" rtlCol="0">
            <a:spAutoFit/>
          </a:bodyPr>
          <a:lstStyle/>
          <a:p>
            <a:r>
              <a:rPr lang="en-US" b="1" dirty="0" smtClean="0"/>
              <a:t>Fig. </a:t>
            </a:r>
            <a:r>
              <a:rPr lang="en-US" b="1" dirty="0" smtClean="0"/>
              <a:t>S8 </a:t>
            </a:r>
            <a:r>
              <a:rPr lang="en-US" dirty="0" smtClean="0"/>
              <a:t>Pair-wise comparisons for statistical significant differences in larvae on spikes </a:t>
            </a:r>
            <a:r>
              <a:rPr lang="en-US" b="1" dirty="0" smtClean="0"/>
              <a:t>(a)</a:t>
            </a:r>
            <a:r>
              <a:rPr lang="en-US" dirty="0" smtClean="0"/>
              <a:t>, larvae In white shells </a:t>
            </a:r>
            <a:r>
              <a:rPr lang="en-US" b="1" dirty="0" smtClean="0"/>
              <a:t>(b)</a:t>
            </a:r>
            <a:r>
              <a:rPr lang="en-US" dirty="0" smtClean="0"/>
              <a:t> and adults in white shells </a:t>
            </a:r>
            <a:r>
              <a:rPr lang="en-US" b="1" dirty="0" smtClean="0"/>
              <a:t>(c)</a:t>
            </a:r>
            <a:r>
              <a:rPr lang="en-US" dirty="0" smtClean="0"/>
              <a:t> of yellow wheat blossom midge in spring wheat panel</a:t>
            </a:r>
            <a:endParaRPr lang="en-US" dirty="0"/>
          </a:p>
        </p:txBody>
      </p:sp>
      <p:sp>
        <p:nvSpPr>
          <p:cNvPr id="8" name="TextBox 7"/>
          <p:cNvSpPr txBox="1"/>
          <p:nvPr/>
        </p:nvSpPr>
        <p:spPr>
          <a:xfrm>
            <a:off x="410575" y="485001"/>
            <a:ext cx="356188" cy="276999"/>
          </a:xfrm>
          <a:prstGeom prst="rect">
            <a:avLst/>
          </a:prstGeom>
          <a:noFill/>
        </p:spPr>
        <p:txBody>
          <a:bodyPr wrap="none" rtlCol="0">
            <a:spAutoFit/>
          </a:bodyPr>
          <a:lstStyle/>
          <a:p>
            <a:r>
              <a:rPr lang="en-US" sz="1200" b="1" dirty="0" smtClean="0"/>
              <a:t>(a)</a:t>
            </a:r>
            <a:endParaRPr lang="en-US" sz="1200" b="1" dirty="0"/>
          </a:p>
        </p:txBody>
      </p:sp>
      <p:sp>
        <p:nvSpPr>
          <p:cNvPr id="9" name="TextBox 8"/>
          <p:cNvSpPr txBox="1"/>
          <p:nvPr/>
        </p:nvSpPr>
        <p:spPr>
          <a:xfrm>
            <a:off x="3301412" y="509585"/>
            <a:ext cx="364202" cy="276999"/>
          </a:xfrm>
          <a:prstGeom prst="rect">
            <a:avLst/>
          </a:prstGeom>
          <a:noFill/>
        </p:spPr>
        <p:txBody>
          <a:bodyPr wrap="none" rtlCol="0">
            <a:spAutoFit/>
          </a:bodyPr>
          <a:lstStyle/>
          <a:p>
            <a:r>
              <a:rPr lang="en-US" sz="1200" b="1" dirty="0" smtClean="0"/>
              <a:t>(b)</a:t>
            </a:r>
            <a:endParaRPr lang="en-US" sz="1200" b="1" dirty="0"/>
          </a:p>
        </p:txBody>
      </p:sp>
      <p:sp>
        <p:nvSpPr>
          <p:cNvPr id="10" name="TextBox 9"/>
          <p:cNvSpPr txBox="1"/>
          <p:nvPr/>
        </p:nvSpPr>
        <p:spPr>
          <a:xfrm>
            <a:off x="6169948" y="533400"/>
            <a:ext cx="344966" cy="276999"/>
          </a:xfrm>
          <a:prstGeom prst="rect">
            <a:avLst/>
          </a:prstGeom>
          <a:noFill/>
        </p:spPr>
        <p:txBody>
          <a:bodyPr wrap="none" rtlCol="0">
            <a:spAutoFit/>
          </a:bodyPr>
          <a:lstStyle/>
          <a:p>
            <a:r>
              <a:rPr lang="en-US" sz="1200" b="1" dirty="0" smtClean="0"/>
              <a:t>(c)</a:t>
            </a:r>
            <a:endParaRPr lang="en-US" sz="1200" b="1" dirty="0"/>
          </a:p>
        </p:txBody>
      </p:sp>
    </p:spTree>
    <p:extLst>
      <p:ext uri="{BB962C8B-B14F-4D97-AF65-F5344CB8AC3E}">
        <p14:creationId xmlns:p14="http://schemas.microsoft.com/office/powerpoint/2010/main" val="36908827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24200" y="838200"/>
            <a:ext cx="2758525" cy="2743200"/>
          </a:xfrm>
          <a:prstGeom prst="rect">
            <a:avLst/>
          </a:prstGeom>
          <a:ln>
            <a:solidFill>
              <a:schemeClr val="tx1"/>
            </a:solidFill>
          </a:ln>
        </p:spPr>
      </p:pic>
      <p:sp>
        <p:nvSpPr>
          <p:cNvPr id="5" name="TextBox 4"/>
          <p:cNvSpPr txBox="1"/>
          <p:nvPr/>
        </p:nvSpPr>
        <p:spPr>
          <a:xfrm>
            <a:off x="752646" y="4343400"/>
            <a:ext cx="7669256" cy="830997"/>
          </a:xfrm>
          <a:prstGeom prst="rect">
            <a:avLst/>
          </a:prstGeom>
          <a:noFill/>
        </p:spPr>
        <p:txBody>
          <a:bodyPr wrap="square" rtlCol="0">
            <a:spAutoFit/>
          </a:bodyPr>
          <a:lstStyle/>
          <a:p>
            <a:r>
              <a:rPr lang="en-US" sz="1200" b="1" dirty="0"/>
              <a:t>Figure </a:t>
            </a:r>
            <a:r>
              <a:rPr lang="en-US" sz="1200" b="1" dirty="0" smtClean="0"/>
              <a:t>S9 </a:t>
            </a:r>
            <a:r>
              <a:rPr lang="en-US" sz="1200" dirty="0"/>
              <a:t>Frequency distribution of saddle gall midge (SGM) in various years and locations (where measured) in winter wheat (WW) panel; O and R represent </a:t>
            </a:r>
            <a:r>
              <a:rPr lang="en-US" sz="1200" dirty="0" err="1"/>
              <a:t>Oberpleichfeld</a:t>
            </a:r>
            <a:r>
              <a:rPr lang="en-US" sz="1200" dirty="0"/>
              <a:t> and Rosenthal, respectively and 12 and 13 represent years 2012 and 2013, respectively. Thick dashed lines indicate mean (values ± standard error presented on the right side) of respective traits. </a:t>
            </a:r>
          </a:p>
        </p:txBody>
      </p:sp>
      <p:sp>
        <p:nvSpPr>
          <p:cNvPr id="6" name="TextBox 5"/>
          <p:cNvSpPr txBox="1"/>
          <p:nvPr/>
        </p:nvSpPr>
        <p:spPr>
          <a:xfrm>
            <a:off x="4726350" y="1143000"/>
            <a:ext cx="1053494" cy="553998"/>
          </a:xfrm>
          <a:prstGeom prst="rect">
            <a:avLst/>
          </a:prstGeom>
          <a:noFill/>
        </p:spPr>
        <p:txBody>
          <a:bodyPr wrap="none" rtlCol="0">
            <a:spAutoFit/>
          </a:bodyPr>
          <a:lstStyle/>
          <a:p>
            <a:r>
              <a:rPr lang="en-US" sz="1000" dirty="0" smtClean="0"/>
              <a:t>O12=34.57±4.48</a:t>
            </a:r>
          </a:p>
          <a:p>
            <a:r>
              <a:rPr lang="en-US" sz="1000" dirty="0" smtClean="0"/>
              <a:t>O13=39.6±4.41</a:t>
            </a:r>
          </a:p>
          <a:p>
            <a:r>
              <a:rPr lang="en-US" sz="1000" dirty="0" smtClean="0"/>
              <a:t>R13=1.34±0.33 </a:t>
            </a:r>
            <a:endParaRPr lang="en-US" sz="1000" dirty="0"/>
          </a:p>
        </p:txBody>
      </p:sp>
    </p:spTree>
    <p:extLst>
      <p:ext uri="{BB962C8B-B14F-4D97-AF65-F5344CB8AC3E}">
        <p14:creationId xmlns:p14="http://schemas.microsoft.com/office/powerpoint/2010/main" val="8971976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p:cNvGrpSpPr/>
          <p:nvPr/>
        </p:nvGrpSpPr>
        <p:grpSpPr>
          <a:xfrm>
            <a:off x="1371600" y="495300"/>
            <a:ext cx="2758525" cy="2743200"/>
            <a:chOff x="4861475" y="495300"/>
            <a:chExt cx="2758525" cy="274320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61475" y="495300"/>
              <a:ext cx="2758525" cy="2743200"/>
            </a:xfrm>
            <a:prstGeom prst="rect">
              <a:avLst/>
            </a:prstGeom>
            <a:ln>
              <a:solidFill>
                <a:schemeClr val="tx1"/>
              </a:solidFill>
            </a:ln>
          </p:spPr>
        </p:pic>
        <p:sp>
          <p:nvSpPr>
            <p:cNvPr id="11" name="TextBox 10"/>
            <p:cNvSpPr txBox="1"/>
            <p:nvPr/>
          </p:nvSpPr>
          <p:spPr>
            <a:xfrm>
              <a:off x="4862039" y="533400"/>
              <a:ext cx="364202" cy="276999"/>
            </a:xfrm>
            <a:prstGeom prst="rect">
              <a:avLst/>
            </a:prstGeom>
            <a:noFill/>
          </p:spPr>
          <p:txBody>
            <a:bodyPr wrap="none" rtlCol="0">
              <a:spAutoFit/>
            </a:bodyPr>
            <a:lstStyle/>
            <a:p>
              <a:r>
                <a:rPr lang="en-US" sz="1200" b="1" dirty="0" smtClean="0"/>
                <a:t>(a)</a:t>
              </a:r>
              <a:endParaRPr lang="en-US" sz="1200" b="1" dirty="0"/>
            </a:p>
          </p:txBody>
        </p:sp>
      </p:grpSp>
      <p:sp>
        <p:nvSpPr>
          <p:cNvPr id="12" name="TextBox 11"/>
          <p:cNvSpPr txBox="1"/>
          <p:nvPr/>
        </p:nvSpPr>
        <p:spPr>
          <a:xfrm>
            <a:off x="228600" y="4038600"/>
            <a:ext cx="8534400" cy="646331"/>
          </a:xfrm>
          <a:prstGeom prst="rect">
            <a:avLst/>
          </a:prstGeom>
          <a:noFill/>
        </p:spPr>
        <p:txBody>
          <a:bodyPr wrap="square" rtlCol="0">
            <a:spAutoFit/>
          </a:bodyPr>
          <a:lstStyle/>
          <a:p>
            <a:r>
              <a:rPr lang="en-US" b="1" dirty="0" smtClean="0"/>
              <a:t>Fig. </a:t>
            </a:r>
            <a:r>
              <a:rPr lang="en-US" b="1" smtClean="0"/>
              <a:t>S10 </a:t>
            </a:r>
            <a:r>
              <a:rPr lang="en-US" dirty="0" smtClean="0"/>
              <a:t>Pair-wise comparisons for statistical significant differences in saddle gall midge (SGM) </a:t>
            </a:r>
            <a:r>
              <a:rPr lang="en-US" b="1" dirty="0" smtClean="0"/>
              <a:t>(a)</a:t>
            </a:r>
            <a:r>
              <a:rPr lang="en-US" dirty="0"/>
              <a:t> and  in </a:t>
            </a:r>
            <a:r>
              <a:rPr lang="en-US" dirty="0" err="1"/>
              <a:t>thrips</a:t>
            </a:r>
            <a:r>
              <a:rPr lang="en-US" dirty="0"/>
              <a:t> </a:t>
            </a:r>
            <a:r>
              <a:rPr lang="en-US" b="1" dirty="0" smtClean="0"/>
              <a:t>(b) </a:t>
            </a:r>
            <a:r>
              <a:rPr lang="en-US" dirty="0" smtClean="0"/>
              <a:t>in winter wheat panel</a:t>
            </a:r>
            <a:endParaRPr lang="en-US" dirty="0"/>
          </a:p>
        </p:txBody>
      </p:sp>
      <p:grpSp>
        <p:nvGrpSpPr>
          <p:cNvPr id="16" name="Group 15"/>
          <p:cNvGrpSpPr/>
          <p:nvPr/>
        </p:nvGrpSpPr>
        <p:grpSpPr>
          <a:xfrm>
            <a:off x="5242475" y="495300"/>
            <a:ext cx="2758525" cy="2743200"/>
            <a:chOff x="1371600" y="495300"/>
            <a:chExt cx="2758525" cy="2743200"/>
          </a:xfrm>
        </p:grpSpPr>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495300"/>
              <a:ext cx="2758525" cy="2743200"/>
            </a:xfrm>
            <a:prstGeom prst="rect">
              <a:avLst/>
            </a:prstGeom>
            <a:ln>
              <a:solidFill>
                <a:schemeClr val="tx1"/>
              </a:solidFill>
            </a:ln>
          </p:spPr>
        </p:pic>
        <p:sp>
          <p:nvSpPr>
            <p:cNvPr id="14" name="TextBox 13"/>
            <p:cNvSpPr txBox="1"/>
            <p:nvPr/>
          </p:nvSpPr>
          <p:spPr>
            <a:xfrm>
              <a:off x="1447800" y="533400"/>
              <a:ext cx="364202" cy="276999"/>
            </a:xfrm>
            <a:prstGeom prst="rect">
              <a:avLst/>
            </a:prstGeom>
            <a:noFill/>
          </p:spPr>
          <p:txBody>
            <a:bodyPr wrap="none" rtlCol="0">
              <a:spAutoFit/>
            </a:bodyPr>
            <a:lstStyle/>
            <a:p>
              <a:r>
                <a:rPr lang="en-US" sz="1200" b="1" dirty="0" smtClean="0"/>
                <a:t>(b)</a:t>
              </a:r>
              <a:endParaRPr lang="en-US" sz="1200" b="1" dirty="0"/>
            </a:p>
          </p:txBody>
        </p:sp>
      </p:grpSp>
    </p:spTree>
    <p:extLst>
      <p:ext uri="{BB962C8B-B14F-4D97-AF65-F5344CB8AC3E}">
        <p14:creationId xmlns:p14="http://schemas.microsoft.com/office/powerpoint/2010/main" val="398580551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52400"/>
            <a:ext cx="2758525" cy="2743200"/>
          </a:xfrm>
          <a:prstGeom prst="rect">
            <a:avLst/>
          </a:prstGeom>
          <a:ln>
            <a:solidFill>
              <a:schemeClr val="tx1"/>
            </a:solidFill>
          </a:ln>
        </p:spPr>
      </p:pic>
      <p:sp>
        <p:nvSpPr>
          <p:cNvPr id="5" name="TextBox 4"/>
          <p:cNvSpPr txBox="1"/>
          <p:nvPr/>
        </p:nvSpPr>
        <p:spPr>
          <a:xfrm>
            <a:off x="1900237" y="557215"/>
            <a:ext cx="1077539" cy="553998"/>
          </a:xfrm>
          <a:prstGeom prst="rect">
            <a:avLst/>
          </a:prstGeom>
          <a:noFill/>
        </p:spPr>
        <p:txBody>
          <a:bodyPr wrap="none" rtlCol="0">
            <a:spAutoFit/>
          </a:bodyPr>
          <a:lstStyle/>
          <a:p>
            <a:r>
              <a:rPr lang="en-US" sz="1000" dirty="0" smtClean="0"/>
              <a:t>G11=8.88±0.51</a:t>
            </a:r>
          </a:p>
          <a:p>
            <a:r>
              <a:rPr lang="en-US" sz="1000" dirty="0" smtClean="0"/>
              <a:t>G12=10.10±0.57</a:t>
            </a:r>
          </a:p>
          <a:p>
            <a:r>
              <a:rPr lang="en-US" sz="1000" dirty="0" smtClean="0"/>
              <a:t>G13=13.13±0.68 </a:t>
            </a:r>
            <a:endParaRPr lang="en-US" sz="1000" dirty="0"/>
          </a:p>
        </p:txBody>
      </p:sp>
      <p:sp>
        <p:nvSpPr>
          <p:cNvPr id="6" name="TextBox 5"/>
          <p:cNvSpPr txBox="1"/>
          <p:nvPr/>
        </p:nvSpPr>
        <p:spPr>
          <a:xfrm>
            <a:off x="223020" y="133352"/>
            <a:ext cx="385042" cy="307777"/>
          </a:xfrm>
          <a:prstGeom prst="rect">
            <a:avLst/>
          </a:prstGeom>
          <a:noFill/>
        </p:spPr>
        <p:txBody>
          <a:bodyPr wrap="none" rtlCol="0">
            <a:spAutoFit/>
          </a:bodyPr>
          <a:lstStyle/>
          <a:p>
            <a:r>
              <a:rPr lang="en-US" sz="1400" b="1" dirty="0" smtClean="0"/>
              <a:t>(a)</a:t>
            </a:r>
            <a:endParaRPr lang="en-US" sz="1400" b="1" dirty="0"/>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182663" y="152400"/>
            <a:ext cx="2758525" cy="2743200"/>
          </a:xfrm>
          <a:prstGeom prst="rect">
            <a:avLst/>
          </a:prstGeom>
          <a:ln>
            <a:solidFill>
              <a:schemeClr val="tx1"/>
            </a:solidFill>
          </a:ln>
        </p:spPr>
      </p:pic>
      <p:sp>
        <p:nvSpPr>
          <p:cNvPr id="10" name="TextBox 9"/>
          <p:cNvSpPr txBox="1"/>
          <p:nvPr/>
        </p:nvSpPr>
        <p:spPr>
          <a:xfrm>
            <a:off x="4866061" y="550902"/>
            <a:ext cx="1083951" cy="707886"/>
          </a:xfrm>
          <a:prstGeom prst="rect">
            <a:avLst/>
          </a:prstGeom>
          <a:noFill/>
        </p:spPr>
        <p:txBody>
          <a:bodyPr wrap="none" rtlCol="0">
            <a:spAutoFit/>
          </a:bodyPr>
          <a:lstStyle/>
          <a:p>
            <a:r>
              <a:rPr lang="en-US" sz="1000" dirty="0" smtClean="0"/>
              <a:t>Q11=1.87±0.18</a:t>
            </a:r>
          </a:p>
          <a:p>
            <a:r>
              <a:rPr lang="en-US" sz="1000" dirty="0" smtClean="0"/>
              <a:t>Q12=3.15±0.26</a:t>
            </a:r>
          </a:p>
          <a:p>
            <a:r>
              <a:rPr lang="en-US" sz="1000" dirty="0" smtClean="0"/>
              <a:t>Q15=86.72±7.19</a:t>
            </a:r>
          </a:p>
          <a:p>
            <a:r>
              <a:rPr lang="en-US" sz="1000" dirty="0" smtClean="0"/>
              <a:t>Q16= 81.90±4.46</a:t>
            </a:r>
            <a:endParaRPr lang="en-US" sz="1000" dirty="0"/>
          </a:p>
        </p:txBody>
      </p:sp>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21400" y="152402"/>
            <a:ext cx="2758525" cy="2743200"/>
          </a:xfrm>
          <a:prstGeom prst="rect">
            <a:avLst/>
          </a:prstGeom>
          <a:ln>
            <a:solidFill>
              <a:schemeClr val="tx1"/>
            </a:solidFill>
          </a:ln>
        </p:spPr>
      </p:pic>
      <p:sp>
        <p:nvSpPr>
          <p:cNvPr id="12" name="TextBox 11"/>
          <p:cNvSpPr txBox="1"/>
          <p:nvPr/>
        </p:nvSpPr>
        <p:spPr>
          <a:xfrm>
            <a:off x="7895011" y="552450"/>
            <a:ext cx="971741" cy="400110"/>
          </a:xfrm>
          <a:prstGeom prst="rect">
            <a:avLst/>
          </a:prstGeom>
          <a:noFill/>
        </p:spPr>
        <p:txBody>
          <a:bodyPr wrap="none" rtlCol="0">
            <a:spAutoFit/>
          </a:bodyPr>
          <a:lstStyle/>
          <a:p>
            <a:r>
              <a:rPr lang="en-US" sz="1000" dirty="0" smtClean="0"/>
              <a:t>R12=5.30±0.47</a:t>
            </a:r>
          </a:p>
          <a:p>
            <a:r>
              <a:rPr lang="en-US" sz="1000" dirty="0" smtClean="0"/>
              <a:t>R13=4.42±0.18</a:t>
            </a:r>
          </a:p>
        </p:txBody>
      </p:sp>
      <p:sp>
        <p:nvSpPr>
          <p:cNvPr id="13" name="TextBox 12"/>
          <p:cNvSpPr txBox="1"/>
          <p:nvPr/>
        </p:nvSpPr>
        <p:spPr>
          <a:xfrm>
            <a:off x="990600" y="3200400"/>
            <a:ext cx="7669256" cy="830997"/>
          </a:xfrm>
          <a:prstGeom prst="rect">
            <a:avLst/>
          </a:prstGeom>
          <a:noFill/>
        </p:spPr>
        <p:txBody>
          <a:bodyPr wrap="square" rtlCol="0">
            <a:spAutoFit/>
          </a:bodyPr>
          <a:lstStyle/>
          <a:p>
            <a:pPr algn="just"/>
            <a:r>
              <a:rPr lang="en-US" sz="1200" b="1" dirty="0" smtClean="0"/>
              <a:t>Fig. </a:t>
            </a:r>
            <a:r>
              <a:rPr lang="en-US" sz="1200" b="1" smtClean="0"/>
              <a:t>S11 </a:t>
            </a:r>
            <a:r>
              <a:rPr lang="en-US" sz="1200" b="1" dirty="0" smtClean="0"/>
              <a:t>(a-c)</a:t>
            </a:r>
            <a:r>
              <a:rPr lang="en-US" sz="1200" dirty="0" smtClean="0"/>
              <a:t> Frequency distribution of number of </a:t>
            </a:r>
            <a:r>
              <a:rPr lang="en-US" sz="1200" dirty="0" err="1" smtClean="0"/>
              <a:t>thrips</a:t>
            </a:r>
            <a:r>
              <a:rPr lang="en-US" sz="1200" dirty="0" smtClean="0"/>
              <a:t> across various years and locations (where measured) in winter wheat (WW) panel. G, Q and R represent </a:t>
            </a:r>
            <a:r>
              <a:rPr lang="en-US" sz="1200" dirty="0" err="1" smtClean="0"/>
              <a:t>Gatersleben</a:t>
            </a:r>
            <a:r>
              <a:rPr lang="en-US" sz="1200" dirty="0" smtClean="0"/>
              <a:t>, </a:t>
            </a:r>
            <a:r>
              <a:rPr lang="en-US" sz="1200" dirty="0" err="1" smtClean="0"/>
              <a:t>Quedlinburg</a:t>
            </a:r>
            <a:r>
              <a:rPr lang="en-US" sz="1200" dirty="0" smtClean="0"/>
              <a:t> and Rosenthal, respectively and 11-16 represent years 2011-2016. Thick dashed lines indicate mean (values ± standard error presented on the right side) of respective traits. </a:t>
            </a:r>
            <a:endParaRPr lang="en-US" sz="1200" dirty="0"/>
          </a:p>
        </p:txBody>
      </p:sp>
      <p:sp>
        <p:nvSpPr>
          <p:cNvPr id="14" name="TextBox 13"/>
          <p:cNvSpPr txBox="1"/>
          <p:nvPr/>
        </p:nvSpPr>
        <p:spPr>
          <a:xfrm>
            <a:off x="3196358" y="137160"/>
            <a:ext cx="393056" cy="307777"/>
          </a:xfrm>
          <a:prstGeom prst="rect">
            <a:avLst/>
          </a:prstGeom>
          <a:noFill/>
        </p:spPr>
        <p:txBody>
          <a:bodyPr wrap="none" rtlCol="0">
            <a:spAutoFit/>
          </a:bodyPr>
          <a:lstStyle/>
          <a:p>
            <a:r>
              <a:rPr lang="en-US" sz="1400" b="1" dirty="0" smtClean="0"/>
              <a:t>(b)</a:t>
            </a:r>
            <a:endParaRPr lang="en-US" sz="1400" b="1" dirty="0"/>
          </a:p>
        </p:txBody>
      </p:sp>
      <p:sp>
        <p:nvSpPr>
          <p:cNvPr id="15" name="TextBox 14"/>
          <p:cNvSpPr txBox="1"/>
          <p:nvPr/>
        </p:nvSpPr>
        <p:spPr>
          <a:xfrm>
            <a:off x="6122438" y="137160"/>
            <a:ext cx="385042" cy="307777"/>
          </a:xfrm>
          <a:prstGeom prst="rect">
            <a:avLst/>
          </a:prstGeom>
          <a:noFill/>
        </p:spPr>
        <p:txBody>
          <a:bodyPr wrap="none" rtlCol="0">
            <a:spAutoFit/>
          </a:bodyPr>
          <a:lstStyle/>
          <a:p>
            <a:r>
              <a:rPr lang="en-US" sz="1400" b="1" dirty="0" smtClean="0"/>
              <a:t>(c)</a:t>
            </a:r>
            <a:endParaRPr lang="en-US" sz="1400" b="1" dirty="0"/>
          </a:p>
        </p:txBody>
      </p:sp>
    </p:spTree>
    <p:extLst>
      <p:ext uri="{BB962C8B-B14F-4D97-AF65-F5344CB8AC3E}">
        <p14:creationId xmlns:p14="http://schemas.microsoft.com/office/powerpoint/2010/main" val="353167601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5257800" y="381000"/>
            <a:ext cx="2758525" cy="2743200"/>
            <a:chOff x="838200" y="381000"/>
            <a:chExt cx="2758525" cy="274320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38200" y="381000"/>
              <a:ext cx="2758525" cy="2743200"/>
            </a:xfrm>
            <a:prstGeom prst="rect">
              <a:avLst/>
            </a:prstGeom>
            <a:ln>
              <a:solidFill>
                <a:schemeClr val="tx1"/>
              </a:solidFill>
            </a:ln>
          </p:spPr>
        </p:pic>
        <p:sp>
          <p:nvSpPr>
            <p:cNvPr id="6" name="TextBox 5"/>
            <p:cNvSpPr txBox="1"/>
            <p:nvPr/>
          </p:nvSpPr>
          <p:spPr>
            <a:xfrm>
              <a:off x="2512774" y="714375"/>
              <a:ext cx="1048685" cy="553998"/>
            </a:xfrm>
            <a:prstGeom prst="rect">
              <a:avLst/>
            </a:prstGeom>
            <a:noFill/>
          </p:spPr>
          <p:txBody>
            <a:bodyPr wrap="none" rtlCol="0">
              <a:spAutoFit/>
            </a:bodyPr>
            <a:lstStyle/>
            <a:p>
              <a:r>
                <a:rPr lang="en-US" sz="1000" dirty="0" smtClean="0"/>
                <a:t>G13=13.04±0.76</a:t>
              </a:r>
            </a:p>
            <a:p>
              <a:r>
                <a:rPr lang="en-US" sz="1000" dirty="0" smtClean="0"/>
                <a:t>G14=24.90±0.16</a:t>
              </a:r>
            </a:p>
            <a:p>
              <a:r>
                <a:rPr lang="en-US" sz="1000" smtClean="0"/>
                <a:t>G15=10.02±0.44</a:t>
              </a:r>
              <a:endParaRPr lang="en-US" sz="1000" dirty="0" smtClean="0"/>
            </a:p>
          </p:txBody>
        </p:sp>
      </p:grpSp>
      <p:grpSp>
        <p:nvGrpSpPr>
          <p:cNvPr id="11" name="Group 10"/>
          <p:cNvGrpSpPr/>
          <p:nvPr/>
        </p:nvGrpSpPr>
        <p:grpSpPr>
          <a:xfrm>
            <a:off x="1371600" y="381000"/>
            <a:ext cx="2758525" cy="2743200"/>
            <a:chOff x="1371600" y="381000"/>
            <a:chExt cx="2758525" cy="2743200"/>
          </a:xfrm>
        </p:grpSpPr>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1600" y="381000"/>
              <a:ext cx="2758525" cy="2743200"/>
            </a:xfrm>
            <a:prstGeom prst="rect">
              <a:avLst/>
            </a:prstGeom>
            <a:ln>
              <a:solidFill>
                <a:schemeClr val="tx1"/>
              </a:solidFill>
            </a:ln>
          </p:spPr>
        </p:pic>
        <p:sp>
          <p:nvSpPr>
            <p:cNvPr id="10" name="TextBox 9"/>
            <p:cNvSpPr txBox="1"/>
            <p:nvPr/>
          </p:nvSpPr>
          <p:spPr>
            <a:xfrm>
              <a:off x="2948940" y="714375"/>
              <a:ext cx="1180131" cy="553998"/>
            </a:xfrm>
            <a:prstGeom prst="rect">
              <a:avLst/>
            </a:prstGeom>
            <a:noFill/>
          </p:spPr>
          <p:txBody>
            <a:bodyPr wrap="none" rtlCol="0">
              <a:spAutoFit/>
            </a:bodyPr>
            <a:lstStyle/>
            <a:p>
              <a:r>
                <a:rPr lang="en-US" sz="1000" dirty="0" smtClean="0"/>
                <a:t>G13=10.95±0.55</a:t>
              </a:r>
            </a:p>
            <a:p>
              <a:r>
                <a:rPr lang="en-US" sz="1000" dirty="0" smtClean="0"/>
                <a:t>G15=9.49±0.48</a:t>
              </a:r>
            </a:p>
            <a:p>
              <a:r>
                <a:rPr lang="en-US" sz="1000" dirty="0" smtClean="0"/>
                <a:t>Q15=461.48±19.57</a:t>
              </a:r>
            </a:p>
          </p:txBody>
        </p:sp>
      </p:grpSp>
      <p:sp>
        <p:nvSpPr>
          <p:cNvPr id="12" name="TextBox 11"/>
          <p:cNvSpPr txBox="1"/>
          <p:nvPr/>
        </p:nvSpPr>
        <p:spPr>
          <a:xfrm>
            <a:off x="1364356" y="365325"/>
            <a:ext cx="385042" cy="307777"/>
          </a:xfrm>
          <a:prstGeom prst="rect">
            <a:avLst/>
          </a:prstGeom>
          <a:noFill/>
        </p:spPr>
        <p:txBody>
          <a:bodyPr wrap="none" rtlCol="0">
            <a:spAutoFit/>
          </a:bodyPr>
          <a:lstStyle/>
          <a:p>
            <a:r>
              <a:rPr lang="en-US" sz="1400" b="1" dirty="0" smtClean="0"/>
              <a:t>(a)</a:t>
            </a:r>
            <a:endParaRPr lang="en-US" sz="1400" b="1" dirty="0"/>
          </a:p>
        </p:txBody>
      </p:sp>
      <p:sp>
        <p:nvSpPr>
          <p:cNvPr id="13" name="TextBox 12"/>
          <p:cNvSpPr txBox="1"/>
          <p:nvPr/>
        </p:nvSpPr>
        <p:spPr>
          <a:xfrm>
            <a:off x="5260258" y="378023"/>
            <a:ext cx="393056" cy="307777"/>
          </a:xfrm>
          <a:prstGeom prst="rect">
            <a:avLst/>
          </a:prstGeom>
          <a:noFill/>
        </p:spPr>
        <p:txBody>
          <a:bodyPr wrap="none" rtlCol="0">
            <a:spAutoFit/>
          </a:bodyPr>
          <a:lstStyle/>
          <a:p>
            <a:r>
              <a:rPr lang="en-US" sz="1400" b="1" dirty="0" smtClean="0"/>
              <a:t>(b)</a:t>
            </a:r>
            <a:endParaRPr lang="en-US" sz="1400" b="1" dirty="0"/>
          </a:p>
        </p:txBody>
      </p:sp>
      <p:sp>
        <p:nvSpPr>
          <p:cNvPr id="14" name="TextBox 13"/>
          <p:cNvSpPr txBox="1"/>
          <p:nvPr/>
        </p:nvSpPr>
        <p:spPr>
          <a:xfrm>
            <a:off x="752646" y="3429000"/>
            <a:ext cx="7669256" cy="646331"/>
          </a:xfrm>
          <a:prstGeom prst="rect">
            <a:avLst/>
          </a:prstGeom>
          <a:noFill/>
        </p:spPr>
        <p:txBody>
          <a:bodyPr wrap="square" rtlCol="0">
            <a:spAutoFit/>
          </a:bodyPr>
          <a:lstStyle/>
          <a:p>
            <a:pPr algn="just"/>
            <a:r>
              <a:rPr lang="en-US" sz="1200" b="1" dirty="0" smtClean="0"/>
              <a:t>Fig. </a:t>
            </a:r>
            <a:r>
              <a:rPr lang="en-US" sz="1200" b="1" smtClean="0"/>
              <a:t>S12 </a:t>
            </a:r>
            <a:r>
              <a:rPr lang="en-US" sz="1200" dirty="0" smtClean="0"/>
              <a:t>Frequency distribution of number of </a:t>
            </a:r>
            <a:r>
              <a:rPr lang="en-US" sz="1200" dirty="0" err="1" smtClean="0"/>
              <a:t>thrips</a:t>
            </a:r>
            <a:r>
              <a:rPr lang="en-US" sz="1200" dirty="0" smtClean="0"/>
              <a:t> (</a:t>
            </a:r>
            <a:r>
              <a:rPr lang="en-US" sz="1200" b="1" dirty="0" smtClean="0"/>
              <a:t>a</a:t>
            </a:r>
            <a:r>
              <a:rPr lang="en-US" sz="1200" dirty="0" smtClean="0"/>
              <a:t>) and frit fly (FF) damage (%) (</a:t>
            </a:r>
            <a:r>
              <a:rPr lang="en-US" sz="1200" b="1" dirty="0" smtClean="0"/>
              <a:t>b</a:t>
            </a:r>
            <a:r>
              <a:rPr lang="en-US" sz="1200" dirty="0" smtClean="0"/>
              <a:t>) across various years and locations in spring wheat (SW) panel. G and Q represent </a:t>
            </a:r>
            <a:r>
              <a:rPr lang="en-US" sz="1200" dirty="0" err="1" smtClean="0"/>
              <a:t>Gatersleben</a:t>
            </a:r>
            <a:r>
              <a:rPr lang="en-US" sz="1200" dirty="0"/>
              <a:t> </a:t>
            </a:r>
            <a:r>
              <a:rPr lang="en-US" sz="1200" dirty="0" smtClean="0"/>
              <a:t>and </a:t>
            </a:r>
            <a:r>
              <a:rPr lang="en-US" sz="1200" dirty="0" err="1" smtClean="0"/>
              <a:t>Quedlinburg</a:t>
            </a:r>
            <a:r>
              <a:rPr lang="en-US" sz="1200" dirty="0" smtClean="0"/>
              <a:t>, respectively and 13-15 represent years 2013-2015. Thick dashed lines indicate mean (values ± standard error presented on the right side) of respective traits. </a:t>
            </a:r>
            <a:endParaRPr lang="en-US" sz="1200" dirty="0"/>
          </a:p>
        </p:txBody>
      </p:sp>
    </p:spTree>
    <p:extLst>
      <p:ext uri="{BB962C8B-B14F-4D97-AF65-F5344CB8AC3E}">
        <p14:creationId xmlns:p14="http://schemas.microsoft.com/office/powerpoint/2010/main" val="15074274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43000" y="457200"/>
            <a:ext cx="2758525" cy="2743200"/>
          </a:xfrm>
          <a:prstGeom prst="rect">
            <a:avLst/>
          </a:prstGeom>
          <a:ln>
            <a:solidFill>
              <a:schemeClr val="tx1"/>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8675" y="464457"/>
            <a:ext cx="2758525" cy="2743200"/>
          </a:xfrm>
          <a:prstGeom prst="rect">
            <a:avLst/>
          </a:prstGeom>
          <a:ln>
            <a:solidFill>
              <a:schemeClr val="tx1"/>
            </a:solidFill>
          </a:ln>
        </p:spPr>
      </p:pic>
      <p:sp>
        <p:nvSpPr>
          <p:cNvPr id="6" name="TextBox 5"/>
          <p:cNvSpPr txBox="1"/>
          <p:nvPr/>
        </p:nvSpPr>
        <p:spPr>
          <a:xfrm>
            <a:off x="1145511" y="485001"/>
            <a:ext cx="356188" cy="276999"/>
          </a:xfrm>
          <a:prstGeom prst="rect">
            <a:avLst/>
          </a:prstGeom>
          <a:noFill/>
        </p:spPr>
        <p:txBody>
          <a:bodyPr wrap="none" rtlCol="0">
            <a:spAutoFit/>
          </a:bodyPr>
          <a:lstStyle/>
          <a:p>
            <a:r>
              <a:rPr lang="en-US" sz="1200" b="1" dirty="0" smtClean="0"/>
              <a:t>(a)</a:t>
            </a:r>
            <a:endParaRPr lang="en-US" sz="1200" b="1" dirty="0"/>
          </a:p>
        </p:txBody>
      </p:sp>
      <p:sp>
        <p:nvSpPr>
          <p:cNvPr id="7" name="TextBox 6"/>
          <p:cNvSpPr txBox="1"/>
          <p:nvPr/>
        </p:nvSpPr>
        <p:spPr>
          <a:xfrm>
            <a:off x="5314950" y="509585"/>
            <a:ext cx="364202" cy="276999"/>
          </a:xfrm>
          <a:prstGeom prst="rect">
            <a:avLst/>
          </a:prstGeom>
          <a:noFill/>
        </p:spPr>
        <p:txBody>
          <a:bodyPr wrap="none" rtlCol="0">
            <a:spAutoFit/>
          </a:bodyPr>
          <a:lstStyle/>
          <a:p>
            <a:r>
              <a:rPr lang="en-US" sz="1200" b="1" dirty="0" smtClean="0"/>
              <a:t>(b)</a:t>
            </a:r>
            <a:endParaRPr lang="en-US" sz="1200" b="1" dirty="0"/>
          </a:p>
        </p:txBody>
      </p:sp>
      <p:sp>
        <p:nvSpPr>
          <p:cNvPr id="8" name="TextBox 7"/>
          <p:cNvSpPr txBox="1"/>
          <p:nvPr/>
        </p:nvSpPr>
        <p:spPr>
          <a:xfrm>
            <a:off x="228600" y="4038600"/>
            <a:ext cx="8534400" cy="646331"/>
          </a:xfrm>
          <a:prstGeom prst="rect">
            <a:avLst/>
          </a:prstGeom>
          <a:noFill/>
        </p:spPr>
        <p:txBody>
          <a:bodyPr wrap="square" rtlCol="0">
            <a:spAutoFit/>
          </a:bodyPr>
          <a:lstStyle/>
          <a:p>
            <a:r>
              <a:rPr lang="en-US" b="1"/>
              <a:t>Figure </a:t>
            </a:r>
            <a:r>
              <a:rPr lang="en-US" b="1" smtClean="0"/>
              <a:t>S13 </a:t>
            </a:r>
            <a:r>
              <a:rPr lang="en-US" b="1" dirty="0"/>
              <a:t>(a-b) </a:t>
            </a:r>
            <a:r>
              <a:rPr lang="en-US" dirty="0"/>
              <a:t>Pair-wise comparisons for statistically significant differences in </a:t>
            </a:r>
            <a:r>
              <a:rPr lang="en-US" dirty="0" err="1"/>
              <a:t>Thrips</a:t>
            </a:r>
            <a:r>
              <a:rPr lang="en-US" dirty="0"/>
              <a:t> </a:t>
            </a:r>
            <a:r>
              <a:rPr lang="en-US" b="1" dirty="0"/>
              <a:t>(a)</a:t>
            </a:r>
            <a:r>
              <a:rPr lang="en-US" dirty="0"/>
              <a:t> and frit fly damage </a:t>
            </a:r>
            <a:r>
              <a:rPr lang="en-US" b="1" dirty="0"/>
              <a:t>(b)</a:t>
            </a:r>
            <a:r>
              <a:rPr lang="en-US" dirty="0"/>
              <a:t> in spring wheat panel</a:t>
            </a:r>
          </a:p>
        </p:txBody>
      </p:sp>
    </p:spTree>
    <p:extLst>
      <p:ext uri="{BB962C8B-B14F-4D97-AF65-F5344CB8AC3E}">
        <p14:creationId xmlns:p14="http://schemas.microsoft.com/office/powerpoint/2010/main" val="25985694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4380" y="228600"/>
            <a:ext cx="2758525" cy="2743200"/>
          </a:xfrm>
          <a:prstGeom prst="rect">
            <a:avLst/>
          </a:prstGeom>
          <a:ln>
            <a:solidFill>
              <a:schemeClr val="tx1"/>
            </a:solidFill>
          </a:ln>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806180" y="228600"/>
            <a:ext cx="2758525" cy="2743200"/>
          </a:xfrm>
          <a:prstGeom prst="rect">
            <a:avLst/>
          </a:prstGeom>
          <a:ln>
            <a:solidFill>
              <a:schemeClr val="tx1"/>
            </a:solidFill>
          </a:ln>
        </p:spPr>
      </p:pic>
      <p:sp>
        <p:nvSpPr>
          <p:cNvPr id="7" name="TextBox 6"/>
          <p:cNvSpPr txBox="1"/>
          <p:nvPr/>
        </p:nvSpPr>
        <p:spPr>
          <a:xfrm>
            <a:off x="3371080" y="531852"/>
            <a:ext cx="1156086" cy="553998"/>
          </a:xfrm>
          <a:prstGeom prst="rect">
            <a:avLst/>
          </a:prstGeom>
          <a:noFill/>
        </p:spPr>
        <p:txBody>
          <a:bodyPr wrap="none" rtlCol="0">
            <a:spAutoFit/>
          </a:bodyPr>
          <a:lstStyle/>
          <a:p>
            <a:r>
              <a:rPr lang="en-US" sz="1000" dirty="0" smtClean="0"/>
              <a:t>G13_A=0.90±0.09</a:t>
            </a:r>
          </a:p>
          <a:p>
            <a:r>
              <a:rPr lang="en-US" sz="1000" dirty="0" smtClean="0"/>
              <a:t>G14_A=1.43±0.08</a:t>
            </a:r>
          </a:p>
          <a:p>
            <a:r>
              <a:rPr lang="en-US" sz="1000" dirty="0" smtClean="0"/>
              <a:t>Q13_A=3.98±0.23 </a:t>
            </a:r>
            <a:endParaRPr lang="en-US" sz="1000" dirty="0"/>
          </a:p>
        </p:txBody>
      </p:sp>
      <p:sp>
        <p:nvSpPr>
          <p:cNvPr id="8" name="TextBox 7"/>
          <p:cNvSpPr txBox="1"/>
          <p:nvPr/>
        </p:nvSpPr>
        <p:spPr>
          <a:xfrm>
            <a:off x="1828800" y="247652"/>
            <a:ext cx="385042" cy="307777"/>
          </a:xfrm>
          <a:prstGeom prst="rect">
            <a:avLst/>
          </a:prstGeom>
          <a:noFill/>
        </p:spPr>
        <p:txBody>
          <a:bodyPr wrap="none" rtlCol="0">
            <a:spAutoFit/>
          </a:bodyPr>
          <a:lstStyle/>
          <a:p>
            <a:r>
              <a:rPr lang="en-US" sz="1400" b="1" dirty="0" smtClean="0"/>
              <a:t>(a)</a:t>
            </a:r>
            <a:endParaRPr lang="en-US" sz="1400" b="1" dirty="0"/>
          </a:p>
        </p:txBody>
      </p:sp>
      <p:sp>
        <p:nvSpPr>
          <p:cNvPr id="9" name="TextBox 8"/>
          <p:cNvSpPr txBox="1"/>
          <p:nvPr/>
        </p:nvSpPr>
        <p:spPr>
          <a:xfrm>
            <a:off x="6389229" y="546100"/>
            <a:ext cx="1178528" cy="400110"/>
          </a:xfrm>
          <a:prstGeom prst="rect">
            <a:avLst/>
          </a:prstGeom>
          <a:noFill/>
        </p:spPr>
        <p:txBody>
          <a:bodyPr wrap="none" rtlCol="0">
            <a:spAutoFit/>
          </a:bodyPr>
          <a:lstStyle/>
          <a:p>
            <a:r>
              <a:rPr lang="en-US" sz="1000" dirty="0" smtClean="0"/>
              <a:t>Q14_S=28.99±1.47</a:t>
            </a:r>
          </a:p>
          <a:p>
            <a:r>
              <a:rPr lang="en-US" sz="1000" dirty="0" smtClean="0"/>
              <a:t>G15_S=1.98±0.10</a:t>
            </a:r>
          </a:p>
        </p:txBody>
      </p:sp>
      <p:sp>
        <p:nvSpPr>
          <p:cNvPr id="10" name="TextBox 9"/>
          <p:cNvSpPr txBox="1"/>
          <p:nvPr/>
        </p:nvSpPr>
        <p:spPr>
          <a:xfrm>
            <a:off x="4802138" y="251460"/>
            <a:ext cx="393056" cy="307777"/>
          </a:xfrm>
          <a:prstGeom prst="rect">
            <a:avLst/>
          </a:prstGeom>
          <a:noFill/>
        </p:spPr>
        <p:txBody>
          <a:bodyPr wrap="none" rtlCol="0">
            <a:spAutoFit/>
          </a:bodyPr>
          <a:lstStyle/>
          <a:p>
            <a:r>
              <a:rPr lang="en-US" sz="1400" b="1" dirty="0" smtClean="0"/>
              <a:t>(b)</a:t>
            </a:r>
            <a:endParaRPr lang="en-US" sz="1400" b="1" dirty="0"/>
          </a:p>
        </p:txBody>
      </p:sp>
      <p:sp>
        <p:nvSpPr>
          <p:cNvPr id="13" name="TextBox 12"/>
          <p:cNvSpPr txBox="1"/>
          <p:nvPr/>
        </p:nvSpPr>
        <p:spPr>
          <a:xfrm>
            <a:off x="752646" y="3124200"/>
            <a:ext cx="7669256" cy="830997"/>
          </a:xfrm>
          <a:prstGeom prst="rect">
            <a:avLst/>
          </a:prstGeom>
          <a:noFill/>
        </p:spPr>
        <p:txBody>
          <a:bodyPr wrap="square" rtlCol="0">
            <a:spAutoFit/>
          </a:bodyPr>
          <a:lstStyle/>
          <a:p>
            <a:pPr algn="just"/>
            <a:r>
              <a:rPr lang="en-US" sz="1200" b="1" dirty="0" smtClean="0"/>
              <a:t>Fig. </a:t>
            </a:r>
            <a:r>
              <a:rPr lang="en-US" sz="1200" b="1" smtClean="0"/>
              <a:t>S14 </a:t>
            </a:r>
            <a:r>
              <a:rPr lang="en-US" sz="1200" b="1" dirty="0" smtClean="0"/>
              <a:t>(a-b)</a:t>
            </a:r>
            <a:r>
              <a:rPr lang="en-US" sz="1200" dirty="0" smtClean="0"/>
              <a:t> Frequency distribution of frit fly damage (%) across various years and locations (where measured) in winter wheat (WW) panel. G and Q represent </a:t>
            </a:r>
            <a:r>
              <a:rPr lang="en-US" sz="1200" dirty="0" err="1" smtClean="0"/>
              <a:t>Gatersleben</a:t>
            </a:r>
            <a:r>
              <a:rPr lang="en-US" sz="1200" dirty="0" smtClean="0"/>
              <a:t> and </a:t>
            </a:r>
            <a:r>
              <a:rPr lang="en-US" sz="1200" dirty="0" err="1" smtClean="0"/>
              <a:t>Quedlinburg</a:t>
            </a:r>
            <a:r>
              <a:rPr lang="en-US" sz="1200" dirty="0" smtClean="0"/>
              <a:t>, respectively and 13-15 represent years 2013-2015. S=spring season and A = autumn season of the corresponding year. Thick dashed lines indicate mean (values ± standard error presented on the right side) of respective traits. </a:t>
            </a:r>
            <a:endParaRPr lang="en-US" sz="1200" dirty="0"/>
          </a:p>
        </p:txBody>
      </p:sp>
    </p:spTree>
    <p:extLst>
      <p:ext uri="{BB962C8B-B14F-4D97-AF65-F5344CB8AC3E}">
        <p14:creationId xmlns:p14="http://schemas.microsoft.com/office/powerpoint/2010/main" val="24508951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095172" y="152400"/>
            <a:ext cx="2758525" cy="2743200"/>
          </a:xfrm>
          <a:prstGeom prst="rect">
            <a:avLst/>
          </a:prstGeom>
          <a:ln>
            <a:solidFill>
              <a:schemeClr val="tx1"/>
            </a:solidFill>
          </a:ln>
        </p:spPr>
      </p:pic>
      <p:sp>
        <p:nvSpPr>
          <p:cNvPr id="5" name="TextBox 4"/>
          <p:cNvSpPr txBox="1"/>
          <p:nvPr/>
        </p:nvSpPr>
        <p:spPr>
          <a:xfrm>
            <a:off x="4822372" y="589002"/>
            <a:ext cx="1018227" cy="553998"/>
          </a:xfrm>
          <a:prstGeom prst="rect">
            <a:avLst/>
          </a:prstGeom>
          <a:noFill/>
        </p:spPr>
        <p:txBody>
          <a:bodyPr wrap="none" rtlCol="0">
            <a:spAutoFit/>
          </a:bodyPr>
          <a:lstStyle/>
          <a:p>
            <a:r>
              <a:rPr lang="en-US" sz="1000" dirty="0" smtClean="0"/>
              <a:t>SL = 0.12±0.02</a:t>
            </a:r>
          </a:p>
          <a:p>
            <a:r>
              <a:rPr lang="en-US" sz="1000" dirty="0" smtClean="0"/>
              <a:t>WSA=8.67±0.39</a:t>
            </a:r>
          </a:p>
          <a:p>
            <a:r>
              <a:rPr lang="en-US" sz="1000" dirty="0" smtClean="0"/>
              <a:t>WSL=0.20±0.06 </a:t>
            </a:r>
            <a:endParaRPr lang="en-US" sz="10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95172" y="3048000"/>
            <a:ext cx="2758525" cy="2743200"/>
          </a:xfrm>
          <a:prstGeom prst="rect">
            <a:avLst/>
          </a:prstGeom>
          <a:ln>
            <a:solidFill>
              <a:schemeClr val="tx1"/>
            </a:solidFill>
          </a:ln>
        </p:spPr>
      </p:pic>
      <p:sp>
        <p:nvSpPr>
          <p:cNvPr id="7" name="TextBox 6"/>
          <p:cNvSpPr txBox="1"/>
          <p:nvPr/>
        </p:nvSpPr>
        <p:spPr>
          <a:xfrm>
            <a:off x="4831444" y="3568422"/>
            <a:ext cx="1083951" cy="553998"/>
          </a:xfrm>
          <a:prstGeom prst="rect">
            <a:avLst/>
          </a:prstGeom>
          <a:noFill/>
        </p:spPr>
        <p:txBody>
          <a:bodyPr wrap="none" rtlCol="0">
            <a:spAutoFit/>
          </a:bodyPr>
          <a:lstStyle/>
          <a:p>
            <a:r>
              <a:rPr lang="en-US" sz="1000" dirty="0" smtClean="0"/>
              <a:t>SL = 0.55±0.12</a:t>
            </a:r>
          </a:p>
          <a:p>
            <a:r>
              <a:rPr lang="en-US" sz="1000" dirty="0" smtClean="0"/>
              <a:t>WSA=13.69±0.60</a:t>
            </a:r>
          </a:p>
          <a:p>
            <a:r>
              <a:rPr lang="en-US" sz="1000" dirty="0" smtClean="0"/>
              <a:t>WSL=7.88±0.78 </a:t>
            </a:r>
            <a:endParaRPr lang="en-US" sz="1000" dirty="0"/>
          </a:p>
        </p:txBody>
      </p:sp>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2400" y="152400"/>
            <a:ext cx="2758525" cy="2743200"/>
          </a:xfrm>
          <a:prstGeom prst="rect">
            <a:avLst/>
          </a:prstGeom>
          <a:ln>
            <a:solidFill>
              <a:schemeClr val="tx1"/>
            </a:solidFill>
          </a:ln>
        </p:spPr>
      </p:pic>
      <p:sp>
        <p:nvSpPr>
          <p:cNvPr id="9" name="TextBox 8"/>
          <p:cNvSpPr txBox="1"/>
          <p:nvPr/>
        </p:nvSpPr>
        <p:spPr>
          <a:xfrm>
            <a:off x="1879600" y="590550"/>
            <a:ext cx="1093569" cy="400110"/>
          </a:xfrm>
          <a:prstGeom prst="rect">
            <a:avLst/>
          </a:prstGeom>
          <a:noFill/>
        </p:spPr>
        <p:txBody>
          <a:bodyPr wrap="none" rtlCol="0">
            <a:spAutoFit/>
          </a:bodyPr>
          <a:lstStyle/>
          <a:p>
            <a:r>
              <a:rPr lang="en-US" sz="1000" dirty="0" smtClean="0"/>
              <a:t>WSA=0.82±0.10</a:t>
            </a:r>
          </a:p>
          <a:p>
            <a:r>
              <a:rPr lang="en-US" sz="1000" dirty="0" smtClean="0"/>
              <a:t>WSL=35.76±3.20 </a:t>
            </a:r>
            <a:endParaRPr lang="en-US" sz="1000" dirty="0"/>
          </a:p>
        </p:txBody>
      </p:sp>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96000" y="3048000"/>
            <a:ext cx="2758525" cy="2743200"/>
          </a:xfrm>
          <a:prstGeom prst="rect">
            <a:avLst/>
          </a:prstGeom>
          <a:ln>
            <a:solidFill>
              <a:schemeClr val="tx1"/>
            </a:solidFill>
          </a:ln>
        </p:spPr>
      </p:pic>
      <p:sp>
        <p:nvSpPr>
          <p:cNvPr id="11" name="TextBox 10"/>
          <p:cNvSpPr txBox="1"/>
          <p:nvPr/>
        </p:nvSpPr>
        <p:spPr>
          <a:xfrm>
            <a:off x="7888693" y="3575050"/>
            <a:ext cx="942887" cy="246221"/>
          </a:xfrm>
          <a:prstGeom prst="rect">
            <a:avLst/>
          </a:prstGeom>
          <a:noFill/>
        </p:spPr>
        <p:txBody>
          <a:bodyPr wrap="none" rtlCol="0">
            <a:spAutoFit/>
          </a:bodyPr>
          <a:lstStyle/>
          <a:p>
            <a:r>
              <a:rPr lang="en-US" sz="1000" dirty="0" smtClean="0"/>
              <a:t>SL = 1.79±0.33</a:t>
            </a:r>
          </a:p>
        </p:txBody>
      </p:sp>
      <p:sp>
        <p:nvSpPr>
          <p:cNvPr id="12" name="TextBox 11"/>
          <p:cNvSpPr txBox="1"/>
          <p:nvPr/>
        </p:nvSpPr>
        <p:spPr>
          <a:xfrm>
            <a:off x="185058" y="137886"/>
            <a:ext cx="355610" cy="307777"/>
          </a:xfrm>
          <a:prstGeom prst="rect">
            <a:avLst/>
          </a:prstGeom>
          <a:noFill/>
        </p:spPr>
        <p:txBody>
          <a:bodyPr wrap="none" rtlCol="0">
            <a:spAutoFit/>
          </a:bodyPr>
          <a:lstStyle/>
          <a:p>
            <a:r>
              <a:rPr lang="en-US" sz="1400" b="1" dirty="0" smtClean="0"/>
              <a:t>(f)</a:t>
            </a:r>
            <a:endParaRPr lang="en-US" sz="1400" b="1" dirty="0"/>
          </a:p>
        </p:txBody>
      </p:sp>
      <p:sp>
        <p:nvSpPr>
          <p:cNvPr id="13" name="TextBox 12"/>
          <p:cNvSpPr txBox="1"/>
          <p:nvPr/>
        </p:nvSpPr>
        <p:spPr>
          <a:xfrm>
            <a:off x="3152046" y="150584"/>
            <a:ext cx="393056" cy="307777"/>
          </a:xfrm>
          <a:prstGeom prst="rect">
            <a:avLst/>
          </a:prstGeom>
          <a:noFill/>
        </p:spPr>
        <p:txBody>
          <a:bodyPr wrap="none" rtlCol="0">
            <a:spAutoFit/>
          </a:bodyPr>
          <a:lstStyle/>
          <a:p>
            <a:r>
              <a:rPr lang="en-US" sz="1400" b="1" dirty="0" smtClean="0"/>
              <a:t>(g)</a:t>
            </a:r>
            <a:endParaRPr lang="en-US" sz="1400" b="1" dirty="0"/>
          </a:p>
        </p:txBody>
      </p:sp>
      <p:sp>
        <p:nvSpPr>
          <p:cNvPr id="14" name="TextBox 13"/>
          <p:cNvSpPr txBox="1"/>
          <p:nvPr/>
        </p:nvSpPr>
        <p:spPr>
          <a:xfrm>
            <a:off x="3164102" y="3071586"/>
            <a:ext cx="393056" cy="307777"/>
          </a:xfrm>
          <a:prstGeom prst="rect">
            <a:avLst/>
          </a:prstGeom>
          <a:noFill/>
        </p:spPr>
        <p:txBody>
          <a:bodyPr wrap="none" rtlCol="0">
            <a:spAutoFit/>
          </a:bodyPr>
          <a:lstStyle/>
          <a:p>
            <a:r>
              <a:rPr lang="en-US" sz="1400" b="1" dirty="0" smtClean="0"/>
              <a:t>(h)</a:t>
            </a:r>
            <a:endParaRPr lang="en-US" sz="1400" b="1" dirty="0"/>
          </a:p>
        </p:txBody>
      </p:sp>
      <p:sp>
        <p:nvSpPr>
          <p:cNvPr id="15" name="TextBox 14"/>
          <p:cNvSpPr txBox="1"/>
          <p:nvPr/>
        </p:nvSpPr>
        <p:spPr>
          <a:xfrm>
            <a:off x="6131090" y="3084284"/>
            <a:ext cx="341760" cy="307777"/>
          </a:xfrm>
          <a:prstGeom prst="rect">
            <a:avLst/>
          </a:prstGeom>
          <a:noFill/>
        </p:spPr>
        <p:txBody>
          <a:bodyPr wrap="none" rtlCol="0">
            <a:spAutoFit/>
          </a:bodyPr>
          <a:lstStyle/>
          <a:p>
            <a:r>
              <a:rPr lang="en-US" sz="1400" b="1" dirty="0" smtClean="0"/>
              <a:t>(i)</a:t>
            </a:r>
            <a:endParaRPr lang="en-US" sz="1400" b="1" dirty="0"/>
          </a:p>
        </p:txBody>
      </p:sp>
    </p:spTree>
    <p:extLst>
      <p:ext uri="{BB962C8B-B14F-4D97-AF65-F5344CB8AC3E}">
        <p14:creationId xmlns:p14="http://schemas.microsoft.com/office/powerpoint/2010/main" val="31486883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447800" y="495300"/>
            <a:ext cx="2758525" cy="2743200"/>
          </a:xfrm>
          <a:prstGeom prst="rect">
            <a:avLst/>
          </a:prstGeom>
          <a:ln>
            <a:solidFill>
              <a:schemeClr val="tx1"/>
            </a:solidFill>
          </a:ln>
        </p:spPr>
      </p:pic>
      <p:sp>
        <p:nvSpPr>
          <p:cNvPr id="8" name="TextBox 7"/>
          <p:cNvSpPr txBox="1"/>
          <p:nvPr/>
        </p:nvSpPr>
        <p:spPr>
          <a:xfrm>
            <a:off x="1524949" y="485001"/>
            <a:ext cx="356188" cy="276999"/>
          </a:xfrm>
          <a:prstGeom prst="rect">
            <a:avLst/>
          </a:prstGeom>
          <a:noFill/>
        </p:spPr>
        <p:txBody>
          <a:bodyPr wrap="none" rtlCol="0">
            <a:spAutoFit/>
          </a:bodyPr>
          <a:lstStyle/>
          <a:p>
            <a:r>
              <a:rPr lang="en-US" sz="1200" b="1" dirty="0" smtClean="0"/>
              <a:t>(a)</a:t>
            </a:r>
            <a:endParaRPr lang="en-US" sz="1200" b="1"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18675" y="495300"/>
            <a:ext cx="2758525" cy="2743200"/>
          </a:xfrm>
          <a:prstGeom prst="rect">
            <a:avLst/>
          </a:prstGeom>
          <a:ln>
            <a:solidFill>
              <a:schemeClr val="tx1"/>
            </a:solidFill>
          </a:ln>
        </p:spPr>
      </p:pic>
      <p:sp>
        <p:nvSpPr>
          <p:cNvPr id="6" name="Rectangle 5"/>
          <p:cNvSpPr/>
          <p:nvPr/>
        </p:nvSpPr>
        <p:spPr>
          <a:xfrm>
            <a:off x="5872934" y="509589"/>
            <a:ext cx="914400" cy="182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p:cNvSpPr txBox="1"/>
          <p:nvPr/>
        </p:nvSpPr>
        <p:spPr>
          <a:xfrm>
            <a:off x="5770925" y="455116"/>
            <a:ext cx="502061" cy="215444"/>
          </a:xfrm>
          <a:prstGeom prst="rect">
            <a:avLst/>
          </a:prstGeom>
          <a:noFill/>
        </p:spPr>
        <p:txBody>
          <a:bodyPr wrap="none" rtlCol="0">
            <a:spAutoFit/>
          </a:bodyPr>
          <a:lstStyle/>
          <a:p>
            <a:r>
              <a:rPr lang="en-US" sz="800" dirty="0" smtClean="0"/>
              <a:t>(spring)</a:t>
            </a:r>
            <a:endParaRPr lang="en-US" sz="800" dirty="0"/>
          </a:p>
        </p:txBody>
      </p:sp>
      <p:sp>
        <p:nvSpPr>
          <p:cNvPr id="9" name="TextBox 8"/>
          <p:cNvSpPr txBox="1"/>
          <p:nvPr/>
        </p:nvSpPr>
        <p:spPr>
          <a:xfrm>
            <a:off x="5383398" y="509585"/>
            <a:ext cx="364202" cy="276999"/>
          </a:xfrm>
          <a:prstGeom prst="rect">
            <a:avLst/>
          </a:prstGeom>
          <a:noFill/>
        </p:spPr>
        <p:txBody>
          <a:bodyPr wrap="none" rtlCol="0">
            <a:spAutoFit/>
          </a:bodyPr>
          <a:lstStyle/>
          <a:p>
            <a:r>
              <a:rPr lang="en-US" sz="1200" b="1" dirty="0" smtClean="0"/>
              <a:t>(b)</a:t>
            </a:r>
            <a:endParaRPr lang="en-US" sz="1200" b="1" dirty="0"/>
          </a:p>
        </p:txBody>
      </p:sp>
      <p:sp>
        <p:nvSpPr>
          <p:cNvPr id="12" name="TextBox 11"/>
          <p:cNvSpPr txBox="1"/>
          <p:nvPr/>
        </p:nvSpPr>
        <p:spPr>
          <a:xfrm>
            <a:off x="228600" y="4038600"/>
            <a:ext cx="8534400" cy="646331"/>
          </a:xfrm>
          <a:prstGeom prst="rect">
            <a:avLst/>
          </a:prstGeom>
          <a:noFill/>
        </p:spPr>
        <p:txBody>
          <a:bodyPr wrap="square" rtlCol="0">
            <a:spAutoFit/>
          </a:bodyPr>
          <a:lstStyle/>
          <a:p>
            <a:r>
              <a:rPr lang="en-US" b="1" dirty="0" smtClean="0"/>
              <a:t>Fig. S15 (a-b) </a:t>
            </a:r>
            <a:r>
              <a:rPr lang="en-US" dirty="0" smtClean="0"/>
              <a:t>Pair-wise comparisons for statistical significant differences in frit fly damage in autumn </a:t>
            </a:r>
            <a:r>
              <a:rPr lang="en-US" b="1" dirty="0" smtClean="0"/>
              <a:t>(a)</a:t>
            </a:r>
            <a:r>
              <a:rPr lang="en-US" dirty="0" smtClean="0"/>
              <a:t> and spring season </a:t>
            </a:r>
            <a:r>
              <a:rPr lang="en-US" b="1" dirty="0" smtClean="0"/>
              <a:t>(b)</a:t>
            </a:r>
            <a:r>
              <a:rPr lang="en-US" dirty="0" smtClean="0"/>
              <a:t> in winter wheat panel</a:t>
            </a:r>
            <a:endParaRPr lang="en-US" dirty="0"/>
          </a:p>
        </p:txBody>
      </p:sp>
    </p:spTree>
    <p:extLst>
      <p:ext uri="{BB962C8B-B14F-4D97-AF65-F5344CB8AC3E}">
        <p14:creationId xmlns:p14="http://schemas.microsoft.com/office/powerpoint/2010/main" val="176639729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4648200"/>
            <a:ext cx="7239000" cy="1384995"/>
          </a:xfrm>
          <a:prstGeom prst="rect">
            <a:avLst/>
          </a:prstGeom>
          <a:noFill/>
        </p:spPr>
        <p:txBody>
          <a:bodyPr wrap="square" rtlCol="0">
            <a:spAutoFit/>
          </a:bodyPr>
          <a:lstStyle/>
          <a:p>
            <a:r>
              <a:rPr lang="en-US" sz="1200" b="1"/>
              <a:t>Figure </a:t>
            </a:r>
            <a:r>
              <a:rPr lang="en-US" sz="1200" b="1" smtClean="0"/>
              <a:t>S16 </a:t>
            </a:r>
            <a:r>
              <a:rPr lang="en-US" sz="1200" b="1" dirty="0"/>
              <a:t>(a-b)</a:t>
            </a:r>
            <a:r>
              <a:rPr lang="en-US" sz="1200" dirty="0"/>
              <a:t> Genome-wide scan of larvae in spikes of orange wheat blossom midge (OWBM) in in G11, G12, G13, G15, Q12, Q13, Q15, Q16, R12 and R13 (inner to outer circles) in winter wheat (WW) panel (</a:t>
            </a:r>
            <a:r>
              <a:rPr lang="en-US" sz="1200" b="1" dirty="0"/>
              <a:t>a</a:t>
            </a:r>
            <a:r>
              <a:rPr lang="en-US" sz="1200" dirty="0"/>
              <a:t>) and in G12, G13, G15 and Q15 in spring wheat (SW) panel (</a:t>
            </a:r>
            <a:r>
              <a:rPr lang="en-US" sz="1200" b="1" dirty="0"/>
              <a:t>b</a:t>
            </a:r>
            <a:r>
              <a:rPr lang="en-US" sz="1200" dirty="0"/>
              <a:t>) in the form of circular Manhattan plots where the chromosomes are plotted at the outermost circle where thin dotted red lines indicate significance level at </a:t>
            </a:r>
            <a:r>
              <a:rPr lang="en-US" sz="1200" i="1" dirty="0"/>
              <a:t>p</a:t>
            </a:r>
            <a:r>
              <a:rPr lang="en-US" sz="1200" dirty="0"/>
              <a:t> value &lt; 0.001 (−log10 = 3 or more) beyond which an association is counted as true association (highlighted orange dots in (</a:t>
            </a:r>
            <a:r>
              <a:rPr lang="en-US" sz="1200" b="1" dirty="0"/>
              <a:t>a</a:t>
            </a:r>
            <a:r>
              <a:rPr lang="en-US" sz="1200" dirty="0"/>
              <a:t>) and pink dots in (</a:t>
            </a:r>
            <a:r>
              <a:rPr lang="en-US" sz="1200" b="1" dirty="0"/>
              <a:t>b</a:t>
            </a:r>
            <a:r>
              <a:rPr lang="en-US" sz="1200" dirty="0"/>
              <a:t>)). Scale between chromosome 7D and 1A indicates LOD threshold. Colored boxes outside on the top right side indicate SNP density across the genome where green to red indicates less dense to dense </a:t>
            </a: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7408" t="9259" r="9629" b="7407"/>
          <a:stretch/>
        </p:blipFill>
        <p:spPr>
          <a:xfrm>
            <a:off x="323088" y="381000"/>
            <a:ext cx="4096512" cy="411480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9074" t="11296" r="2593" b="9444"/>
          <a:stretch/>
        </p:blipFill>
        <p:spPr>
          <a:xfrm>
            <a:off x="4419600" y="381000"/>
            <a:ext cx="4585887" cy="4114800"/>
          </a:xfrm>
          <a:prstGeom prst="rect">
            <a:avLst/>
          </a:prstGeom>
        </p:spPr>
      </p:pic>
      <p:sp>
        <p:nvSpPr>
          <p:cNvPr id="5" name="TextBox 6"/>
          <p:cNvSpPr txBox="1"/>
          <p:nvPr/>
        </p:nvSpPr>
        <p:spPr>
          <a:xfrm>
            <a:off x="381000" y="609600"/>
            <a:ext cx="413896"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(a)</a:t>
            </a:r>
            <a:endParaRPr lang="en-US" sz="1600" b="1" dirty="0"/>
          </a:p>
        </p:txBody>
      </p:sp>
      <p:sp>
        <p:nvSpPr>
          <p:cNvPr id="7" name="TextBox 7"/>
          <p:cNvSpPr txBox="1"/>
          <p:nvPr/>
        </p:nvSpPr>
        <p:spPr>
          <a:xfrm>
            <a:off x="4908451" y="634184"/>
            <a:ext cx="423514"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(b)</a:t>
            </a:r>
            <a:endParaRPr lang="en-US" sz="1600" b="1" dirty="0"/>
          </a:p>
        </p:txBody>
      </p:sp>
    </p:spTree>
    <p:extLst>
      <p:ext uri="{BB962C8B-B14F-4D97-AF65-F5344CB8AC3E}">
        <p14:creationId xmlns:p14="http://schemas.microsoft.com/office/powerpoint/2010/main" val="32105913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4648200"/>
            <a:ext cx="7239000" cy="1384995"/>
          </a:xfrm>
          <a:prstGeom prst="rect">
            <a:avLst/>
          </a:prstGeom>
          <a:noFill/>
        </p:spPr>
        <p:txBody>
          <a:bodyPr wrap="square" rtlCol="0">
            <a:spAutoFit/>
          </a:bodyPr>
          <a:lstStyle/>
          <a:p>
            <a:pPr algn="just"/>
            <a:r>
              <a:rPr lang="en-US" sz="1200" b="1"/>
              <a:t>Figure </a:t>
            </a:r>
            <a:r>
              <a:rPr lang="en-US" sz="1200" b="1" smtClean="0"/>
              <a:t>S17</a:t>
            </a:r>
            <a:r>
              <a:rPr lang="en-US" sz="1200" smtClean="0"/>
              <a:t> </a:t>
            </a:r>
            <a:r>
              <a:rPr lang="en-US" sz="1200" b="1" dirty="0"/>
              <a:t>(a-b)</a:t>
            </a:r>
            <a:r>
              <a:rPr lang="en-US" sz="1200" dirty="0"/>
              <a:t> Genome-wide scan of larvae in white shells of</a:t>
            </a:r>
            <a:r>
              <a:rPr lang="en-US" sz="1200" b="1" dirty="0"/>
              <a:t> </a:t>
            </a:r>
            <a:r>
              <a:rPr lang="en-US" sz="1200" dirty="0"/>
              <a:t>orange wheat blossom midge (OWBM) in G11, G12, G13, G14, G15, Q12, Q13 and Q15 (inner to outer circles) in winter wheat (WW ) panel (</a:t>
            </a:r>
            <a:r>
              <a:rPr lang="en-US" sz="1200" b="1" dirty="0"/>
              <a:t>a</a:t>
            </a:r>
            <a:r>
              <a:rPr lang="en-US" sz="1200" dirty="0"/>
              <a:t>) and in G13 and G14 in spring wheat (SW) panel (</a:t>
            </a:r>
            <a:r>
              <a:rPr lang="en-US" sz="1200" b="1" dirty="0"/>
              <a:t>b</a:t>
            </a:r>
            <a:r>
              <a:rPr lang="en-US" sz="1200" dirty="0"/>
              <a:t>) in the form of circular Manhattan plots where the chromosomes are plotted at the outermost circle where thin dotted red lines indicate significance level at </a:t>
            </a:r>
            <a:r>
              <a:rPr lang="en-US" sz="1200" i="1" dirty="0"/>
              <a:t>p</a:t>
            </a:r>
            <a:r>
              <a:rPr lang="en-US" sz="1200" dirty="0"/>
              <a:t> value &lt; 0.001 (−log10 = 3 or more) beyond which an association is counted as true association (highlighted orange dots in (</a:t>
            </a:r>
            <a:r>
              <a:rPr lang="en-US" sz="1200" b="1" dirty="0"/>
              <a:t>a</a:t>
            </a:r>
            <a:r>
              <a:rPr lang="en-US" sz="1200" dirty="0"/>
              <a:t>) and pink dots in (</a:t>
            </a:r>
            <a:r>
              <a:rPr lang="en-US" sz="1200" b="1" dirty="0"/>
              <a:t>b</a:t>
            </a:r>
            <a:r>
              <a:rPr lang="en-US" sz="1200" dirty="0"/>
              <a:t>)). Scale between chromosome 7D and 1A indicates LOD threshold. Colored boxes outside on the top right side indicate SNP density across the genome where green to red indicates less dense to dense </a:t>
            </a:r>
          </a:p>
        </p:txBody>
      </p:sp>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7592" t="10371" r="9630" b="8148"/>
          <a:stretch/>
        </p:blipFill>
        <p:spPr>
          <a:xfrm>
            <a:off x="152401" y="533400"/>
            <a:ext cx="4180263" cy="411480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11481" t="13890" r="2223" b="12036"/>
          <a:stretch/>
        </p:blipFill>
        <p:spPr>
          <a:xfrm>
            <a:off x="4350258" y="533400"/>
            <a:ext cx="4793742" cy="4114800"/>
          </a:xfrm>
          <a:prstGeom prst="rect">
            <a:avLst/>
          </a:prstGeom>
        </p:spPr>
      </p:pic>
      <p:sp>
        <p:nvSpPr>
          <p:cNvPr id="7" name="TextBox 6"/>
          <p:cNvSpPr txBox="1"/>
          <p:nvPr/>
        </p:nvSpPr>
        <p:spPr>
          <a:xfrm>
            <a:off x="304800" y="533400"/>
            <a:ext cx="413896"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(a)</a:t>
            </a:r>
            <a:endParaRPr lang="en-US" sz="1600" b="1" dirty="0"/>
          </a:p>
        </p:txBody>
      </p:sp>
      <p:sp>
        <p:nvSpPr>
          <p:cNvPr id="8" name="TextBox 7"/>
          <p:cNvSpPr txBox="1"/>
          <p:nvPr/>
        </p:nvSpPr>
        <p:spPr>
          <a:xfrm>
            <a:off x="4832251" y="557984"/>
            <a:ext cx="423514"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(b)</a:t>
            </a:r>
            <a:endParaRPr lang="en-US" sz="1600" b="1" dirty="0"/>
          </a:p>
        </p:txBody>
      </p:sp>
    </p:spTree>
    <p:extLst>
      <p:ext uri="{BB962C8B-B14F-4D97-AF65-F5344CB8AC3E}">
        <p14:creationId xmlns:p14="http://schemas.microsoft.com/office/powerpoint/2010/main" val="358830328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914400" y="4648200"/>
            <a:ext cx="7239000" cy="1384995"/>
          </a:xfrm>
          <a:prstGeom prst="rect">
            <a:avLst/>
          </a:prstGeom>
          <a:noFill/>
        </p:spPr>
        <p:txBody>
          <a:bodyPr wrap="square" rtlCol="0">
            <a:spAutoFit/>
          </a:bodyPr>
          <a:lstStyle/>
          <a:p>
            <a:pPr algn="just"/>
            <a:r>
              <a:rPr lang="en-US" sz="1200" b="1"/>
              <a:t>Figure</a:t>
            </a:r>
            <a:r>
              <a:rPr lang="en-US" sz="1200"/>
              <a:t> </a:t>
            </a:r>
            <a:r>
              <a:rPr lang="en-US" sz="1200" b="1" smtClean="0"/>
              <a:t>S18</a:t>
            </a:r>
            <a:r>
              <a:rPr lang="en-US" sz="1200" smtClean="0"/>
              <a:t> </a:t>
            </a:r>
            <a:r>
              <a:rPr lang="en-US" sz="1200" b="1" dirty="0"/>
              <a:t>(a-b)</a:t>
            </a:r>
            <a:r>
              <a:rPr lang="en-US" sz="1200" dirty="0"/>
              <a:t> Genome-wide scan of adults in white shells of</a:t>
            </a:r>
            <a:r>
              <a:rPr lang="en-US" sz="1200" b="1" dirty="0"/>
              <a:t> </a:t>
            </a:r>
            <a:r>
              <a:rPr lang="en-US" sz="1200" dirty="0"/>
              <a:t>orange wheat blossom midge (OWBM) in G11, G12, G14, G15, Q12, Q13, Q15, R12 and R13 (inner to outer circles) in winter wheat (WW) panel (</a:t>
            </a:r>
            <a:r>
              <a:rPr lang="en-US" sz="1200" b="1" dirty="0"/>
              <a:t>a</a:t>
            </a:r>
            <a:r>
              <a:rPr lang="en-US" sz="1200" dirty="0"/>
              <a:t>) and in G12, G13, G15, Q14 and Q15 in spring wheat (SW) panel (</a:t>
            </a:r>
            <a:r>
              <a:rPr lang="en-US" sz="1200" b="1" dirty="0"/>
              <a:t>b</a:t>
            </a:r>
            <a:r>
              <a:rPr lang="en-US" sz="1200" dirty="0"/>
              <a:t>) in the form of circular Manhattan plots where the chromosomes are plotted at the outermost circle where thin dotted red lines indicate significance level at </a:t>
            </a:r>
            <a:r>
              <a:rPr lang="en-US" sz="1200" i="1" dirty="0"/>
              <a:t>p</a:t>
            </a:r>
            <a:r>
              <a:rPr lang="en-US" sz="1200" dirty="0"/>
              <a:t> value &lt; 0.001 (−log10 = 3 or more) beyond which an association is counted as true association (highlighted orange dots in (</a:t>
            </a:r>
            <a:r>
              <a:rPr lang="en-US" sz="1200" b="1" dirty="0"/>
              <a:t>a</a:t>
            </a:r>
            <a:r>
              <a:rPr lang="en-US" sz="1200" dirty="0"/>
              <a:t>) and pink dots in (</a:t>
            </a:r>
            <a:r>
              <a:rPr lang="en-US" sz="1200" b="1" dirty="0"/>
              <a:t>b</a:t>
            </a:r>
            <a:r>
              <a:rPr lang="en-US" sz="1200" dirty="0"/>
              <a:t>)). Scale between chromosome 7D and 1A indicates LOD threshold. Colored boxes outside on the top right side indicate SNP density across the genome where green to red indicates less dense to dense</a:t>
            </a: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8925" t="10108" r="2688" b="8602"/>
          <a:stretch/>
        </p:blipFill>
        <p:spPr>
          <a:xfrm>
            <a:off x="4593772" y="533400"/>
            <a:ext cx="4474028" cy="411480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7635" t="9891" r="9355" b="7958"/>
          <a:stretch/>
        </p:blipFill>
        <p:spPr>
          <a:xfrm>
            <a:off x="337913" y="444910"/>
            <a:ext cx="4157887" cy="4114800"/>
          </a:xfrm>
          <a:prstGeom prst="rect">
            <a:avLst/>
          </a:prstGeom>
        </p:spPr>
      </p:pic>
      <p:sp>
        <p:nvSpPr>
          <p:cNvPr id="5" name="TextBox 6"/>
          <p:cNvSpPr txBox="1"/>
          <p:nvPr/>
        </p:nvSpPr>
        <p:spPr>
          <a:xfrm>
            <a:off x="424304" y="685800"/>
            <a:ext cx="413896"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(a)</a:t>
            </a:r>
            <a:endParaRPr lang="en-US" sz="1600" b="1" dirty="0"/>
          </a:p>
        </p:txBody>
      </p:sp>
      <p:sp>
        <p:nvSpPr>
          <p:cNvPr id="6" name="TextBox 7"/>
          <p:cNvSpPr txBox="1"/>
          <p:nvPr/>
        </p:nvSpPr>
        <p:spPr>
          <a:xfrm>
            <a:off x="4834286" y="710384"/>
            <a:ext cx="423514"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(b)</a:t>
            </a:r>
            <a:endParaRPr lang="en-US" sz="1600" b="1" dirty="0"/>
          </a:p>
        </p:txBody>
      </p:sp>
    </p:spTree>
    <p:extLst>
      <p:ext uri="{BB962C8B-B14F-4D97-AF65-F5344CB8AC3E}">
        <p14:creationId xmlns:p14="http://schemas.microsoft.com/office/powerpoint/2010/main" val="94444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6000" t="10000" r="9667" b="6667"/>
          <a:stretch/>
        </p:blipFill>
        <p:spPr>
          <a:xfrm>
            <a:off x="255422" y="304800"/>
            <a:ext cx="4164178" cy="4114800"/>
          </a:xfrm>
          <a:prstGeom prst="rect">
            <a:avLst/>
          </a:prstGeom>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9999" t="9334" r="2000" b="7999"/>
          <a:stretch/>
        </p:blipFill>
        <p:spPr>
          <a:xfrm>
            <a:off x="4678680" y="228599"/>
            <a:ext cx="4380270" cy="4114800"/>
          </a:xfrm>
          <a:prstGeom prst="rect">
            <a:avLst/>
          </a:prstGeom>
        </p:spPr>
      </p:pic>
      <p:sp>
        <p:nvSpPr>
          <p:cNvPr id="6" name="TextBox 5"/>
          <p:cNvSpPr txBox="1"/>
          <p:nvPr/>
        </p:nvSpPr>
        <p:spPr>
          <a:xfrm>
            <a:off x="914400" y="4648200"/>
            <a:ext cx="7239000" cy="1384995"/>
          </a:xfrm>
          <a:prstGeom prst="rect">
            <a:avLst/>
          </a:prstGeom>
          <a:noFill/>
        </p:spPr>
        <p:txBody>
          <a:bodyPr wrap="square" rtlCol="0">
            <a:spAutoFit/>
          </a:bodyPr>
          <a:lstStyle/>
          <a:p>
            <a:pPr algn="just"/>
            <a:r>
              <a:rPr lang="en-US" sz="1200" b="1"/>
              <a:t>Figure </a:t>
            </a:r>
            <a:r>
              <a:rPr lang="en-US" sz="1200" b="1" smtClean="0"/>
              <a:t>S19 </a:t>
            </a:r>
            <a:r>
              <a:rPr lang="en-US" sz="1200" b="1" dirty="0"/>
              <a:t>(a-b)</a:t>
            </a:r>
            <a:r>
              <a:rPr lang="en-US" sz="1200" dirty="0"/>
              <a:t> Genome-wide scan of larvae in spikes of yellow wheat blossom midge (YWBM) in G11, G12, G13, Q12, Q13 and Q16 (inner to outer circles) in winter wheat (WW) panel </a:t>
            </a:r>
            <a:r>
              <a:rPr lang="en-US" sz="1200" b="1" dirty="0"/>
              <a:t>(a)</a:t>
            </a:r>
            <a:r>
              <a:rPr lang="en-US" sz="1200" dirty="0"/>
              <a:t> and in G12, G13, G14, G15 and Q15 in spring wheat (SW) panel</a:t>
            </a:r>
            <a:r>
              <a:rPr lang="en-US" sz="1200" b="1" dirty="0"/>
              <a:t> (b)</a:t>
            </a:r>
            <a:r>
              <a:rPr lang="en-US" sz="1200" dirty="0"/>
              <a:t> in the form of circular Manhattan plots where the chromosomes are plotted at the outermost circle where thin dotted red lines indicate significance level at p value &lt; 0.001 (−log10 = 3 or more) beyond which an association is counted as true association (highlighted orange </a:t>
            </a:r>
            <a:r>
              <a:rPr lang="en-US" sz="1200" b="1" dirty="0"/>
              <a:t>(a)</a:t>
            </a:r>
            <a:r>
              <a:rPr lang="en-US" sz="1200" dirty="0"/>
              <a:t> and pink dots in </a:t>
            </a:r>
            <a:r>
              <a:rPr lang="en-US" sz="1200" b="1" dirty="0"/>
              <a:t>(b)</a:t>
            </a:r>
            <a:r>
              <a:rPr lang="en-US" sz="1200" dirty="0"/>
              <a:t>). Scale between chromosome 7D and 1A indicates LOD threshold. Colored boxes outside on the top right side indicate SNP density across the genome where green to red indicates less dense to dense. </a:t>
            </a:r>
          </a:p>
        </p:txBody>
      </p:sp>
      <p:sp>
        <p:nvSpPr>
          <p:cNvPr id="7" name="TextBox 6"/>
          <p:cNvSpPr txBox="1"/>
          <p:nvPr/>
        </p:nvSpPr>
        <p:spPr>
          <a:xfrm>
            <a:off x="577949" y="457200"/>
            <a:ext cx="413896" cy="338554"/>
          </a:xfrm>
          <a:prstGeom prst="rect">
            <a:avLst/>
          </a:prstGeom>
          <a:noFill/>
        </p:spPr>
        <p:txBody>
          <a:bodyPr wrap="none" rtlCol="0">
            <a:spAutoFit/>
          </a:bodyPr>
          <a:lstStyle/>
          <a:p>
            <a:r>
              <a:rPr lang="en-US" sz="1600" b="1" dirty="0" smtClean="0"/>
              <a:t>(a)</a:t>
            </a:r>
            <a:endParaRPr lang="en-US" sz="1600" b="1" dirty="0"/>
          </a:p>
        </p:txBody>
      </p:sp>
      <p:sp>
        <p:nvSpPr>
          <p:cNvPr id="8" name="TextBox 7"/>
          <p:cNvSpPr txBox="1"/>
          <p:nvPr/>
        </p:nvSpPr>
        <p:spPr>
          <a:xfrm>
            <a:off x="5105400" y="481784"/>
            <a:ext cx="423514" cy="338554"/>
          </a:xfrm>
          <a:prstGeom prst="rect">
            <a:avLst/>
          </a:prstGeom>
          <a:noFill/>
        </p:spPr>
        <p:txBody>
          <a:bodyPr wrap="none" rtlCol="0">
            <a:spAutoFit/>
          </a:bodyPr>
          <a:lstStyle/>
          <a:p>
            <a:r>
              <a:rPr lang="en-US" sz="1600" b="1" dirty="0" smtClean="0"/>
              <a:t>(b)</a:t>
            </a:r>
            <a:endParaRPr lang="en-US" sz="1600" b="1" dirty="0"/>
          </a:p>
        </p:txBody>
      </p:sp>
    </p:spTree>
    <p:extLst>
      <p:ext uri="{BB962C8B-B14F-4D97-AF65-F5344CB8AC3E}">
        <p14:creationId xmlns:p14="http://schemas.microsoft.com/office/powerpoint/2010/main" val="289540352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4648200"/>
            <a:ext cx="7239000" cy="1384995"/>
          </a:xfrm>
          <a:prstGeom prst="rect">
            <a:avLst/>
          </a:prstGeom>
          <a:noFill/>
        </p:spPr>
        <p:txBody>
          <a:bodyPr wrap="square" rtlCol="0">
            <a:spAutoFit/>
          </a:bodyPr>
          <a:lstStyle/>
          <a:p>
            <a:pPr algn="just"/>
            <a:r>
              <a:rPr lang="en-US" sz="1200" b="1"/>
              <a:t>Figure </a:t>
            </a:r>
            <a:r>
              <a:rPr lang="en-US" sz="1200" b="1" smtClean="0"/>
              <a:t>S20</a:t>
            </a:r>
            <a:r>
              <a:rPr lang="en-US" sz="1200" smtClean="0"/>
              <a:t> </a:t>
            </a:r>
            <a:r>
              <a:rPr lang="en-US" sz="1200" b="1" dirty="0"/>
              <a:t>(a-b)</a:t>
            </a:r>
            <a:r>
              <a:rPr lang="en-US" sz="1200" dirty="0"/>
              <a:t> Genome-wide scan of larvae in white shells of</a:t>
            </a:r>
            <a:r>
              <a:rPr lang="en-US" sz="1200" b="1" dirty="0"/>
              <a:t> </a:t>
            </a:r>
            <a:r>
              <a:rPr lang="en-US" sz="1200" dirty="0"/>
              <a:t>yellow wheat blossom midge (YWBM) in G11, G12, G13, G14, G15, Q12, Q13 and Q15 (inner to outer circles) in WW </a:t>
            </a:r>
            <a:r>
              <a:rPr lang="en-US" sz="1200" b="1" dirty="0"/>
              <a:t>(a)</a:t>
            </a:r>
            <a:r>
              <a:rPr lang="en-US" sz="1200" dirty="0"/>
              <a:t> and in G13 and G14 in spring wheat (SW) panel </a:t>
            </a:r>
            <a:r>
              <a:rPr lang="en-US" sz="1200" b="1" dirty="0"/>
              <a:t>(b)</a:t>
            </a:r>
            <a:r>
              <a:rPr lang="en-US" sz="1200" dirty="0"/>
              <a:t> in the form of circular Manhattan plots where the chromosomes are plotted at the outermost circle where thin dotted red lines indicate significance level at </a:t>
            </a:r>
            <a:r>
              <a:rPr lang="en-US" sz="1200" i="1" dirty="0"/>
              <a:t>p</a:t>
            </a:r>
            <a:r>
              <a:rPr lang="en-US" sz="1200" dirty="0"/>
              <a:t>-value &lt; 0.001 (−log10 = 3 or more) beyond which an association is counted as true association (highlighted orange </a:t>
            </a:r>
            <a:r>
              <a:rPr lang="en-US" sz="1200" b="1" dirty="0"/>
              <a:t>(a)</a:t>
            </a:r>
            <a:r>
              <a:rPr lang="en-US" sz="1200" dirty="0"/>
              <a:t> and pink dots in </a:t>
            </a:r>
            <a:r>
              <a:rPr lang="en-US" sz="1200" b="1" dirty="0"/>
              <a:t>(b)</a:t>
            </a:r>
            <a:r>
              <a:rPr lang="en-US" sz="1200" dirty="0"/>
              <a:t>). Scale between chromosome 7D and 1A indicates LOD threshold. Colored boxes outside on the top right side indicate SNP density across the genome where green to red indicates less dense to dense</a:t>
            </a: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12600" t="13529" r="2216" b="11471"/>
          <a:stretch/>
        </p:blipFill>
        <p:spPr>
          <a:xfrm>
            <a:off x="4470400" y="304800"/>
            <a:ext cx="4673600" cy="4114800"/>
          </a:xfrm>
          <a:prstGeom prst="rect">
            <a:avLst/>
          </a:prstGeom>
        </p:spPr>
      </p:pic>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8056" t="10278" r="9861" b="8333"/>
          <a:stretch/>
        </p:blipFill>
        <p:spPr>
          <a:xfrm>
            <a:off x="193491" y="381000"/>
            <a:ext cx="4149909" cy="4114800"/>
          </a:xfrm>
          <a:prstGeom prst="rect">
            <a:avLst/>
          </a:prstGeom>
        </p:spPr>
      </p:pic>
      <p:sp>
        <p:nvSpPr>
          <p:cNvPr id="9" name="TextBox 8"/>
          <p:cNvSpPr txBox="1"/>
          <p:nvPr/>
        </p:nvSpPr>
        <p:spPr>
          <a:xfrm>
            <a:off x="577949" y="457200"/>
            <a:ext cx="413896" cy="338554"/>
          </a:xfrm>
          <a:prstGeom prst="rect">
            <a:avLst/>
          </a:prstGeom>
          <a:noFill/>
        </p:spPr>
        <p:txBody>
          <a:bodyPr wrap="none" rtlCol="0">
            <a:spAutoFit/>
          </a:bodyPr>
          <a:lstStyle/>
          <a:p>
            <a:r>
              <a:rPr lang="en-US" sz="1600" b="1" dirty="0" smtClean="0"/>
              <a:t>(a)</a:t>
            </a:r>
            <a:endParaRPr lang="en-US" sz="1600" b="1" dirty="0"/>
          </a:p>
        </p:txBody>
      </p:sp>
      <p:sp>
        <p:nvSpPr>
          <p:cNvPr id="10" name="TextBox 9"/>
          <p:cNvSpPr txBox="1"/>
          <p:nvPr/>
        </p:nvSpPr>
        <p:spPr>
          <a:xfrm>
            <a:off x="5003802" y="481784"/>
            <a:ext cx="423514" cy="338554"/>
          </a:xfrm>
          <a:prstGeom prst="rect">
            <a:avLst/>
          </a:prstGeom>
          <a:noFill/>
        </p:spPr>
        <p:txBody>
          <a:bodyPr wrap="none" rtlCol="0">
            <a:spAutoFit/>
          </a:bodyPr>
          <a:lstStyle/>
          <a:p>
            <a:r>
              <a:rPr lang="en-US" sz="1600" b="1" dirty="0" smtClean="0"/>
              <a:t>(b)</a:t>
            </a:r>
            <a:endParaRPr lang="en-US" sz="1600" b="1" dirty="0"/>
          </a:p>
        </p:txBody>
      </p:sp>
    </p:spTree>
    <p:extLst>
      <p:ext uri="{BB962C8B-B14F-4D97-AF65-F5344CB8AC3E}">
        <p14:creationId xmlns:p14="http://schemas.microsoft.com/office/powerpoint/2010/main" val="391244349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print">
            <a:extLst>
              <a:ext uri="{28A0092B-C50C-407E-A947-70E740481C1C}">
                <a14:useLocalDpi xmlns:a14="http://schemas.microsoft.com/office/drawing/2010/main" val="0"/>
              </a:ext>
            </a:extLst>
          </a:blip>
          <a:srcRect l="8240" t="10185" r="9351" b="6791"/>
          <a:stretch/>
        </p:blipFill>
        <p:spPr>
          <a:xfrm>
            <a:off x="172354" y="558798"/>
            <a:ext cx="4084207" cy="4114800"/>
          </a:xfrm>
          <a:prstGeom prst="rect">
            <a:avLst/>
          </a:prstGeom>
        </p:spPr>
      </p:pic>
      <p:sp>
        <p:nvSpPr>
          <p:cNvPr id="7" name="TextBox 6"/>
          <p:cNvSpPr txBox="1"/>
          <p:nvPr/>
        </p:nvSpPr>
        <p:spPr>
          <a:xfrm>
            <a:off x="914400" y="4648200"/>
            <a:ext cx="7239000" cy="1384995"/>
          </a:xfrm>
          <a:prstGeom prst="rect">
            <a:avLst/>
          </a:prstGeom>
          <a:noFill/>
        </p:spPr>
        <p:txBody>
          <a:bodyPr wrap="square" rtlCol="0">
            <a:spAutoFit/>
          </a:bodyPr>
          <a:lstStyle/>
          <a:p>
            <a:r>
              <a:rPr lang="en-US" sz="1200" b="1"/>
              <a:t>Figure</a:t>
            </a:r>
            <a:r>
              <a:rPr lang="en-US" sz="1200"/>
              <a:t> </a:t>
            </a:r>
            <a:r>
              <a:rPr lang="en-US" sz="1200" b="1" smtClean="0"/>
              <a:t>S21</a:t>
            </a:r>
            <a:r>
              <a:rPr lang="en-US" sz="1200" smtClean="0"/>
              <a:t> </a:t>
            </a:r>
            <a:r>
              <a:rPr lang="en-US" sz="1200" b="1" dirty="0"/>
              <a:t>(a-b)</a:t>
            </a:r>
            <a:r>
              <a:rPr lang="en-US" sz="1200" dirty="0"/>
              <a:t> Genome-wide scan of adults in white shells of</a:t>
            </a:r>
            <a:r>
              <a:rPr lang="en-US" sz="1200" b="1" dirty="0"/>
              <a:t> </a:t>
            </a:r>
            <a:r>
              <a:rPr lang="en-US" sz="1200" dirty="0"/>
              <a:t>yellow wheat blossom midge (YWBM) in in G11, G12, G13, G14, G15, Q12, Q13 and Q15 (inner to outer circles) in winter wheat (WW) panel (</a:t>
            </a:r>
            <a:r>
              <a:rPr lang="en-US" sz="1200" b="1" dirty="0"/>
              <a:t>a</a:t>
            </a:r>
            <a:r>
              <a:rPr lang="en-US" sz="1200" dirty="0"/>
              <a:t>) and in G13, G14, G15 and Q15 in spring wheat (SW) panel (</a:t>
            </a:r>
            <a:r>
              <a:rPr lang="en-US" sz="1200" b="1" dirty="0"/>
              <a:t>b</a:t>
            </a:r>
            <a:r>
              <a:rPr lang="en-US" sz="1200" dirty="0"/>
              <a:t>) in the form of circular Manhattan plots where the chromosomes are plotted at the outermost circle where thin dotted red lines indicate significance level at </a:t>
            </a:r>
            <a:r>
              <a:rPr lang="en-US" sz="1200" i="1" dirty="0"/>
              <a:t>p</a:t>
            </a:r>
            <a:r>
              <a:rPr lang="en-US" sz="1200" dirty="0"/>
              <a:t> value &lt; 0.001 (−log10 = 3 or more) beyond which an association is counted as true association (highlighted orange dots in (</a:t>
            </a:r>
            <a:r>
              <a:rPr lang="en-US" sz="1200" b="1" dirty="0"/>
              <a:t>a</a:t>
            </a:r>
            <a:r>
              <a:rPr lang="en-US" sz="1200" dirty="0"/>
              <a:t>) and pink dots in (</a:t>
            </a:r>
            <a:r>
              <a:rPr lang="en-US" sz="1200" b="1" dirty="0"/>
              <a:t>b</a:t>
            </a:r>
            <a:r>
              <a:rPr lang="en-US" sz="1200" dirty="0"/>
              <a:t>)). Scale between chromosome 7D and 1A indicates LOD threshold. Colored boxes outside on the top right side indicate SNP density across the genome where green to red indicates less dense to dense. </a:t>
            </a:r>
          </a:p>
        </p:txBody>
      </p:sp>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9788" t="11005" r="1958" b="9418"/>
          <a:stretch/>
        </p:blipFill>
        <p:spPr>
          <a:xfrm>
            <a:off x="4419600" y="533400"/>
            <a:ext cx="4563488" cy="4114800"/>
          </a:xfrm>
          <a:prstGeom prst="rect">
            <a:avLst/>
          </a:prstGeom>
        </p:spPr>
      </p:pic>
      <p:sp>
        <p:nvSpPr>
          <p:cNvPr id="6" name="TextBox 6"/>
          <p:cNvSpPr txBox="1"/>
          <p:nvPr/>
        </p:nvSpPr>
        <p:spPr>
          <a:xfrm>
            <a:off x="457200" y="685800"/>
            <a:ext cx="413896"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(a)</a:t>
            </a:r>
            <a:endParaRPr lang="en-US" sz="1600" b="1" dirty="0"/>
          </a:p>
        </p:txBody>
      </p:sp>
      <p:sp>
        <p:nvSpPr>
          <p:cNvPr id="8" name="TextBox 7"/>
          <p:cNvSpPr txBox="1"/>
          <p:nvPr/>
        </p:nvSpPr>
        <p:spPr>
          <a:xfrm>
            <a:off x="4984651" y="710384"/>
            <a:ext cx="423514"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(b)</a:t>
            </a:r>
            <a:endParaRPr lang="en-US" sz="1600" b="1" dirty="0"/>
          </a:p>
        </p:txBody>
      </p:sp>
    </p:spTree>
    <p:extLst>
      <p:ext uri="{BB962C8B-B14F-4D97-AF65-F5344CB8AC3E}">
        <p14:creationId xmlns:p14="http://schemas.microsoft.com/office/powerpoint/2010/main" val="118406323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4648200"/>
            <a:ext cx="7239000" cy="1200329"/>
          </a:xfrm>
          <a:prstGeom prst="rect">
            <a:avLst/>
          </a:prstGeom>
          <a:noFill/>
        </p:spPr>
        <p:txBody>
          <a:bodyPr wrap="square" rtlCol="0">
            <a:spAutoFit/>
          </a:bodyPr>
          <a:lstStyle/>
          <a:p>
            <a:r>
              <a:rPr lang="en-US" sz="1200" b="1"/>
              <a:t>Figure </a:t>
            </a:r>
            <a:r>
              <a:rPr lang="en-US" sz="1200" b="1" smtClean="0"/>
              <a:t>S22</a:t>
            </a:r>
            <a:r>
              <a:rPr lang="en-US" sz="1200" smtClean="0"/>
              <a:t> </a:t>
            </a:r>
            <a:r>
              <a:rPr lang="en-US" sz="1200" dirty="0"/>
              <a:t>Genome-wide scan of saddle gall midge (SGM) in O12, O13 and R13 (inner to outer circles) in winter wheat (WW) panel in the form of circular Manhattan plots where the chromosomes are plotted at the outermost circle where thin dotted red lines indicate significance level at </a:t>
            </a:r>
            <a:r>
              <a:rPr lang="en-US" sz="1200" i="1" dirty="0"/>
              <a:t>p</a:t>
            </a:r>
            <a:r>
              <a:rPr lang="en-US" sz="1200" dirty="0"/>
              <a:t> value &lt; 0.001 (−log10 = 3 or more) beyond which an association is counted as true association (highlighted orange dots). Scale between chromosome 7D and 1A indicates LOD threshold. Colored boxes outside on the top right side indicate SNP density across the genome where green to red indicates less dense to dense</a:t>
            </a:r>
          </a:p>
        </p:txBody>
      </p:sp>
      <p:pic>
        <p:nvPicPr>
          <p:cNvPr id="2" name="Picture 1"/>
          <p:cNvPicPr>
            <a:picLocks noChangeAspect="1"/>
          </p:cNvPicPr>
          <p:nvPr/>
        </p:nvPicPr>
        <p:blipFill rotWithShape="1">
          <a:blip r:embed="rId2" cstate="print">
            <a:extLst>
              <a:ext uri="{28A0092B-C50C-407E-A947-70E740481C1C}">
                <a14:useLocalDpi xmlns:a14="http://schemas.microsoft.com/office/drawing/2010/main" val="0"/>
              </a:ext>
            </a:extLst>
          </a:blip>
          <a:srcRect l="9355" t="10753" r="2688" b="9248"/>
          <a:stretch/>
        </p:blipFill>
        <p:spPr>
          <a:xfrm>
            <a:off x="1784554" y="76200"/>
            <a:ext cx="5026742" cy="4572000"/>
          </a:xfrm>
          <a:prstGeom prst="rect">
            <a:avLst/>
          </a:prstGeom>
        </p:spPr>
      </p:pic>
    </p:spTree>
    <p:extLst>
      <p:ext uri="{BB962C8B-B14F-4D97-AF65-F5344CB8AC3E}">
        <p14:creationId xmlns:p14="http://schemas.microsoft.com/office/powerpoint/2010/main" val="76126758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4648200"/>
            <a:ext cx="7239000" cy="1200329"/>
          </a:xfrm>
          <a:prstGeom prst="rect">
            <a:avLst/>
          </a:prstGeom>
          <a:noFill/>
        </p:spPr>
        <p:txBody>
          <a:bodyPr wrap="square" rtlCol="0">
            <a:spAutoFit/>
          </a:bodyPr>
          <a:lstStyle/>
          <a:p>
            <a:pPr algn="just"/>
            <a:r>
              <a:rPr lang="en-US" sz="1200" dirty="0" smtClean="0"/>
              <a:t>Fig. </a:t>
            </a:r>
            <a:r>
              <a:rPr lang="en-US" sz="1200" smtClean="0"/>
              <a:t>S23 </a:t>
            </a:r>
            <a:r>
              <a:rPr lang="en-US" sz="1200" dirty="0" smtClean="0"/>
              <a:t>Genome-wide </a:t>
            </a:r>
            <a:r>
              <a:rPr lang="en-US" sz="1200" dirty="0"/>
              <a:t>scan of </a:t>
            </a:r>
            <a:r>
              <a:rPr lang="en-US" sz="1200" b="1" dirty="0" err="1" smtClean="0"/>
              <a:t>Thrip</a:t>
            </a:r>
            <a:r>
              <a:rPr lang="en-US" sz="1200" dirty="0" smtClean="0"/>
              <a:t> in G11, G12, G13, Q12, Q13, Q15, Q16, R12 and R13 </a:t>
            </a:r>
            <a:r>
              <a:rPr lang="en-US" sz="1200" dirty="0"/>
              <a:t>(inner </a:t>
            </a:r>
            <a:r>
              <a:rPr lang="en-US" sz="1200" dirty="0" smtClean="0"/>
              <a:t>to outer circles) in WW (a) and in G13, G15 and Q15 in SW (b) in </a:t>
            </a:r>
            <a:r>
              <a:rPr lang="en-US" sz="1200" dirty="0"/>
              <a:t>the form of circular Manhattan plots where </a:t>
            </a:r>
            <a:r>
              <a:rPr lang="en-US" sz="1200" dirty="0" smtClean="0"/>
              <a:t>the chromosomes </a:t>
            </a:r>
            <a:r>
              <a:rPr lang="en-US" sz="1200" dirty="0"/>
              <a:t>are plotted at the outermost circle where thin dotted </a:t>
            </a:r>
            <a:r>
              <a:rPr lang="en-US" sz="1200" dirty="0" smtClean="0"/>
              <a:t>red</a:t>
            </a:r>
            <a:r>
              <a:rPr lang="en-US" sz="1200" dirty="0"/>
              <a:t> </a:t>
            </a:r>
            <a:r>
              <a:rPr lang="en-US" sz="1200" dirty="0" smtClean="0"/>
              <a:t>lines indicate </a:t>
            </a:r>
            <a:r>
              <a:rPr lang="en-US" sz="1200" dirty="0"/>
              <a:t>significance level at p value &lt; 0.001 (−log10 = 3 or </a:t>
            </a:r>
            <a:r>
              <a:rPr lang="en-US" sz="1200" dirty="0" smtClean="0"/>
              <a:t>more) beyond </a:t>
            </a:r>
            <a:r>
              <a:rPr lang="en-US" sz="1200" dirty="0"/>
              <a:t>which an association is counted as true association (</a:t>
            </a:r>
            <a:r>
              <a:rPr lang="en-US" sz="1200" dirty="0" smtClean="0"/>
              <a:t>highlighted orange dots in (a) and pink dots in (b)). </a:t>
            </a:r>
            <a:r>
              <a:rPr lang="en-US" sz="1200" dirty="0"/>
              <a:t>Scale between chromosome 7D and 1A indicates </a:t>
            </a:r>
            <a:r>
              <a:rPr lang="en-US" sz="1200" dirty="0" smtClean="0"/>
              <a:t>LOD threshold</a:t>
            </a:r>
            <a:r>
              <a:rPr lang="en-US" sz="1200" dirty="0"/>
              <a:t>. Colored boxes outside on the top right side indicate </a:t>
            </a:r>
            <a:r>
              <a:rPr lang="en-US" sz="1200" dirty="0" smtClean="0"/>
              <a:t>SNP density </a:t>
            </a:r>
            <a:r>
              <a:rPr lang="en-US" sz="1200" dirty="0"/>
              <a:t>across the genome where green to red indicates less dense </a:t>
            </a:r>
            <a:r>
              <a:rPr lang="en-US" sz="1200" dirty="0" smtClean="0"/>
              <a:t>to dense. </a:t>
            </a:r>
            <a:endParaRPr lang="en-US" sz="1200" dirty="0"/>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10215" t="12258" r="2688" b="10323"/>
          <a:stretch/>
        </p:blipFill>
        <p:spPr>
          <a:xfrm>
            <a:off x="4411981" y="441960"/>
            <a:ext cx="4680585" cy="4160520"/>
          </a:xfrm>
          <a:prstGeom prst="rect">
            <a:avLst/>
          </a:prstGeom>
        </p:spPr>
      </p:pic>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7222" t="10140" r="9777" b="7638"/>
          <a:stretch/>
        </p:blipFill>
        <p:spPr>
          <a:xfrm>
            <a:off x="166916" y="441960"/>
            <a:ext cx="4209142" cy="4169664"/>
          </a:xfrm>
          <a:prstGeom prst="rect">
            <a:avLst/>
          </a:prstGeom>
        </p:spPr>
      </p:pic>
      <p:sp>
        <p:nvSpPr>
          <p:cNvPr id="8" name="TextBox 6"/>
          <p:cNvSpPr txBox="1"/>
          <p:nvPr/>
        </p:nvSpPr>
        <p:spPr>
          <a:xfrm>
            <a:off x="304800" y="609600"/>
            <a:ext cx="413896"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(a)</a:t>
            </a:r>
            <a:endParaRPr lang="en-US" sz="1600" b="1" dirty="0"/>
          </a:p>
        </p:txBody>
      </p:sp>
      <p:sp>
        <p:nvSpPr>
          <p:cNvPr id="9" name="TextBox 7"/>
          <p:cNvSpPr txBox="1"/>
          <p:nvPr/>
        </p:nvSpPr>
        <p:spPr>
          <a:xfrm>
            <a:off x="4832251" y="634184"/>
            <a:ext cx="423514"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(b)</a:t>
            </a:r>
            <a:endParaRPr lang="en-US" sz="1600" b="1" dirty="0"/>
          </a:p>
        </p:txBody>
      </p:sp>
    </p:spTree>
    <p:extLst>
      <p:ext uri="{BB962C8B-B14F-4D97-AF65-F5344CB8AC3E}">
        <p14:creationId xmlns:p14="http://schemas.microsoft.com/office/powerpoint/2010/main" val="30404574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914400" y="4648200"/>
            <a:ext cx="7239000" cy="1384995"/>
          </a:xfrm>
          <a:prstGeom prst="rect">
            <a:avLst/>
          </a:prstGeom>
          <a:noFill/>
        </p:spPr>
        <p:txBody>
          <a:bodyPr wrap="square" rtlCol="0">
            <a:spAutoFit/>
          </a:bodyPr>
          <a:lstStyle/>
          <a:p>
            <a:r>
              <a:rPr lang="en-US" sz="1200" b="1"/>
              <a:t>Figure </a:t>
            </a:r>
            <a:r>
              <a:rPr lang="en-US" sz="1200" b="1" smtClean="0"/>
              <a:t>S24</a:t>
            </a:r>
            <a:r>
              <a:rPr lang="en-US" sz="1200" smtClean="0"/>
              <a:t> </a:t>
            </a:r>
            <a:r>
              <a:rPr lang="en-US" sz="1200" b="1" dirty="0"/>
              <a:t>(a-b)</a:t>
            </a:r>
            <a:r>
              <a:rPr lang="en-US" sz="1200" dirty="0"/>
              <a:t> Genome-wide scan of frit fly damage (FF) in GA13, GA14, QA13, GS15 and QS14 (inner to outer circles) in winter wheat (WW) panel </a:t>
            </a:r>
            <a:r>
              <a:rPr lang="en-US" sz="1200" b="1" dirty="0"/>
              <a:t>(a)</a:t>
            </a:r>
            <a:r>
              <a:rPr lang="en-US" sz="1200" dirty="0"/>
              <a:t> and in G13, G14 and G15 in spring wheat (SW) panel </a:t>
            </a:r>
            <a:r>
              <a:rPr lang="en-US" sz="1200" b="1" dirty="0"/>
              <a:t>(b)</a:t>
            </a:r>
            <a:r>
              <a:rPr lang="en-US" sz="1200" dirty="0"/>
              <a:t> in the form of circular Manhattan plots where the chromosomes are plotted at the outermost circle where thin dotted red lines indicate significance level at </a:t>
            </a:r>
            <a:r>
              <a:rPr lang="en-US" sz="1200" i="1" dirty="0"/>
              <a:t>p</a:t>
            </a:r>
            <a:r>
              <a:rPr lang="en-US" sz="1200" dirty="0"/>
              <a:t> value &lt; 0.001 (−log10 = 3 or more) beyond which an association is counted as true association (highlighted orange dots in (</a:t>
            </a:r>
            <a:r>
              <a:rPr lang="en-US" sz="1200" b="1" dirty="0"/>
              <a:t>a</a:t>
            </a:r>
            <a:r>
              <a:rPr lang="en-US" sz="1200" dirty="0"/>
              <a:t>) and pink dots in (</a:t>
            </a:r>
            <a:r>
              <a:rPr lang="en-US" sz="1200" b="1" dirty="0"/>
              <a:t>b</a:t>
            </a:r>
            <a:r>
              <a:rPr lang="en-US" sz="1200" dirty="0"/>
              <a:t>)). Scale between chromosome 7D and 1A indicates LOD threshold. Colored boxes outside on the top right side indicate SNP density across the genome where green to red indicates less dense to dense</a:t>
            </a:r>
          </a:p>
        </p:txBody>
      </p:sp>
      <p:pic>
        <p:nvPicPr>
          <p:cNvPr id="3" name="Picture 2"/>
          <p:cNvPicPr>
            <a:picLocks noChangeAspect="1"/>
          </p:cNvPicPr>
          <p:nvPr/>
        </p:nvPicPr>
        <p:blipFill rotWithShape="1">
          <a:blip r:embed="rId2" cstate="print">
            <a:extLst>
              <a:ext uri="{28A0092B-C50C-407E-A947-70E740481C1C}">
                <a14:useLocalDpi xmlns:a14="http://schemas.microsoft.com/office/drawing/2010/main" val="0"/>
              </a:ext>
            </a:extLst>
          </a:blip>
          <a:srcRect l="9629" t="12593" r="2408" b="9259"/>
          <a:stretch/>
        </p:blipFill>
        <p:spPr>
          <a:xfrm>
            <a:off x="4470400" y="487680"/>
            <a:ext cx="4683050" cy="4160520"/>
          </a:xfrm>
          <a:prstGeom prst="rect">
            <a:avLst/>
          </a:prstGeom>
        </p:spPr>
      </p:pic>
      <p:pic>
        <p:nvPicPr>
          <p:cNvPr id="2" name="Picture 1"/>
          <p:cNvPicPr>
            <a:picLocks noChangeAspect="1"/>
          </p:cNvPicPr>
          <p:nvPr/>
        </p:nvPicPr>
        <p:blipFill rotWithShape="1">
          <a:blip r:embed="rId3" cstate="print">
            <a:extLst>
              <a:ext uri="{28A0092B-C50C-407E-A947-70E740481C1C}">
                <a14:useLocalDpi xmlns:a14="http://schemas.microsoft.com/office/drawing/2010/main" val="0"/>
              </a:ext>
            </a:extLst>
          </a:blip>
          <a:srcRect l="8889" t="10833" r="9360" b="8889"/>
          <a:stretch/>
        </p:blipFill>
        <p:spPr>
          <a:xfrm>
            <a:off x="258935" y="381000"/>
            <a:ext cx="4236865" cy="4160520"/>
          </a:xfrm>
          <a:prstGeom prst="rect">
            <a:avLst/>
          </a:prstGeom>
        </p:spPr>
      </p:pic>
      <p:sp>
        <p:nvSpPr>
          <p:cNvPr id="5" name="TextBox 6"/>
          <p:cNvSpPr txBox="1"/>
          <p:nvPr/>
        </p:nvSpPr>
        <p:spPr>
          <a:xfrm>
            <a:off x="306835" y="609600"/>
            <a:ext cx="413896"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(a)</a:t>
            </a:r>
            <a:endParaRPr lang="en-US" sz="1600" b="1" dirty="0"/>
          </a:p>
        </p:txBody>
      </p:sp>
      <p:sp>
        <p:nvSpPr>
          <p:cNvPr id="7" name="TextBox 7"/>
          <p:cNvSpPr txBox="1"/>
          <p:nvPr/>
        </p:nvSpPr>
        <p:spPr>
          <a:xfrm>
            <a:off x="4834286" y="634184"/>
            <a:ext cx="423514" cy="338554"/>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dirty="0" smtClean="0"/>
              <a:t>(b)</a:t>
            </a:r>
            <a:endParaRPr lang="en-US" sz="1600" b="1" dirty="0"/>
          </a:p>
        </p:txBody>
      </p:sp>
    </p:spTree>
    <p:extLst>
      <p:ext uri="{BB962C8B-B14F-4D97-AF65-F5344CB8AC3E}">
        <p14:creationId xmlns:p14="http://schemas.microsoft.com/office/powerpoint/2010/main" val="26127447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03200" y="152400"/>
            <a:ext cx="2758525" cy="2743200"/>
          </a:xfrm>
          <a:prstGeom prst="rect">
            <a:avLst/>
          </a:prstGeom>
          <a:ln>
            <a:solidFill>
              <a:schemeClr val="tx1"/>
            </a:solidFill>
          </a:ln>
        </p:spPr>
      </p:pic>
      <p:sp>
        <p:nvSpPr>
          <p:cNvPr id="5" name="TextBox 4"/>
          <p:cNvSpPr txBox="1"/>
          <p:nvPr/>
        </p:nvSpPr>
        <p:spPr>
          <a:xfrm>
            <a:off x="1879600" y="590550"/>
            <a:ext cx="1112805" cy="400110"/>
          </a:xfrm>
          <a:prstGeom prst="rect">
            <a:avLst/>
          </a:prstGeom>
          <a:noFill/>
        </p:spPr>
        <p:txBody>
          <a:bodyPr wrap="none" rtlCol="0">
            <a:spAutoFit/>
          </a:bodyPr>
          <a:lstStyle/>
          <a:p>
            <a:r>
              <a:rPr lang="en-US" sz="1000" dirty="0" smtClean="0"/>
              <a:t>SL=0.82±0.10</a:t>
            </a:r>
          </a:p>
          <a:p>
            <a:r>
              <a:rPr lang="en-US" sz="1000" dirty="0" smtClean="0"/>
              <a:t>WSA=35.76±3.20 </a:t>
            </a:r>
            <a:endParaRPr lang="en-US" sz="1000" dirty="0"/>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03200" y="3048000"/>
            <a:ext cx="2758525" cy="2743200"/>
          </a:xfrm>
          <a:prstGeom prst="rect">
            <a:avLst/>
          </a:prstGeom>
          <a:ln>
            <a:solidFill>
              <a:schemeClr val="tx1"/>
            </a:solidFill>
          </a:ln>
        </p:spPr>
      </p:pic>
      <p:sp>
        <p:nvSpPr>
          <p:cNvPr id="7" name="TextBox 6"/>
          <p:cNvSpPr txBox="1"/>
          <p:nvPr/>
        </p:nvSpPr>
        <p:spPr>
          <a:xfrm>
            <a:off x="1882140" y="3486090"/>
            <a:ext cx="1047082" cy="400110"/>
          </a:xfrm>
          <a:prstGeom prst="rect">
            <a:avLst/>
          </a:prstGeom>
          <a:noFill/>
        </p:spPr>
        <p:txBody>
          <a:bodyPr wrap="none" rtlCol="0">
            <a:spAutoFit/>
          </a:bodyPr>
          <a:lstStyle/>
          <a:p>
            <a:r>
              <a:rPr lang="en-US" sz="1000" dirty="0" smtClean="0"/>
              <a:t>SL=1.47±0.13</a:t>
            </a:r>
          </a:p>
          <a:p>
            <a:r>
              <a:rPr lang="en-US" sz="1000" dirty="0" smtClean="0"/>
              <a:t>WSA=3.18±0.20 </a:t>
            </a:r>
            <a:endParaRPr lang="en-US" sz="1000" dirty="0"/>
          </a:p>
        </p:txBody>
      </p:sp>
      <p:sp>
        <p:nvSpPr>
          <p:cNvPr id="8" name="TextBox 7"/>
          <p:cNvSpPr txBox="1"/>
          <p:nvPr/>
        </p:nvSpPr>
        <p:spPr>
          <a:xfrm>
            <a:off x="185058" y="137886"/>
            <a:ext cx="347724" cy="307777"/>
          </a:xfrm>
          <a:prstGeom prst="rect">
            <a:avLst/>
          </a:prstGeom>
          <a:noFill/>
        </p:spPr>
        <p:txBody>
          <a:bodyPr wrap="none" rtlCol="0">
            <a:spAutoFit/>
          </a:bodyPr>
          <a:lstStyle/>
          <a:p>
            <a:r>
              <a:rPr lang="en-US" sz="1400" b="1" dirty="0" smtClean="0"/>
              <a:t>(j)</a:t>
            </a:r>
            <a:endParaRPr lang="en-US" sz="1400" b="1" dirty="0"/>
          </a:p>
        </p:txBody>
      </p:sp>
      <p:sp>
        <p:nvSpPr>
          <p:cNvPr id="11" name="TextBox 10"/>
          <p:cNvSpPr txBox="1"/>
          <p:nvPr/>
        </p:nvSpPr>
        <p:spPr>
          <a:xfrm>
            <a:off x="152400" y="3084284"/>
            <a:ext cx="383438" cy="307777"/>
          </a:xfrm>
          <a:prstGeom prst="rect">
            <a:avLst/>
          </a:prstGeom>
          <a:noFill/>
        </p:spPr>
        <p:txBody>
          <a:bodyPr wrap="none" rtlCol="0">
            <a:spAutoFit/>
          </a:bodyPr>
          <a:lstStyle/>
          <a:p>
            <a:r>
              <a:rPr lang="en-US" sz="1400" b="1" dirty="0" smtClean="0"/>
              <a:t>(k)</a:t>
            </a:r>
            <a:endParaRPr lang="en-US" sz="1400" b="1" dirty="0"/>
          </a:p>
        </p:txBody>
      </p:sp>
      <p:sp>
        <p:nvSpPr>
          <p:cNvPr id="12" name="TextBox 11"/>
          <p:cNvSpPr txBox="1"/>
          <p:nvPr/>
        </p:nvSpPr>
        <p:spPr>
          <a:xfrm>
            <a:off x="752646" y="5851595"/>
            <a:ext cx="7669256" cy="1015663"/>
          </a:xfrm>
          <a:prstGeom prst="rect">
            <a:avLst/>
          </a:prstGeom>
          <a:noFill/>
        </p:spPr>
        <p:txBody>
          <a:bodyPr wrap="square" rtlCol="0">
            <a:spAutoFit/>
          </a:bodyPr>
          <a:lstStyle/>
          <a:p>
            <a:pPr algn="just"/>
            <a:r>
              <a:rPr lang="en-US" sz="1200" b="1" smtClean="0"/>
              <a:t>Fig S1 </a:t>
            </a:r>
            <a:r>
              <a:rPr lang="en-US" sz="1200" b="1" dirty="0" smtClean="0"/>
              <a:t>(a-k)</a:t>
            </a:r>
            <a:r>
              <a:rPr lang="en-US" sz="1200" dirty="0" smtClean="0"/>
              <a:t> Frequency distribution of larvae on spikes (SL), larvae in white shells (WSL) and adults in white shells (WSA) of orange wheat blossom midge (OWBM) across various years and locations in winter wheat (WW) panel. Missing traits were not measured at the corresponding location and year. G, Q and R represent </a:t>
            </a:r>
            <a:r>
              <a:rPr lang="en-US" sz="1200" dirty="0" err="1" smtClean="0"/>
              <a:t>Gatersleben</a:t>
            </a:r>
            <a:r>
              <a:rPr lang="en-US" sz="1200" dirty="0" smtClean="0"/>
              <a:t>, </a:t>
            </a:r>
            <a:r>
              <a:rPr lang="en-US" sz="1200" dirty="0" err="1" smtClean="0"/>
              <a:t>Quedlinburg</a:t>
            </a:r>
            <a:r>
              <a:rPr lang="en-US" sz="1200" dirty="0" smtClean="0"/>
              <a:t> and Rosenthal, respectively and 11-16 represent years 2011-2016. Thick dashed lines indicate mean (values ± standard error presented on the right side) of respective traits. </a:t>
            </a:r>
            <a:endParaRPr lang="en-US" sz="1200" dirty="0"/>
          </a:p>
        </p:txBody>
      </p:sp>
    </p:spTree>
    <p:extLst>
      <p:ext uri="{BB962C8B-B14F-4D97-AF65-F5344CB8AC3E}">
        <p14:creationId xmlns:p14="http://schemas.microsoft.com/office/powerpoint/2010/main" val="179728227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grpSp>
        <p:nvGrpSpPr>
          <p:cNvPr id="4" name="Group 3"/>
          <p:cNvGrpSpPr/>
          <p:nvPr/>
        </p:nvGrpSpPr>
        <p:grpSpPr>
          <a:xfrm>
            <a:off x="271738" y="420738"/>
            <a:ext cx="8658987" cy="2762250"/>
            <a:chOff x="271738" y="420738"/>
            <a:chExt cx="8658987" cy="276225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1738" y="439788"/>
              <a:ext cx="2758525" cy="2743200"/>
            </a:xfrm>
            <a:prstGeom prst="rect">
              <a:avLst/>
            </a:prstGeom>
            <a:ln>
              <a:solidFill>
                <a:schemeClr val="tx1"/>
              </a:solidFill>
            </a:ln>
          </p:spPr>
        </p:pic>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72200" y="420738"/>
              <a:ext cx="2758525" cy="2743200"/>
            </a:xfrm>
            <a:prstGeom prst="rect">
              <a:avLst/>
            </a:prstGeom>
            <a:ln>
              <a:solidFill>
                <a:schemeClr val="tx1"/>
              </a:solidFill>
            </a:ln>
          </p:spPr>
        </p:pic>
        <p:sp>
          <p:nvSpPr>
            <p:cNvPr id="7" name="Rectangle 6"/>
            <p:cNvSpPr/>
            <p:nvPr/>
          </p:nvSpPr>
          <p:spPr>
            <a:xfrm>
              <a:off x="6465570" y="444500"/>
              <a:ext cx="182880" cy="182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6465994" y="457200"/>
              <a:ext cx="449162" cy="215444"/>
            </a:xfrm>
            <a:prstGeom prst="rect">
              <a:avLst/>
            </a:prstGeom>
            <a:noFill/>
          </p:spPr>
          <p:txBody>
            <a:bodyPr wrap="none" rtlCol="0">
              <a:spAutoFit/>
            </a:bodyPr>
            <a:lstStyle/>
            <a:p>
              <a:r>
                <a:rPr lang="en-US" sz="800" dirty="0" smtClean="0"/>
                <a:t>OWSA</a:t>
              </a:r>
              <a:endParaRPr lang="en-US" sz="800" dirty="0"/>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00400" y="439788"/>
              <a:ext cx="2758525" cy="2743200"/>
            </a:xfrm>
            <a:prstGeom prst="rect">
              <a:avLst/>
            </a:prstGeom>
            <a:ln>
              <a:solidFill>
                <a:schemeClr val="tx1"/>
              </a:solidFill>
            </a:ln>
          </p:spPr>
        </p:pic>
        <p:sp>
          <p:nvSpPr>
            <p:cNvPr id="10" name="TextBox 9"/>
            <p:cNvSpPr txBox="1"/>
            <p:nvPr/>
          </p:nvSpPr>
          <p:spPr>
            <a:xfrm>
              <a:off x="410575" y="485001"/>
              <a:ext cx="356188" cy="276999"/>
            </a:xfrm>
            <a:prstGeom prst="rect">
              <a:avLst/>
            </a:prstGeom>
            <a:noFill/>
          </p:spPr>
          <p:txBody>
            <a:bodyPr wrap="none" rtlCol="0">
              <a:spAutoFit/>
            </a:bodyPr>
            <a:lstStyle/>
            <a:p>
              <a:r>
                <a:rPr lang="en-US" sz="1200" b="1" dirty="0" smtClean="0"/>
                <a:t>(a)</a:t>
              </a:r>
              <a:endParaRPr lang="en-US" sz="1200" b="1" dirty="0"/>
            </a:p>
          </p:txBody>
        </p:sp>
        <p:sp>
          <p:nvSpPr>
            <p:cNvPr id="11" name="TextBox 10"/>
            <p:cNvSpPr txBox="1"/>
            <p:nvPr/>
          </p:nvSpPr>
          <p:spPr>
            <a:xfrm>
              <a:off x="3301412" y="509585"/>
              <a:ext cx="364202" cy="276999"/>
            </a:xfrm>
            <a:prstGeom prst="rect">
              <a:avLst/>
            </a:prstGeom>
            <a:noFill/>
          </p:spPr>
          <p:txBody>
            <a:bodyPr wrap="none" rtlCol="0">
              <a:spAutoFit/>
            </a:bodyPr>
            <a:lstStyle/>
            <a:p>
              <a:r>
                <a:rPr lang="en-US" sz="1200" b="1" dirty="0" smtClean="0"/>
                <a:t>(b)</a:t>
              </a:r>
              <a:endParaRPr lang="en-US" sz="1200" b="1" dirty="0"/>
            </a:p>
          </p:txBody>
        </p:sp>
        <p:sp>
          <p:nvSpPr>
            <p:cNvPr id="12" name="TextBox 11"/>
            <p:cNvSpPr txBox="1"/>
            <p:nvPr/>
          </p:nvSpPr>
          <p:spPr>
            <a:xfrm>
              <a:off x="6169948" y="533400"/>
              <a:ext cx="344966" cy="276999"/>
            </a:xfrm>
            <a:prstGeom prst="rect">
              <a:avLst/>
            </a:prstGeom>
            <a:noFill/>
          </p:spPr>
          <p:txBody>
            <a:bodyPr wrap="none" rtlCol="0">
              <a:spAutoFit/>
            </a:bodyPr>
            <a:lstStyle/>
            <a:p>
              <a:r>
                <a:rPr lang="en-US" sz="1200" b="1" dirty="0" smtClean="0"/>
                <a:t>(c)</a:t>
              </a:r>
              <a:endParaRPr lang="en-US" sz="1200" b="1" dirty="0"/>
            </a:p>
          </p:txBody>
        </p:sp>
      </p:grpSp>
      <p:sp>
        <p:nvSpPr>
          <p:cNvPr id="13" name="TextBox 12"/>
          <p:cNvSpPr txBox="1"/>
          <p:nvPr/>
        </p:nvSpPr>
        <p:spPr>
          <a:xfrm>
            <a:off x="228600" y="4038600"/>
            <a:ext cx="8534400" cy="923330"/>
          </a:xfrm>
          <a:prstGeom prst="rect">
            <a:avLst/>
          </a:prstGeom>
          <a:noFill/>
        </p:spPr>
        <p:txBody>
          <a:bodyPr wrap="square" rtlCol="0">
            <a:spAutoFit/>
          </a:bodyPr>
          <a:lstStyle/>
          <a:p>
            <a:r>
              <a:rPr lang="en-US" b="1" dirty="0" smtClean="0"/>
              <a:t>Fig. S2 </a:t>
            </a:r>
            <a:r>
              <a:rPr lang="en-US" dirty="0" smtClean="0"/>
              <a:t>Pair-wise comparisons for statistical significant differences in larvae on spikes </a:t>
            </a:r>
            <a:r>
              <a:rPr lang="en-US" b="1" dirty="0" smtClean="0"/>
              <a:t>(a)</a:t>
            </a:r>
            <a:r>
              <a:rPr lang="en-US" dirty="0" smtClean="0"/>
              <a:t>, larvae In white shells </a:t>
            </a:r>
            <a:r>
              <a:rPr lang="en-US" b="1" dirty="0" smtClean="0"/>
              <a:t>(b)</a:t>
            </a:r>
            <a:r>
              <a:rPr lang="en-US" dirty="0" smtClean="0"/>
              <a:t> and adults in white shells </a:t>
            </a:r>
            <a:r>
              <a:rPr lang="en-US" b="1" dirty="0" smtClean="0"/>
              <a:t>(c)</a:t>
            </a:r>
            <a:r>
              <a:rPr lang="en-US" dirty="0" smtClean="0"/>
              <a:t> of orange wheat blossom midge (OWBM) in winter wheat panel</a:t>
            </a:r>
            <a:endParaRPr lang="en-US" dirty="0"/>
          </a:p>
        </p:txBody>
      </p:sp>
    </p:spTree>
    <p:extLst>
      <p:ext uri="{BB962C8B-B14F-4D97-AF65-F5344CB8AC3E}">
        <p14:creationId xmlns:p14="http://schemas.microsoft.com/office/powerpoint/2010/main" val="374412846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00" y="152400"/>
            <a:ext cx="2758525" cy="2743200"/>
          </a:xfrm>
          <a:prstGeom prst="rect">
            <a:avLst/>
          </a:prstGeom>
          <a:ln>
            <a:solidFill>
              <a:schemeClr val="tx1"/>
            </a:solidFill>
          </a:ln>
        </p:spPr>
      </p:pic>
      <p:sp>
        <p:nvSpPr>
          <p:cNvPr id="6" name="TextBox 5"/>
          <p:cNvSpPr txBox="1"/>
          <p:nvPr/>
        </p:nvSpPr>
        <p:spPr>
          <a:xfrm>
            <a:off x="1906599" y="533400"/>
            <a:ext cx="1083951" cy="400110"/>
          </a:xfrm>
          <a:prstGeom prst="rect">
            <a:avLst/>
          </a:prstGeom>
          <a:noFill/>
        </p:spPr>
        <p:txBody>
          <a:bodyPr wrap="none" rtlCol="0">
            <a:spAutoFit/>
          </a:bodyPr>
          <a:lstStyle/>
          <a:p>
            <a:r>
              <a:rPr lang="en-US" sz="1000" dirty="0" smtClean="0"/>
              <a:t>SL=63.83±4.00</a:t>
            </a:r>
          </a:p>
          <a:p>
            <a:r>
              <a:rPr lang="en-US" sz="1000" dirty="0" smtClean="0"/>
              <a:t>WSA=13.63±0.52</a:t>
            </a: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0400" y="152400"/>
            <a:ext cx="2758525" cy="2743200"/>
          </a:xfrm>
          <a:prstGeom prst="rect">
            <a:avLst/>
          </a:prstGeom>
          <a:ln>
            <a:solidFill>
              <a:schemeClr val="tx1"/>
            </a:solidFill>
          </a:ln>
        </p:spPr>
      </p:pic>
      <p:sp>
        <p:nvSpPr>
          <p:cNvPr id="15" name="TextBox 14"/>
          <p:cNvSpPr txBox="1"/>
          <p:nvPr/>
        </p:nvSpPr>
        <p:spPr>
          <a:xfrm>
            <a:off x="4870450" y="533400"/>
            <a:ext cx="1083951" cy="553998"/>
          </a:xfrm>
          <a:prstGeom prst="rect">
            <a:avLst/>
          </a:prstGeom>
          <a:noFill/>
        </p:spPr>
        <p:txBody>
          <a:bodyPr wrap="none" rtlCol="0">
            <a:spAutoFit/>
          </a:bodyPr>
          <a:lstStyle/>
          <a:p>
            <a:r>
              <a:rPr lang="en-US" sz="1000" dirty="0" smtClean="0"/>
              <a:t>SL=12.59±0.68</a:t>
            </a:r>
          </a:p>
          <a:p>
            <a:r>
              <a:rPr lang="en-US" sz="1000" dirty="0" smtClean="0"/>
              <a:t>WSA=12.72±0.55</a:t>
            </a:r>
          </a:p>
          <a:p>
            <a:r>
              <a:rPr lang="en-US" sz="1000" dirty="0" smtClean="0"/>
              <a:t>WSL=8.69±1.02</a:t>
            </a:r>
          </a:p>
        </p:txBody>
      </p:sp>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90344" y="3142343"/>
            <a:ext cx="2758525" cy="2743200"/>
          </a:xfrm>
          <a:prstGeom prst="rect">
            <a:avLst/>
          </a:prstGeom>
          <a:ln>
            <a:solidFill>
              <a:schemeClr val="tx1"/>
            </a:solidFill>
          </a:ln>
        </p:spPr>
      </p:pic>
      <p:sp>
        <p:nvSpPr>
          <p:cNvPr id="19" name="TextBox 18"/>
          <p:cNvSpPr txBox="1"/>
          <p:nvPr/>
        </p:nvSpPr>
        <p:spPr>
          <a:xfrm>
            <a:off x="7864918" y="3429000"/>
            <a:ext cx="1064715" cy="400110"/>
          </a:xfrm>
          <a:prstGeom prst="rect">
            <a:avLst/>
          </a:prstGeom>
          <a:noFill/>
        </p:spPr>
        <p:txBody>
          <a:bodyPr wrap="none" rtlCol="0">
            <a:spAutoFit/>
          </a:bodyPr>
          <a:lstStyle/>
          <a:p>
            <a:r>
              <a:rPr lang="en-US" sz="1000" dirty="0" smtClean="0"/>
              <a:t>WSA=2.26±0.19</a:t>
            </a:r>
          </a:p>
          <a:p>
            <a:r>
              <a:rPr lang="en-US" sz="1000" dirty="0" smtClean="0"/>
              <a:t>WSL=11.37±0.97</a:t>
            </a:r>
          </a:p>
        </p:txBody>
      </p:sp>
      <p:sp>
        <p:nvSpPr>
          <p:cNvPr id="22" name="TextBox 21"/>
          <p:cNvSpPr txBox="1"/>
          <p:nvPr/>
        </p:nvSpPr>
        <p:spPr>
          <a:xfrm>
            <a:off x="223020" y="133352"/>
            <a:ext cx="385042" cy="307777"/>
          </a:xfrm>
          <a:prstGeom prst="rect">
            <a:avLst/>
          </a:prstGeom>
          <a:noFill/>
        </p:spPr>
        <p:txBody>
          <a:bodyPr wrap="none" rtlCol="0">
            <a:spAutoFit/>
          </a:bodyPr>
          <a:lstStyle/>
          <a:p>
            <a:r>
              <a:rPr lang="en-US" sz="1400" b="1" dirty="0" smtClean="0"/>
              <a:t>(a)</a:t>
            </a:r>
            <a:endParaRPr lang="en-US" sz="1400" b="1" dirty="0"/>
          </a:p>
        </p:txBody>
      </p:sp>
      <p:sp>
        <p:nvSpPr>
          <p:cNvPr id="23" name="TextBox 22"/>
          <p:cNvSpPr txBox="1"/>
          <p:nvPr/>
        </p:nvSpPr>
        <p:spPr>
          <a:xfrm>
            <a:off x="3190008" y="146050"/>
            <a:ext cx="393056" cy="307777"/>
          </a:xfrm>
          <a:prstGeom prst="rect">
            <a:avLst/>
          </a:prstGeom>
          <a:noFill/>
        </p:spPr>
        <p:txBody>
          <a:bodyPr wrap="none" rtlCol="0">
            <a:spAutoFit/>
          </a:bodyPr>
          <a:lstStyle/>
          <a:p>
            <a:r>
              <a:rPr lang="en-US" sz="1400" b="1" dirty="0" smtClean="0"/>
              <a:t>(b)</a:t>
            </a:r>
            <a:endParaRPr lang="en-US" sz="1400" b="1" dirty="0"/>
          </a:p>
        </p:txBody>
      </p:sp>
      <p:sp>
        <p:nvSpPr>
          <p:cNvPr id="24" name="TextBox 23"/>
          <p:cNvSpPr txBox="1"/>
          <p:nvPr/>
        </p:nvSpPr>
        <p:spPr>
          <a:xfrm>
            <a:off x="6190344" y="3142343"/>
            <a:ext cx="372218" cy="307777"/>
          </a:xfrm>
          <a:prstGeom prst="rect">
            <a:avLst/>
          </a:prstGeom>
          <a:noFill/>
        </p:spPr>
        <p:txBody>
          <a:bodyPr wrap="none" rtlCol="0">
            <a:spAutoFit/>
          </a:bodyPr>
          <a:lstStyle/>
          <a:p>
            <a:r>
              <a:rPr lang="en-US" sz="1400" b="1" dirty="0" smtClean="0"/>
              <a:t>(c)</a:t>
            </a:r>
            <a:endParaRPr lang="en-US" sz="1400" b="1" dirty="0"/>
          </a:p>
        </p:txBody>
      </p:sp>
    </p:spTree>
    <p:extLst>
      <p:ext uri="{BB962C8B-B14F-4D97-AF65-F5344CB8AC3E}">
        <p14:creationId xmlns:p14="http://schemas.microsoft.com/office/powerpoint/2010/main" val="28034683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228600" y="152400"/>
            <a:ext cx="2758525" cy="5715000"/>
            <a:chOff x="3208063" y="152400"/>
            <a:chExt cx="2758525" cy="571500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208063" y="152400"/>
              <a:ext cx="2758525" cy="2743200"/>
            </a:xfrm>
            <a:prstGeom prst="rect">
              <a:avLst/>
            </a:prstGeom>
            <a:ln>
              <a:solidFill>
                <a:schemeClr val="tx1"/>
              </a:solidFill>
            </a:ln>
          </p:spPr>
        </p:pic>
        <p:sp>
          <p:nvSpPr>
            <p:cNvPr id="6" name="TextBox 5"/>
            <p:cNvSpPr txBox="1"/>
            <p:nvPr/>
          </p:nvSpPr>
          <p:spPr>
            <a:xfrm>
              <a:off x="4940619" y="489858"/>
              <a:ext cx="1018227" cy="400110"/>
            </a:xfrm>
            <a:prstGeom prst="rect">
              <a:avLst/>
            </a:prstGeom>
            <a:noFill/>
          </p:spPr>
          <p:txBody>
            <a:bodyPr wrap="none" rtlCol="0">
              <a:spAutoFit/>
            </a:bodyPr>
            <a:lstStyle/>
            <a:p>
              <a:r>
                <a:rPr lang="en-US" sz="1000" dirty="0" smtClean="0"/>
                <a:t>SL=1.69±0.15</a:t>
              </a:r>
            </a:p>
            <a:p>
              <a:r>
                <a:rPr lang="en-US" sz="1000" dirty="0" smtClean="0"/>
                <a:t>WSA=4.72±0.29</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08063" y="3124200"/>
              <a:ext cx="2758525" cy="2743200"/>
            </a:xfrm>
            <a:prstGeom prst="rect">
              <a:avLst/>
            </a:prstGeom>
            <a:ln>
              <a:solidFill>
                <a:schemeClr val="tx1"/>
              </a:solidFill>
            </a:ln>
          </p:spPr>
        </p:pic>
        <p:sp>
          <p:nvSpPr>
            <p:cNvPr id="8" name="TextBox 7"/>
            <p:cNvSpPr txBox="1"/>
            <p:nvPr/>
          </p:nvSpPr>
          <p:spPr>
            <a:xfrm>
              <a:off x="4943483" y="3458028"/>
              <a:ext cx="1018227" cy="400110"/>
            </a:xfrm>
            <a:prstGeom prst="rect">
              <a:avLst/>
            </a:prstGeom>
            <a:noFill/>
          </p:spPr>
          <p:txBody>
            <a:bodyPr wrap="none" rtlCol="0">
              <a:spAutoFit/>
            </a:bodyPr>
            <a:lstStyle/>
            <a:p>
              <a:r>
                <a:rPr lang="en-US" sz="1000" dirty="0" smtClean="0"/>
                <a:t>SL=3.06±0.23</a:t>
              </a:r>
            </a:p>
            <a:p>
              <a:r>
                <a:rPr lang="en-US" sz="1000" dirty="0" smtClean="0"/>
                <a:t>WSA=1.91±0.17</a:t>
              </a:r>
            </a:p>
          </p:txBody>
        </p:sp>
      </p:grpSp>
      <p:sp>
        <p:nvSpPr>
          <p:cNvPr id="9" name="TextBox 8"/>
          <p:cNvSpPr txBox="1"/>
          <p:nvPr/>
        </p:nvSpPr>
        <p:spPr>
          <a:xfrm>
            <a:off x="752646" y="5851595"/>
            <a:ext cx="7669256" cy="1015663"/>
          </a:xfrm>
          <a:prstGeom prst="rect">
            <a:avLst/>
          </a:prstGeom>
          <a:noFill/>
        </p:spPr>
        <p:txBody>
          <a:bodyPr wrap="square" rtlCol="0">
            <a:spAutoFit/>
          </a:bodyPr>
          <a:lstStyle/>
          <a:p>
            <a:pPr algn="just"/>
            <a:r>
              <a:rPr lang="en-US" sz="1200" b="1" dirty="0" smtClean="0"/>
              <a:t>Fig. </a:t>
            </a:r>
            <a:r>
              <a:rPr lang="en-US" sz="1200" b="1" dirty="0" smtClean="0"/>
              <a:t>S3 </a:t>
            </a:r>
            <a:r>
              <a:rPr lang="en-US" sz="1200" b="1" dirty="0" smtClean="0"/>
              <a:t>(a-e)</a:t>
            </a:r>
            <a:r>
              <a:rPr lang="en-US" sz="1200" dirty="0" smtClean="0"/>
              <a:t> Frequency distribution of larvae on spikes (SL), larvae in white shells (WSL) and adults in white shells (WSA) of orange wheat blossom midge (OWBM) across various years and locations in spring wheat (SW) panel. Missing traits were not measured at the corresponding location and year. G and Q mean </a:t>
            </a:r>
            <a:r>
              <a:rPr lang="en-US" sz="1200" dirty="0" err="1" smtClean="0"/>
              <a:t>Gatersleben</a:t>
            </a:r>
            <a:r>
              <a:rPr lang="en-US" sz="1200" dirty="0" smtClean="0"/>
              <a:t> and </a:t>
            </a:r>
            <a:r>
              <a:rPr lang="en-US" sz="1200" dirty="0" err="1" smtClean="0"/>
              <a:t>Quedlinburg</a:t>
            </a:r>
            <a:r>
              <a:rPr lang="en-US" sz="1200" dirty="0" smtClean="0"/>
              <a:t>, respectively and 12-15 represent years 2012-2015. Thick dashed lines indicate mean (values ± standard error presented on the right side) of respective traits. </a:t>
            </a:r>
            <a:endParaRPr lang="en-US" sz="1200" dirty="0"/>
          </a:p>
        </p:txBody>
      </p:sp>
      <p:sp>
        <p:nvSpPr>
          <p:cNvPr id="10" name="TextBox 9"/>
          <p:cNvSpPr txBox="1"/>
          <p:nvPr/>
        </p:nvSpPr>
        <p:spPr>
          <a:xfrm>
            <a:off x="223020" y="133352"/>
            <a:ext cx="393056" cy="307777"/>
          </a:xfrm>
          <a:prstGeom prst="rect">
            <a:avLst/>
          </a:prstGeom>
          <a:noFill/>
        </p:spPr>
        <p:txBody>
          <a:bodyPr wrap="none" rtlCol="0">
            <a:spAutoFit/>
          </a:bodyPr>
          <a:lstStyle/>
          <a:p>
            <a:r>
              <a:rPr lang="en-US" sz="1400" b="1" dirty="0" smtClean="0"/>
              <a:t>(d)</a:t>
            </a:r>
            <a:endParaRPr lang="en-US" sz="1400" b="1" dirty="0"/>
          </a:p>
        </p:txBody>
      </p:sp>
      <p:sp>
        <p:nvSpPr>
          <p:cNvPr id="11" name="TextBox 10"/>
          <p:cNvSpPr txBox="1"/>
          <p:nvPr/>
        </p:nvSpPr>
        <p:spPr>
          <a:xfrm>
            <a:off x="228600" y="3121223"/>
            <a:ext cx="393056" cy="307777"/>
          </a:xfrm>
          <a:prstGeom prst="rect">
            <a:avLst/>
          </a:prstGeom>
          <a:noFill/>
        </p:spPr>
        <p:txBody>
          <a:bodyPr wrap="none" rtlCol="0">
            <a:spAutoFit/>
          </a:bodyPr>
          <a:lstStyle/>
          <a:p>
            <a:r>
              <a:rPr lang="en-US" sz="1400" b="1" dirty="0" smtClean="0"/>
              <a:t>(e)</a:t>
            </a:r>
            <a:endParaRPr lang="en-US" sz="1400" b="1" dirty="0"/>
          </a:p>
        </p:txBody>
      </p:sp>
    </p:spTree>
    <p:extLst>
      <p:ext uri="{BB962C8B-B14F-4D97-AF65-F5344CB8AC3E}">
        <p14:creationId xmlns:p14="http://schemas.microsoft.com/office/powerpoint/2010/main" val="9930272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28600" y="4038600"/>
            <a:ext cx="8534400" cy="923330"/>
          </a:xfrm>
          <a:prstGeom prst="rect">
            <a:avLst/>
          </a:prstGeom>
          <a:noFill/>
        </p:spPr>
        <p:txBody>
          <a:bodyPr wrap="square" rtlCol="0">
            <a:spAutoFit/>
          </a:bodyPr>
          <a:lstStyle/>
          <a:p>
            <a:r>
              <a:rPr lang="en-US" b="1" dirty="0" smtClean="0"/>
              <a:t>Fig. </a:t>
            </a:r>
            <a:r>
              <a:rPr lang="en-US" b="1" dirty="0" smtClean="0"/>
              <a:t>S4 </a:t>
            </a:r>
            <a:r>
              <a:rPr lang="en-US" dirty="0" smtClean="0"/>
              <a:t>Pair-wise comparisons for statistically significant differences in larvae on spikes (SL) </a:t>
            </a:r>
            <a:r>
              <a:rPr lang="en-US" b="1" dirty="0" smtClean="0"/>
              <a:t>(a)</a:t>
            </a:r>
            <a:r>
              <a:rPr lang="en-US" dirty="0" smtClean="0"/>
              <a:t>, larvae In white shells (WSL) </a:t>
            </a:r>
            <a:r>
              <a:rPr lang="en-US" b="1" dirty="0" smtClean="0"/>
              <a:t>(b)</a:t>
            </a:r>
            <a:r>
              <a:rPr lang="en-US" dirty="0" smtClean="0"/>
              <a:t> and larvae in white shells (WSA) </a:t>
            </a:r>
            <a:r>
              <a:rPr lang="en-US" b="1" dirty="0" smtClean="0"/>
              <a:t>(c)</a:t>
            </a:r>
            <a:r>
              <a:rPr lang="en-US" dirty="0" smtClean="0"/>
              <a:t> of orange wheat blossom midge in spring wheat panel</a:t>
            </a:r>
            <a:endParaRPr lang="en-US" dirty="0"/>
          </a:p>
        </p:txBody>
      </p:sp>
      <p:grpSp>
        <p:nvGrpSpPr>
          <p:cNvPr id="15" name="Group 14"/>
          <p:cNvGrpSpPr/>
          <p:nvPr/>
        </p:nvGrpSpPr>
        <p:grpSpPr>
          <a:xfrm>
            <a:off x="410575" y="381000"/>
            <a:ext cx="8517898" cy="2743200"/>
            <a:chOff x="410575" y="381000"/>
            <a:chExt cx="8517898" cy="2743200"/>
          </a:xfrm>
        </p:grpSpPr>
        <p:pic>
          <p:nvPicPr>
            <p:cNvPr id="13" name="Picture 1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169948" y="381000"/>
              <a:ext cx="2758525" cy="2743200"/>
            </a:xfrm>
            <a:prstGeom prst="rect">
              <a:avLst/>
            </a:prstGeom>
            <a:ln>
              <a:solidFill>
                <a:schemeClr val="tx1"/>
              </a:solidFill>
            </a:ln>
          </p:spPr>
        </p:pic>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84263" y="381000"/>
              <a:ext cx="2758525" cy="2743200"/>
            </a:xfrm>
            <a:prstGeom prst="rect">
              <a:avLst/>
            </a:prstGeom>
            <a:ln>
              <a:solidFill>
                <a:schemeClr val="tx1"/>
              </a:solidFill>
            </a:ln>
          </p:spPr>
        </p:pic>
        <p:pic>
          <p:nvPicPr>
            <p:cNvPr id="2" name="Picture 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0575" y="381000"/>
              <a:ext cx="2758525" cy="2743200"/>
            </a:xfrm>
            <a:prstGeom prst="rect">
              <a:avLst/>
            </a:prstGeom>
            <a:ln>
              <a:solidFill>
                <a:schemeClr val="tx1"/>
              </a:solidFill>
            </a:ln>
          </p:spPr>
        </p:pic>
        <p:sp>
          <p:nvSpPr>
            <p:cNvPr id="8" name="TextBox 7"/>
            <p:cNvSpPr txBox="1"/>
            <p:nvPr/>
          </p:nvSpPr>
          <p:spPr>
            <a:xfrm>
              <a:off x="410575" y="485001"/>
              <a:ext cx="356188" cy="276999"/>
            </a:xfrm>
            <a:prstGeom prst="rect">
              <a:avLst/>
            </a:prstGeom>
            <a:noFill/>
          </p:spPr>
          <p:txBody>
            <a:bodyPr wrap="none" rtlCol="0">
              <a:spAutoFit/>
            </a:bodyPr>
            <a:lstStyle/>
            <a:p>
              <a:r>
                <a:rPr lang="en-US" sz="1200" b="1" dirty="0" smtClean="0"/>
                <a:t>(a)</a:t>
              </a:r>
              <a:endParaRPr lang="en-US" sz="1200" b="1" dirty="0"/>
            </a:p>
          </p:txBody>
        </p:sp>
        <p:sp>
          <p:nvSpPr>
            <p:cNvPr id="10" name="TextBox 9"/>
            <p:cNvSpPr txBox="1"/>
            <p:nvPr/>
          </p:nvSpPr>
          <p:spPr>
            <a:xfrm>
              <a:off x="6169948" y="533400"/>
              <a:ext cx="344966" cy="276999"/>
            </a:xfrm>
            <a:prstGeom prst="rect">
              <a:avLst/>
            </a:prstGeom>
            <a:noFill/>
          </p:spPr>
          <p:txBody>
            <a:bodyPr wrap="none" rtlCol="0">
              <a:spAutoFit/>
            </a:bodyPr>
            <a:lstStyle/>
            <a:p>
              <a:r>
                <a:rPr lang="en-US" sz="1200" b="1" dirty="0" smtClean="0"/>
                <a:t>(c)</a:t>
              </a:r>
              <a:endParaRPr lang="en-US" sz="1200" b="1" dirty="0"/>
            </a:p>
          </p:txBody>
        </p:sp>
        <p:sp>
          <p:nvSpPr>
            <p:cNvPr id="12" name="TextBox 11"/>
            <p:cNvSpPr txBox="1"/>
            <p:nvPr/>
          </p:nvSpPr>
          <p:spPr>
            <a:xfrm>
              <a:off x="6360748" y="387350"/>
              <a:ext cx="516488" cy="246221"/>
            </a:xfrm>
            <a:prstGeom prst="rect">
              <a:avLst/>
            </a:prstGeom>
            <a:solidFill>
              <a:schemeClr val="bg1"/>
            </a:solidFill>
          </p:spPr>
          <p:txBody>
            <a:bodyPr wrap="none" rtlCol="0">
              <a:spAutoFit/>
            </a:bodyPr>
            <a:lstStyle/>
            <a:p>
              <a:r>
                <a:rPr lang="en-US" sz="1000" dirty="0" smtClean="0"/>
                <a:t>OWSA</a:t>
              </a:r>
              <a:endParaRPr lang="en-US" sz="1000" dirty="0"/>
            </a:p>
          </p:txBody>
        </p:sp>
        <p:sp>
          <p:nvSpPr>
            <p:cNvPr id="14" name="TextBox 13"/>
            <p:cNvSpPr txBox="1"/>
            <p:nvPr/>
          </p:nvSpPr>
          <p:spPr>
            <a:xfrm>
              <a:off x="3505200" y="381000"/>
              <a:ext cx="516488" cy="246221"/>
            </a:xfrm>
            <a:prstGeom prst="rect">
              <a:avLst/>
            </a:prstGeom>
            <a:solidFill>
              <a:schemeClr val="bg1"/>
            </a:solidFill>
          </p:spPr>
          <p:txBody>
            <a:bodyPr wrap="none" rtlCol="0">
              <a:spAutoFit/>
            </a:bodyPr>
            <a:lstStyle/>
            <a:p>
              <a:r>
                <a:rPr lang="en-US" sz="1000" dirty="0" smtClean="0"/>
                <a:t>OWSL</a:t>
              </a:r>
              <a:endParaRPr lang="en-US" sz="1000" dirty="0"/>
            </a:p>
          </p:txBody>
        </p:sp>
        <p:sp>
          <p:nvSpPr>
            <p:cNvPr id="9" name="TextBox 8"/>
            <p:cNvSpPr txBox="1"/>
            <p:nvPr/>
          </p:nvSpPr>
          <p:spPr>
            <a:xfrm>
              <a:off x="3301412" y="509585"/>
              <a:ext cx="364202" cy="276999"/>
            </a:xfrm>
            <a:prstGeom prst="rect">
              <a:avLst/>
            </a:prstGeom>
            <a:noFill/>
          </p:spPr>
          <p:txBody>
            <a:bodyPr wrap="none" rtlCol="0">
              <a:spAutoFit/>
            </a:bodyPr>
            <a:lstStyle/>
            <a:p>
              <a:r>
                <a:rPr lang="en-US" sz="1200" b="1" dirty="0" smtClean="0"/>
                <a:t>(b)</a:t>
              </a:r>
              <a:endParaRPr lang="en-US" sz="1200" b="1" dirty="0"/>
            </a:p>
          </p:txBody>
        </p:sp>
      </p:grpSp>
      <p:sp>
        <p:nvSpPr>
          <p:cNvPr id="16" name="TextBox 15"/>
          <p:cNvSpPr txBox="1"/>
          <p:nvPr/>
        </p:nvSpPr>
        <p:spPr>
          <a:xfrm>
            <a:off x="685800" y="385763"/>
            <a:ext cx="298480" cy="246221"/>
          </a:xfrm>
          <a:prstGeom prst="rect">
            <a:avLst/>
          </a:prstGeom>
          <a:solidFill>
            <a:schemeClr val="bg1"/>
          </a:solidFill>
        </p:spPr>
        <p:txBody>
          <a:bodyPr wrap="none" rtlCol="0">
            <a:spAutoFit/>
          </a:bodyPr>
          <a:lstStyle/>
          <a:p>
            <a:r>
              <a:rPr lang="en-US" sz="1000" dirty="0" smtClean="0"/>
              <a:t>SL</a:t>
            </a:r>
            <a:endParaRPr lang="en-US" sz="1000" dirty="0"/>
          </a:p>
        </p:txBody>
      </p:sp>
    </p:spTree>
    <p:extLst>
      <p:ext uri="{BB962C8B-B14F-4D97-AF65-F5344CB8AC3E}">
        <p14:creationId xmlns:p14="http://schemas.microsoft.com/office/powerpoint/2010/main" val="396321199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059719" y="3025973"/>
            <a:ext cx="2758525" cy="2743200"/>
          </a:xfrm>
          <a:prstGeom prst="rect">
            <a:avLst/>
          </a:prstGeom>
          <a:ln>
            <a:solidFill>
              <a:schemeClr val="tx1"/>
            </a:solidFill>
          </a:ln>
        </p:spPr>
      </p:pic>
      <p:grpSp>
        <p:nvGrpSpPr>
          <p:cNvPr id="21" name="Group 20"/>
          <p:cNvGrpSpPr/>
          <p:nvPr/>
        </p:nvGrpSpPr>
        <p:grpSpPr>
          <a:xfrm>
            <a:off x="133350" y="133350"/>
            <a:ext cx="2762393" cy="2743200"/>
            <a:chOff x="133350" y="133350"/>
            <a:chExt cx="2762393" cy="2743200"/>
          </a:xfrm>
        </p:grpSpPr>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3350" y="133350"/>
              <a:ext cx="2758525" cy="2743200"/>
            </a:xfrm>
            <a:prstGeom prst="rect">
              <a:avLst/>
            </a:prstGeom>
            <a:ln>
              <a:solidFill>
                <a:schemeClr val="tx1"/>
              </a:solidFill>
            </a:ln>
          </p:spPr>
        </p:pic>
        <p:sp>
          <p:nvSpPr>
            <p:cNvPr id="6" name="TextBox 5"/>
            <p:cNvSpPr txBox="1"/>
            <p:nvPr/>
          </p:nvSpPr>
          <p:spPr>
            <a:xfrm>
              <a:off x="1974054" y="391231"/>
              <a:ext cx="914033" cy="246221"/>
            </a:xfrm>
            <a:prstGeom prst="rect">
              <a:avLst/>
            </a:prstGeom>
            <a:noFill/>
          </p:spPr>
          <p:txBody>
            <a:bodyPr wrap="none" rtlCol="0">
              <a:spAutoFit/>
            </a:bodyPr>
            <a:lstStyle/>
            <a:p>
              <a:r>
                <a:rPr lang="en-US" sz="1000" dirty="0" smtClean="0"/>
                <a:t>SL= 1.03±0.19</a:t>
              </a:r>
              <a:endParaRPr lang="en-US" sz="1000" dirty="0"/>
            </a:p>
          </p:txBody>
        </p:sp>
        <p:sp>
          <p:nvSpPr>
            <p:cNvPr id="7" name="TextBox 6"/>
            <p:cNvSpPr txBox="1"/>
            <p:nvPr/>
          </p:nvSpPr>
          <p:spPr>
            <a:xfrm>
              <a:off x="1818294" y="551577"/>
              <a:ext cx="1075936" cy="246221"/>
            </a:xfrm>
            <a:prstGeom prst="rect">
              <a:avLst/>
            </a:prstGeom>
            <a:noFill/>
          </p:spPr>
          <p:txBody>
            <a:bodyPr wrap="none" rtlCol="0">
              <a:spAutoFit/>
            </a:bodyPr>
            <a:lstStyle/>
            <a:p>
              <a:r>
                <a:rPr lang="en-US" sz="1000" dirty="0" smtClean="0"/>
                <a:t>WSA = 0.64±0.12</a:t>
              </a:r>
              <a:endParaRPr lang="en-US" sz="1000" dirty="0"/>
            </a:p>
          </p:txBody>
        </p:sp>
        <p:sp>
          <p:nvSpPr>
            <p:cNvPr id="8" name="TextBox 7"/>
            <p:cNvSpPr txBox="1"/>
            <p:nvPr/>
          </p:nvSpPr>
          <p:spPr>
            <a:xfrm>
              <a:off x="1773320" y="719621"/>
              <a:ext cx="1122423" cy="246221"/>
            </a:xfrm>
            <a:prstGeom prst="rect">
              <a:avLst/>
            </a:prstGeom>
            <a:noFill/>
          </p:spPr>
          <p:txBody>
            <a:bodyPr wrap="none" rtlCol="0">
              <a:spAutoFit/>
            </a:bodyPr>
            <a:lstStyle/>
            <a:p>
              <a:r>
                <a:rPr lang="en-US" sz="1000" dirty="0" smtClean="0"/>
                <a:t>WSL = 10.55±1.05</a:t>
              </a:r>
              <a:endParaRPr lang="en-US" sz="1000" dirty="0"/>
            </a:p>
          </p:txBody>
        </p:sp>
      </p:grpSp>
      <p:grpSp>
        <p:nvGrpSpPr>
          <p:cNvPr id="11" name="Group 10"/>
          <p:cNvGrpSpPr/>
          <p:nvPr/>
        </p:nvGrpSpPr>
        <p:grpSpPr>
          <a:xfrm>
            <a:off x="3098800" y="137160"/>
            <a:ext cx="2766432" cy="2743200"/>
            <a:chOff x="1828801" y="701040"/>
            <a:chExt cx="2766432" cy="2743200"/>
          </a:xfrm>
        </p:grpSpPr>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8801" y="701040"/>
              <a:ext cx="2758525" cy="2743200"/>
            </a:xfrm>
            <a:prstGeom prst="rect">
              <a:avLst/>
            </a:prstGeom>
            <a:ln>
              <a:solidFill>
                <a:schemeClr val="tx1"/>
              </a:solidFill>
            </a:ln>
          </p:spPr>
        </p:pic>
        <p:sp>
          <p:nvSpPr>
            <p:cNvPr id="13" name="TextBox 12"/>
            <p:cNvSpPr txBox="1"/>
            <p:nvPr/>
          </p:nvSpPr>
          <p:spPr>
            <a:xfrm>
              <a:off x="3670372" y="1000126"/>
              <a:ext cx="914033" cy="246221"/>
            </a:xfrm>
            <a:prstGeom prst="rect">
              <a:avLst/>
            </a:prstGeom>
            <a:noFill/>
          </p:spPr>
          <p:txBody>
            <a:bodyPr wrap="none" rtlCol="0">
              <a:spAutoFit/>
            </a:bodyPr>
            <a:lstStyle/>
            <a:p>
              <a:r>
                <a:rPr lang="en-US" sz="1000" dirty="0" smtClean="0"/>
                <a:t>SL= 1.03±0.18</a:t>
              </a:r>
              <a:endParaRPr lang="en-US" sz="1000" dirty="0"/>
            </a:p>
          </p:txBody>
        </p:sp>
        <p:sp>
          <p:nvSpPr>
            <p:cNvPr id="14" name="TextBox 13"/>
            <p:cNvSpPr txBox="1"/>
            <p:nvPr/>
          </p:nvSpPr>
          <p:spPr>
            <a:xfrm>
              <a:off x="3516644" y="1144431"/>
              <a:ext cx="1075936" cy="246221"/>
            </a:xfrm>
            <a:prstGeom prst="rect">
              <a:avLst/>
            </a:prstGeom>
            <a:noFill/>
          </p:spPr>
          <p:txBody>
            <a:bodyPr wrap="none" rtlCol="0">
              <a:spAutoFit/>
            </a:bodyPr>
            <a:lstStyle/>
            <a:p>
              <a:r>
                <a:rPr lang="en-US" sz="1000" dirty="0" smtClean="0"/>
                <a:t>WSA = 3.89±0.54</a:t>
              </a:r>
              <a:endParaRPr lang="en-US" sz="1000" dirty="0"/>
            </a:p>
          </p:txBody>
        </p:sp>
        <p:sp>
          <p:nvSpPr>
            <p:cNvPr id="15" name="TextBox 14"/>
            <p:cNvSpPr txBox="1"/>
            <p:nvPr/>
          </p:nvSpPr>
          <p:spPr>
            <a:xfrm>
              <a:off x="3538533" y="1295400"/>
              <a:ext cx="1056700" cy="246221"/>
            </a:xfrm>
            <a:prstGeom prst="rect">
              <a:avLst/>
            </a:prstGeom>
            <a:noFill/>
          </p:spPr>
          <p:txBody>
            <a:bodyPr wrap="none" rtlCol="0">
              <a:spAutoFit/>
            </a:bodyPr>
            <a:lstStyle/>
            <a:p>
              <a:r>
                <a:rPr lang="en-US" sz="1000" dirty="0" smtClean="0"/>
                <a:t>WSL = 7.87±0.73</a:t>
              </a:r>
              <a:endParaRPr lang="en-US" sz="1000" dirty="0"/>
            </a:p>
          </p:txBody>
        </p:sp>
      </p:grpSp>
      <p:grpSp>
        <p:nvGrpSpPr>
          <p:cNvPr id="16" name="Group 15"/>
          <p:cNvGrpSpPr/>
          <p:nvPr/>
        </p:nvGrpSpPr>
        <p:grpSpPr>
          <a:xfrm>
            <a:off x="6052821" y="135890"/>
            <a:ext cx="2770504" cy="2743200"/>
            <a:chOff x="1828801" y="701040"/>
            <a:chExt cx="2770504" cy="2743200"/>
          </a:xfrm>
        </p:grpSpPr>
        <p:pic>
          <p:nvPicPr>
            <p:cNvPr id="17" name="Picture 1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28801" y="701040"/>
              <a:ext cx="2758525" cy="2743200"/>
            </a:xfrm>
            <a:prstGeom prst="rect">
              <a:avLst/>
            </a:prstGeom>
            <a:ln>
              <a:solidFill>
                <a:schemeClr val="tx1"/>
              </a:solidFill>
            </a:ln>
          </p:spPr>
        </p:pic>
        <p:sp>
          <p:nvSpPr>
            <p:cNvPr id="18" name="TextBox 17"/>
            <p:cNvSpPr txBox="1"/>
            <p:nvPr/>
          </p:nvSpPr>
          <p:spPr>
            <a:xfrm>
              <a:off x="3672572" y="990600"/>
              <a:ext cx="914033" cy="246221"/>
            </a:xfrm>
            <a:prstGeom prst="rect">
              <a:avLst/>
            </a:prstGeom>
            <a:noFill/>
          </p:spPr>
          <p:txBody>
            <a:bodyPr wrap="none" rtlCol="0">
              <a:spAutoFit/>
            </a:bodyPr>
            <a:lstStyle/>
            <a:p>
              <a:r>
                <a:rPr lang="en-US" sz="1000" dirty="0" smtClean="0"/>
                <a:t>SL= 6.36±0.75</a:t>
              </a:r>
              <a:endParaRPr lang="en-US" sz="1000" dirty="0"/>
            </a:p>
          </p:txBody>
        </p:sp>
        <p:sp>
          <p:nvSpPr>
            <p:cNvPr id="19" name="TextBox 18"/>
            <p:cNvSpPr txBox="1"/>
            <p:nvPr/>
          </p:nvSpPr>
          <p:spPr>
            <a:xfrm>
              <a:off x="3457646" y="1146175"/>
              <a:ext cx="1141659" cy="246221"/>
            </a:xfrm>
            <a:prstGeom prst="rect">
              <a:avLst/>
            </a:prstGeom>
            <a:noFill/>
          </p:spPr>
          <p:txBody>
            <a:bodyPr wrap="none" rtlCol="0">
              <a:spAutoFit/>
            </a:bodyPr>
            <a:lstStyle/>
            <a:p>
              <a:r>
                <a:rPr lang="en-US" sz="1000" dirty="0" smtClean="0"/>
                <a:t>WSA = 60.74±5.78</a:t>
              </a:r>
              <a:endParaRPr lang="en-US" sz="1000" dirty="0"/>
            </a:p>
          </p:txBody>
        </p:sp>
        <p:sp>
          <p:nvSpPr>
            <p:cNvPr id="20" name="TextBox 19"/>
            <p:cNvSpPr txBox="1"/>
            <p:nvPr/>
          </p:nvSpPr>
          <p:spPr>
            <a:xfrm>
              <a:off x="3475930" y="1289050"/>
              <a:ext cx="1056700" cy="246221"/>
            </a:xfrm>
            <a:prstGeom prst="rect">
              <a:avLst/>
            </a:prstGeom>
            <a:noFill/>
          </p:spPr>
          <p:txBody>
            <a:bodyPr wrap="none" rtlCol="0">
              <a:spAutoFit/>
            </a:bodyPr>
            <a:lstStyle/>
            <a:p>
              <a:r>
                <a:rPr lang="en-US" sz="1000" dirty="0" smtClean="0"/>
                <a:t>WSL = 1.48±0.16</a:t>
              </a:r>
              <a:endParaRPr lang="en-US" sz="1000" dirty="0"/>
            </a:p>
          </p:txBody>
        </p:sp>
      </p:grpSp>
      <p:grpSp>
        <p:nvGrpSpPr>
          <p:cNvPr id="22" name="Group 21"/>
          <p:cNvGrpSpPr/>
          <p:nvPr/>
        </p:nvGrpSpPr>
        <p:grpSpPr>
          <a:xfrm>
            <a:off x="3095625" y="3028950"/>
            <a:ext cx="2763226" cy="2743200"/>
            <a:chOff x="1828801" y="701040"/>
            <a:chExt cx="2763226" cy="2743200"/>
          </a:xfrm>
        </p:grpSpPr>
        <p:pic>
          <p:nvPicPr>
            <p:cNvPr id="23" name="Pictur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828801" y="701040"/>
              <a:ext cx="2758525" cy="2743200"/>
            </a:xfrm>
            <a:prstGeom prst="rect">
              <a:avLst/>
            </a:prstGeom>
            <a:ln>
              <a:solidFill>
                <a:schemeClr val="tx1"/>
              </a:solidFill>
            </a:ln>
          </p:spPr>
        </p:pic>
        <p:sp>
          <p:nvSpPr>
            <p:cNvPr id="24" name="TextBox 23"/>
            <p:cNvSpPr txBox="1"/>
            <p:nvPr/>
          </p:nvSpPr>
          <p:spPr>
            <a:xfrm>
              <a:off x="3677994" y="964409"/>
              <a:ext cx="914033" cy="246221"/>
            </a:xfrm>
            <a:prstGeom prst="rect">
              <a:avLst/>
            </a:prstGeom>
            <a:noFill/>
          </p:spPr>
          <p:txBody>
            <a:bodyPr wrap="none" rtlCol="0">
              <a:spAutoFit/>
            </a:bodyPr>
            <a:lstStyle/>
            <a:p>
              <a:r>
                <a:rPr lang="en-US" sz="1000" dirty="0" smtClean="0"/>
                <a:t>SL= 0.17±0.07</a:t>
              </a:r>
              <a:endParaRPr lang="en-US" sz="1000" dirty="0"/>
            </a:p>
          </p:txBody>
        </p:sp>
        <p:sp>
          <p:nvSpPr>
            <p:cNvPr id="25" name="TextBox 24"/>
            <p:cNvSpPr txBox="1"/>
            <p:nvPr/>
          </p:nvSpPr>
          <p:spPr>
            <a:xfrm>
              <a:off x="3445667" y="1143803"/>
              <a:ext cx="1141659" cy="246221"/>
            </a:xfrm>
            <a:prstGeom prst="rect">
              <a:avLst/>
            </a:prstGeom>
            <a:noFill/>
          </p:spPr>
          <p:txBody>
            <a:bodyPr wrap="none" rtlCol="0">
              <a:spAutoFit/>
            </a:bodyPr>
            <a:lstStyle/>
            <a:p>
              <a:r>
                <a:rPr lang="en-US" sz="1000" dirty="0" smtClean="0"/>
                <a:t>WSA = 28.96±1.17</a:t>
              </a:r>
              <a:endParaRPr lang="en-US" sz="1000" dirty="0"/>
            </a:p>
          </p:txBody>
        </p:sp>
        <p:sp>
          <p:nvSpPr>
            <p:cNvPr id="26" name="TextBox 25"/>
            <p:cNvSpPr txBox="1"/>
            <p:nvPr/>
          </p:nvSpPr>
          <p:spPr>
            <a:xfrm>
              <a:off x="3526886" y="1315875"/>
              <a:ext cx="1056700" cy="246221"/>
            </a:xfrm>
            <a:prstGeom prst="rect">
              <a:avLst/>
            </a:prstGeom>
            <a:noFill/>
          </p:spPr>
          <p:txBody>
            <a:bodyPr wrap="none" rtlCol="0">
              <a:spAutoFit/>
            </a:bodyPr>
            <a:lstStyle/>
            <a:p>
              <a:r>
                <a:rPr lang="en-US" sz="1000" dirty="0" smtClean="0"/>
                <a:t>WSL = 4.54±0.50</a:t>
              </a:r>
              <a:endParaRPr lang="en-US" sz="1000" dirty="0"/>
            </a:p>
          </p:txBody>
        </p:sp>
      </p:grpSp>
      <p:grpSp>
        <p:nvGrpSpPr>
          <p:cNvPr id="27" name="Group 26"/>
          <p:cNvGrpSpPr/>
          <p:nvPr/>
        </p:nvGrpSpPr>
        <p:grpSpPr>
          <a:xfrm>
            <a:off x="7756913" y="3367802"/>
            <a:ext cx="1078536" cy="569833"/>
            <a:chOff x="3518289" y="1030367"/>
            <a:chExt cx="1078536" cy="569833"/>
          </a:xfrm>
        </p:grpSpPr>
        <p:sp>
          <p:nvSpPr>
            <p:cNvPr id="29" name="TextBox 28"/>
            <p:cNvSpPr txBox="1"/>
            <p:nvPr/>
          </p:nvSpPr>
          <p:spPr>
            <a:xfrm>
              <a:off x="3657967" y="1030367"/>
              <a:ext cx="914033" cy="246221"/>
            </a:xfrm>
            <a:prstGeom prst="rect">
              <a:avLst/>
            </a:prstGeom>
            <a:noFill/>
          </p:spPr>
          <p:txBody>
            <a:bodyPr wrap="none" rtlCol="0">
              <a:spAutoFit/>
            </a:bodyPr>
            <a:lstStyle/>
            <a:p>
              <a:r>
                <a:rPr lang="en-US" sz="1000" dirty="0" smtClean="0"/>
                <a:t>SL= 0.47±0.09</a:t>
              </a:r>
              <a:endParaRPr lang="en-US" sz="1000" dirty="0"/>
            </a:p>
          </p:txBody>
        </p:sp>
        <p:sp>
          <p:nvSpPr>
            <p:cNvPr id="30" name="TextBox 29"/>
            <p:cNvSpPr txBox="1"/>
            <p:nvPr/>
          </p:nvSpPr>
          <p:spPr>
            <a:xfrm>
              <a:off x="3518289" y="1192292"/>
              <a:ext cx="1075936" cy="246221"/>
            </a:xfrm>
            <a:prstGeom prst="rect">
              <a:avLst/>
            </a:prstGeom>
            <a:noFill/>
          </p:spPr>
          <p:txBody>
            <a:bodyPr wrap="none" rtlCol="0">
              <a:spAutoFit/>
            </a:bodyPr>
            <a:lstStyle/>
            <a:p>
              <a:r>
                <a:rPr lang="en-US" sz="1000" dirty="0" smtClean="0"/>
                <a:t>WSA = 4.69±0.25</a:t>
              </a:r>
              <a:endParaRPr lang="en-US" sz="1000" dirty="0"/>
            </a:p>
          </p:txBody>
        </p:sp>
        <p:sp>
          <p:nvSpPr>
            <p:cNvPr id="31" name="TextBox 30"/>
            <p:cNvSpPr txBox="1"/>
            <p:nvPr/>
          </p:nvSpPr>
          <p:spPr>
            <a:xfrm>
              <a:off x="3540125" y="1353979"/>
              <a:ext cx="1056700" cy="246221"/>
            </a:xfrm>
            <a:prstGeom prst="rect">
              <a:avLst/>
            </a:prstGeom>
            <a:noFill/>
          </p:spPr>
          <p:txBody>
            <a:bodyPr wrap="none" rtlCol="0">
              <a:spAutoFit/>
            </a:bodyPr>
            <a:lstStyle/>
            <a:p>
              <a:r>
                <a:rPr lang="en-US" sz="1000" dirty="0" smtClean="0"/>
                <a:t>WSL = 7.04±0.89</a:t>
              </a:r>
              <a:endParaRPr lang="en-US" sz="1000" dirty="0"/>
            </a:p>
          </p:txBody>
        </p:sp>
      </p:grpSp>
      <p:sp>
        <p:nvSpPr>
          <p:cNvPr id="32" name="TextBox 31"/>
          <p:cNvSpPr txBox="1"/>
          <p:nvPr/>
        </p:nvSpPr>
        <p:spPr>
          <a:xfrm>
            <a:off x="134120" y="133352"/>
            <a:ext cx="385042" cy="307777"/>
          </a:xfrm>
          <a:prstGeom prst="rect">
            <a:avLst/>
          </a:prstGeom>
          <a:noFill/>
        </p:spPr>
        <p:txBody>
          <a:bodyPr wrap="none" rtlCol="0">
            <a:spAutoFit/>
          </a:bodyPr>
          <a:lstStyle/>
          <a:p>
            <a:r>
              <a:rPr lang="en-US" sz="1400" b="1" dirty="0" smtClean="0"/>
              <a:t>(a)</a:t>
            </a:r>
            <a:endParaRPr lang="en-US" sz="1400" b="1" dirty="0"/>
          </a:p>
        </p:txBody>
      </p:sp>
      <p:sp>
        <p:nvSpPr>
          <p:cNvPr id="33" name="TextBox 32"/>
          <p:cNvSpPr txBox="1"/>
          <p:nvPr/>
        </p:nvSpPr>
        <p:spPr>
          <a:xfrm>
            <a:off x="3101108" y="146050"/>
            <a:ext cx="393056" cy="307777"/>
          </a:xfrm>
          <a:prstGeom prst="rect">
            <a:avLst/>
          </a:prstGeom>
          <a:noFill/>
        </p:spPr>
        <p:txBody>
          <a:bodyPr wrap="none" rtlCol="0">
            <a:spAutoFit/>
          </a:bodyPr>
          <a:lstStyle/>
          <a:p>
            <a:r>
              <a:rPr lang="en-US" sz="1400" b="1" dirty="0" smtClean="0"/>
              <a:t>(b)</a:t>
            </a:r>
            <a:endParaRPr lang="en-US" sz="1400" b="1" dirty="0"/>
          </a:p>
        </p:txBody>
      </p:sp>
      <p:sp>
        <p:nvSpPr>
          <p:cNvPr id="34" name="TextBox 33"/>
          <p:cNvSpPr txBox="1"/>
          <p:nvPr/>
        </p:nvSpPr>
        <p:spPr>
          <a:xfrm>
            <a:off x="6055369" y="152400"/>
            <a:ext cx="372218" cy="307777"/>
          </a:xfrm>
          <a:prstGeom prst="rect">
            <a:avLst/>
          </a:prstGeom>
          <a:noFill/>
        </p:spPr>
        <p:txBody>
          <a:bodyPr wrap="none" rtlCol="0">
            <a:spAutoFit/>
          </a:bodyPr>
          <a:lstStyle/>
          <a:p>
            <a:r>
              <a:rPr lang="en-US" sz="1400" b="1" dirty="0" smtClean="0"/>
              <a:t>(c)</a:t>
            </a:r>
            <a:endParaRPr lang="en-US" sz="1400" b="1" dirty="0"/>
          </a:p>
        </p:txBody>
      </p:sp>
      <p:sp>
        <p:nvSpPr>
          <p:cNvPr id="35" name="TextBox 34"/>
          <p:cNvSpPr txBox="1"/>
          <p:nvPr/>
        </p:nvSpPr>
        <p:spPr>
          <a:xfrm>
            <a:off x="3094882" y="3025973"/>
            <a:ext cx="393056" cy="307777"/>
          </a:xfrm>
          <a:prstGeom prst="rect">
            <a:avLst/>
          </a:prstGeom>
          <a:noFill/>
        </p:spPr>
        <p:txBody>
          <a:bodyPr wrap="none" rtlCol="0">
            <a:spAutoFit/>
          </a:bodyPr>
          <a:lstStyle/>
          <a:p>
            <a:r>
              <a:rPr lang="en-US" sz="1400" b="1" dirty="0" smtClean="0"/>
              <a:t>(d)</a:t>
            </a:r>
            <a:endParaRPr lang="en-US" sz="1400" b="1" dirty="0"/>
          </a:p>
        </p:txBody>
      </p:sp>
      <p:sp>
        <p:nvSpPr>
          <p:cNvPr id="36" name="TextBox 35"/>
          <p:cNvSpPr txBox="1"/>
          <p:nvPr/>
        </p:nvSpPr>
        <p:spPr>
          <a:xfrm>
            <a:off x="6071244" y="3048000"/>
            <a:ext cx="393056" cy="307777"/>
          </a:xfrm>
          <a:prstGeom prst="rect">
            <a:avLst/>
          </a:prstGeom>
          <a:noFill/>
        </p:spPr>
        <p:txBody>
          <a:bodyPr wrap="none" rtlCol="0">
            <a:spAutoFit/>
          </a:bodyPr>
          <a:lstStyle/>
          <a:p>
            <a:r>
              <a:rPr lang="en-US" sz="1400" b="1" dirty="0" smtClean="0"/>
              <a:t>(e)</a:t>
            </a:r>
            <a:endParaRPr lang="en-US" sz="1400" b="1" dirty="0"/>
          </a:p>
        </p:txBody>
      </p:sp>
    </p:spTree>
    <p:extLst>
      <p:ext uri="{BB962C8B-B14F-4D97-AF65-F5344CB8AC3E}">
        <p14:creationId xmlns:p14="http://schemas.microsoft.com/office/powerpoint/2010/main" val="23175992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p:cNvGrpSpPr/>
          <p:nvPr/>
        </p:nvGrpSpPr>
        <p:grpSpPr>
          <a:xfrm>
            <a:off x="192302" y="153561"/>
            <a:ext cx="2758525" cy="2743200"/>
            <a:chOff x="1828801" y="701040"/>
            <a:chExt cx="2758525" cy="274320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28801" y="701040"/>
              <a:ext cx="2758525" cy="2743200"/>
            </a:xfrm>
            <a:prstGeom prst="rect">
              <a:avLst/>
            </a:prstGeom>
            <a:ln>
              <a:solidFill>
                <a:schemeClr val="tx1"/>
              </a:solidFill>
            </a:ln>
          </p:spPr>
        </p:pic>
        <p:sp>
          <p:nvSpPr>
            <p:cNvPr id="7" name="TextBox 6"/>
            <p:cNvSpPr txBox="1"/>
            <p:nvPr/>
          </p:nvSpPr>
          <p:spPr>
            <a:xfrm>
              <a:off x="3505200" y="990600"/>
              <a:ext cx="1075936" cy="246221"/>
            </a:xfrm>
            <a:prstGeom prst="rect">
              <a:avLst/>
            </a:prstGeom>
            <a:noFill/>
          </p:spPr>
          <p:txBody>
            <a:bodyPr wrap="none" rtlCol="0">
              <a:spAutoFit/>
            </a:bodyPr>
            <a:lstStyle/>
            <a:p>
              <a:r>
                <a:rPr lang="en-US" sz="1000" dirty="0" smtClean="0"/>
                <a:t>WSA = 0.88±0.11</a:t>
              </a:r>
              <a:endParaRPr lang="en-US" sz="1000" dirty="0"/>
            </a:p>
          </p:txBody>
        </p:sp>
        <p:sp>
          <p:nvSpPr>
            <p:cNvPr id="8" name="TextBox 7"/>
            <p:cNvSpPr txBox="1"/>
            <p:nvPr/>
          </p:nvSpPr>
          <p:spPr>
            <a:xfrm>
              <a:off x="3522920" y="1173480"/>
              <a:ext cx="1056700" cy="246221"/>
            </a:xfrm>
            <a:prstGeom prst="rect">
              <a:avLst/>
            </a:prstGeom>
            <a:noFill/>
          </p:spPr>
          <p:txBody>
            <a:bodyPr wrap="none" rtlCol="0">
              <a:spAutoFit/>
            </a:bodyPr>
            <a:lstStyle/>
            <a:p>
              <a:r>
                <a:rPr lang="en-US" sz="1000" dirty="0" smtClean="0"/>
                <a:t>WSL = 7.36±1.12</a:t>
              </a:r>
              <a:endParaRPr lang="en-US" sz="1000" dirty="0"/>
            </a:p>
          </p:txBody>
        </p:sp>
      </p:grpSp>
      <p:grpSp>
        <p:nvGrpSpPr>
          <p:cNvPr id="11" name="Group 10"/>
          <p:cNvGrpSpPr/>
          <p:nvPr/>
        </p:nvGrpSpPr>
        <p:grpSpPr>
          <a:xfrm>
            <a:off x="3164102" y="153561"/>
            <a:ext cx="2759555" cy="2743200"/>
            <a:chOff x="1828801" y="701040"/>
            <a:chExt cx="2759555" cy="2743200"/>
          </a:xfrm>
        </p:grpSpPr>
        <p:pic>
          <p:nvPicPr>
            <p:cNvPr id="12" name="Picture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1" y="701040"/>
              <a:ext cx="2758525" cy="2743200"/>
            </a:xfrm>
            <a:prstGeom prst="rect">
              <a:avLst/>
            </a:prstGeom>
            <a:ln>
              <a:solidFill>
                <a:schemeClr val="tx1"/>
              </a:solidFill>
            </a:ln>
          </p:spPr>
        </p:pic>
        <p:sp>
          <p:nvSpPr>
            <p:cNvPr id="13" name="TextBox 12"/>
            <p:cNvSpPr txBox="1"/>
            <p:nvPr/>
          </p:nvSpPr>
          <p:spPr>
            <a:xfrm>
              <a:off x="3509962" y="1069975"/>
              <a:ext cx="1075936" cy="246221"/>
            </a:xfrm>
            <a:prstGeom prst="rect">
              <a:avLst/>
            </a:prstGeom>
            <a:noFill/>
          </p:spPr>
          <p:txBody>
            <a:bodyPr wrap="none" rtlCol="0">
              <a:spAutoFit/>
            </a:bodyPr>
            <a:lstStyle/>
            <a:p>
              <a:r>
                <a:rPr lang="en-US" sz="1000" dirty="0" smtClean="0"/>
                <a:t>WSA = 0.54±0.07</a:t>
              </a:r>
              <a:endParaRPr lang="en-US" sz="1000" dirty="0"/>
            </a:p>
          </p:txBody>
        </p:sp>
        <p:sp>
          <p:nvSpPr>
            <p:cNvPr id="14" name="TextBox 13"/>
            <p:cNvSpPr txBox="1"/>
            <p:nvPr/>
          </p:nvSpPr>
          <p:spPr>
            <a:xfrm>
              <a:off x="3531656" y="1227677"/>
              <a:ext cx="1056700" cy="246221"/>
            </a:xfrm>
            <a:prstGeom prst="rect">
              <a:avLst/>
            </a:prstGeom>
            <a:noFill/>
          </p:spPr>
          <p:txBody>
            <a:bodyPr wrap="none" rtlCol="0">
              <a:spAutoFit/>
            </a:bodyPr>
            <a:lstStyle/>
            <a:p>
              <a:r>
                <a:rPr lang="en-US" sz="1000" dirty="0" smtClean="0"/>
                <a:t>WSL = 8.44±0.98</a:t>
              </a:r>
              <a:endParaRPr lang="en-US" sz="1000" dirty="0"/>
            </a:p>
          </p:txBody>
        </p:sp>
      </p:grpSp>
      <p:grpSp>
        <p:nvGrpSpPr>
          <p:cNvPr id="15" name="Group 14"/>
          <p:cNvGrpSpPr/>
          <p:nvPr/>
        </p:nvGrpSpPr>
        <p:grpSpPr>
          <a:xfrm>
            <a:off x="3175020" y="3066369"/>
            <a:ext cx="2766698" cy="2743200"/>
            <a:chOff x="1828801" y="701040"/>
            <a:chExt cx="2766698" cy="2743200"/>
          </a:xfrm>
        </p:grpSpPr>
        <p:pic>
          <p:nvPicPr>
            <p:cNvPr id="16" name="Picture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28801" y="701040"/>
              <a:ext cx="2758525" cy="2743200"/>
            </a:xfrm>
            <a:prstGeom prst="rect">
              <a:avLst/>
            </a:prstGeom>
            <a:ln>
              <a:solidFill>
                <a:schemeClr val="tx1"/>
              </a:solidFill>
            </a:ln>
          </p:spPr>
        </p:pic>
        <p:sp>
          <p:nvSpPr>
            <p:cNvPr id="17" name="TextBox 16"/>
            <p:cNvSpPr txBox="1"/>
            <p:nvPr/>
          </p:nvSpPr>
          <p:spPr>
            <a:xfrm>
              <a:off x="3511550" y="992267"/>
              <a:ext cx="1075936" cy="246221"/>
            </a:xfrm>
            <a:prstGeom prst="rect">
              <a:avLst/>
            </a:prstGeom>
            <a:noFill/>
          </p:spPr>
          <p:txBody>
            <a:bodyPr wrap="none" rtlCol="0">
              <a:spAutoFit/>
            </a:bodyPr>
            <a:lstStyle/>
            <a:p>
              <a:r>
                <a:rPr lang="en-US" sz="1000" dirty="0" smtClean="0"/>
                <a:t>WSA = 0.29±0.05</a:t>
              </a:r>
              <a:endParaRPr lang="en-US" sz="1000" dirty="0"/>
            </a:p>
          </p:txBody>
        </p:sp>
        <p:sp>
          <p:nvSpPr>
            <p:cNvPr id="18" name="TextBox 17"/>
            <p:cNvSpPr txBox="1"/>
            <p:nvPr/>
          </p:nvSpPr>
          <p:spPr>
            <a:xfrm>
              <a:off x="3538799" y="1188879"/>
              <a:ext cx="1056700" cy="246221"/>
            </a:xfrm>
            <a:prstGeom prst="rect">
              <a:avLst/>
            </a:prstGeom>
            <a:noFill/>
          </p:spPr>
          <p:txBody>
            <a:bodyPr wrap="none" rtlCol="0">
              <a:spAutoFit/>
            </a:bodyPr>
            <a:lstStyle/>
            <a:p>
              <a:r>
                <a:rPr lang="en-US" sz="1000" dirty="0" smtClean="0"/>
                <a:t>WSL = 1.33±0.22</a:t>
              </a:r>
              <a:endParaRPr lang="en-US" sz="1000" dirty="0"/>
            </a:p>
          </p:txBody>
        </p:sp>
      </p:grpSp>
      <p:grpSp>
        <p:nvGrpSpPr>
          <p:cNvPr id="19" name="Group 18"/>
          <p:cNvGrpSpPr/>
          <p:nvPr/>
        </p:nvGrpSpPr>
        <p:grpSpPr>
          <a:xfrm>
            <a:off x="6107416" y="3063450"/>
            <a:ext cx="2758986" cy="2743200"/>
            <a:chOff x="1828801" y="701040"/>
            <a:chExt cx="2758986" cy="2743200"/>
          </a:xfrm>
        </p:grpSpPr>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828801" y="701040"/>
              <a:ext cx="2758525" cy="2743200"/>
            </a:xfrm>
            <a:prstGeom prst="rect">
              <a:avLst/>
            </a:prstGeom>
            <a:ln>
              <a:solidFill>
                <a:schemeClr val="tx1"/>
              </a:solidFill>
            </a:ln>
          </p:spPr>
        </p:pic>
        <p:sp>
          <p:nvSpPr>
            <p:cNvPr id="21" name="TextBox 20"/>
            <p:cNvSpPr txBox="1"/>
            <p:nvPr/>
          </p:nvSpPr>
          <p:spPr>
            <a:xfrm>
              <a:off x="3644900" y="996950"/>
              <a:ext cx="942887" cy="246221"/>
            </a:xfrm>
            <a:prstGeom prst="rect">
              <a:avLst/>
            </a:prstGeom>
            <a:noFill/>
          </p:spPr>
          <p:txBody>
            <a:bodyPr wrap="none" rtlCol="0">
              <a:spAutoFit/>
            </a:bodyPr>
            <a:lstStyle/>
            <a:p>
              <a:r>
                <a:rPr lang="en-US" sz="1000" dirty="0" smtClean="0"/>
                <a:t>SL = 1.60±0.25</a:t>
              </a:r>
              <a:endParaRPr lang="en-US" sz="1000" dirty="0"/>
            </a:p>
          </p:txBody>
        </p:sp>
      </p:grpSp>
      <p:sp>
        <p:nvSpPr>
          <p:cNvPr id="9" name="TextBox 8"/>
          <p:cNvSpPr txBox="1"/>
          <p:nvPr/>
        </p:nvSpPr>
        <p:spPr>
          <a:xfrm>
            <a:off x="752646" y="5937320"/>
            <a:ext cx="7669256" cy="769441"/>
          </a:xfrm>
          <a:prstGeom prst="rect">
            <a:avLst/>
          </a:prstGeom>
          <a:noFill/>
        </p:spPr>
        <p:txBody>
          <a:bodyPr wrap="square" rtlCol="0">
            <a:spAutoFit/>
          </a:bodyPr>
          <a:lstStyle/>
          <a:p>
            <a:pPr algn="just"/>
            <a:r>
              <a:rPr lang="en-US" sz="1100" b="1" dirty="0" smtClean="0"/>
              <a:t>Fig. </a:t>
            </a:r>
            <a:r>
              <a:rPr lang="en-US" sz="1100" b="1" dirty="0" smtClean="0"/>
              <a:t>5 </a:t>
            </a:r>
            <a:r>
              <a:rPr lang="en-US" sz="1100" b="1" dirty="0" smtClean="0"/>
              <a:t>(a-i)</a:t>
            </a:r>
            <a:r>
              <a:rPr lang="en-US" sz="1100" dirty="0" smtClean="0"/>
              <a:t> Frequency distribution of larvae on spikes (SL), larvae in white shells (WSL) and adults in white shells (WSA) of yellow wheat blossom midge (YWBM) across various years and locations in winter wheat panel. Missing traits were not measured at the corresponding location year (f-i). G and Q represent </a:t>
            </a:r>
            <a:r>
              <a:rPr lang="en-US" sz="1100" dirty="0" err="1" smtClean="0"/>
              <a:t>Gatersleben</a:t>
            </a:r>
            <a:r>
              <a:rPr lang="en-US" sz="1100" dirty="0" smtClean="0"/>
              <a:t> and </a:t>
            </a:r>
            <a:r>
              <a:rPr lang="en-US" sz="1100" dirty="0" err="1" smtClean="0"/>
              <a:t>Quedlinburg</a:t>
            </a:r>
            <a:r>
              <a:rPr lang="en-US" sz="1100" dirty="0" smtClean="0"/>
              <a:t>, respectively and 11-16 represent years 2011-2016. Thick dashed lines indicate mean (values presented on the right side) of respective traits. </a:t>
            </a:r>
            <a:endParaRPr lang="en-US" sz="1100" dirty="0"/>
          </a:p>
        </p:txBody>
      </p:sp>
      <p:sp>
        <p:nvSpPr>
          <p:cNvPr id="22" name="TextBox 21"/>
          <p:cNvSpPr txBox="1"/>
          <p:nvPr/>
        </p:nvSpPr>
        <p:spPr>
          <a:xfrm>
            <a:off x="185058" y="137886"/>
            <a:ext cx="355610" cy="307777"/>
          </a:xfrm>
          <a:prstGeom prst="rect">
            <a:avLst/>
          </a:prstGeom>
          <a:noFill/>
        </p:spPr>
        <p:txBody>
          <a:bodyPr wrap="none" rtlCol="0">
            <a:spAutoFit/>
          </a:bodyPr>
          <a:lstStyle/>
          <a:p>
            <a:r>
              <a:rPr lang="en-US" sz="1400" b="1" dirty="0" smtClean="0"/>
              <a:t>(f)</a:t>
            </a:r>
            <a:endParaRPr lang="en-US" sz="1400" b="1" dirty="0"/>
          </a:p>
        </p:txBody>
      </p:sp>
      <p:sp>
        <p:nvSpPr>
          <p:cNvPr id="23" name="TextBox 22"/>
          <p:cNvSpPr txBox="1"/>
          <p:nvPr/>
        </p:nvSpPr>
        <p:spPr>
          <a:xfrm>
            <a:off x="3152046" y="150584"/>
            <a:ext cx="393056" cy="307777"/>
          </a:xfrm>
          <a:prstGeom prst="rect">
            <a:avLst/>
          </a:prstGeom>
          <a:noFill/>
        </p:spPr>
        <p:txBody>
          <a:bodyPr wrap="none" rtlCol="0">
            <a:spAutoFit/>
          </a:bodyPr>
          <a:lstStyle/>
          <a:p>
            <a:r>
              <a:rPr lang="en-US" sz="1400" b="1" dirty="0" smtClean="0"/>
              <a:t>(g)</a:t>
            </a:r>
            <a:endParaRPr lang="en-US" sz="1400" b="1" dirty="0"/>
          </a:p>
        </p:txBody>
      </p:sp>
      <p:sp>
        <p:nvSpPr>
          <p:cNvPr id="25" name="TextBox 24"/>
          <p:cNvSpPr txBox="1"/>
          <p:nvPr/>
        </p:nvSpPr>
        <p:spPr>
          <a:xfrm>
            <a:off x="3164102" y="3071586"/>
            <a:ext cx="393056" cy="307777"/>
          </a:xfrm>
          <a:prstGeom prst="rect">
            <a:avLst/>
          </a:prstGeom>
          <a:noFill/>
        </p:spPr>
        <p:txBody>
          <a:bodyPr wrap="none" rtlCol="0">
            <a:spAutoFit/>
          </a:bodyPr>
          <a:lstStyle/>
          <a:p>
            <a:r>
              <a:rPr lang="en-US" sz="1400" b="1" dirty="0" smtClean="0"/>
              <a:t>(h)</a:t>
            </a:r>
            <a:endParaRPr lang="en-US" sz="1400" b="1" dirty="0"/>
          </a:p>
        </p:txBody>
      </p:sp>
      <p:sp>
        <p:nvSpPr>
          <p:cNvPr id="26" name="TextBox 25"/>
          <p:cNvSpPr txBox="1"/>
          <p:nvPr/>
        </p:nvSpPr>
        <p:spPr>
          <a:xfrm>
            <a:off x="6131090" y="3084284"/>
            <a:ext cx="341760" cy="307777"/>
          </a:xfrm>
          <a:prstGeom prst="rect">
            <a:avLst/>
          </a:prstGeom>
          <a:noFill/>
        </p:spPr>
        <p:txBody>
          <a:bodyPr wrap="none" rtlCol="0">
            <a:spAutoFit/>
          </a:bodyPr>
          <a:lstStyle/>
          <a:p>
            <a:r>
              <a:rPr lang="en-US" sz="1400" b="1" dirty="0" smtClean="0"/>
              <a:t>(i)</a:t>
            </a:r>
            <a:endParaRPr lang="en-US" sz="1400" b="1" dirty="0"/>
          </a:p>
        </p:txBody>
      </p:sp>
    </p:spTree>
    <p:extLst>
      <p:ext uri="{BB962C8B-B14F-4D97-AF65-F5344CB8AC3E}">
        <p14:creationId xmlns:p14="http://schemas.microsoft.com/office/powerpoint/2010/main" val="149866680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102</TotalTime>
  <Words>2703</Words>
  <Application>Microsoft Office PowerPoint</Application>
  <PresentationFormat>On-screen Show (4:3)</PresentationFormat>
  <Paragraphs>194</Paragraphs>
  <Slides>29</Slides>
  <Notes>0</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 A. Rehman</dc:creator>
  <cp:lastModifiedBy>Dr. A. Rehman</cp:lastModifiedBy>
  <cp:revision>11</cp:revision>
  <dcterms:created xsi:type="dcterms:W3CDTF">2021-10-02T12:00:30Z</dcterms:created>
  <dcterms:modified xsi:type="dcterms:W3CDTF">2021-12-03T11:08:43Z</dcterms:modified>
</cp:coreProperties>
</file>