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7" r:id="rId3"/>
    <p:sldMasterId id="2147483659" r:id="rId4"/>
    <p:sldMasterId id="2147483661" r:id="rId5"/>
  </p:sldMasterIdLst>
  <p:notesMasterIdLst>
    <p:notesMasterId r:id="rId16"/>
  </p:notesMasterIdLst>
  <p:handoutMasterIdLst>
    <p:handoutMasterId r:id="rId17"/>
  </p:handoutMasterIdLst>
  <p:sldIdLst>
    <p:sldId id="260" r:id="rId6"/>
    <p:sldId id="262" r:id="rId7"/>
    <p:sldId id="263" r:id="rId8"/>
    <p:sldId id="264" r:id="rId9"/>
    <p:sldId id="271" r:id="rId10"/>
    <p:sldId id="265" r:id="rId11"/>
    <p:sldId id="266" r:id="rId12"/>
    <p:sldId id="267" r:id="rId13"/>
    <p:sldId id="269" r:id="rId14"/>
    <p:sldId id="270" r:id="rId1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58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21"/>
    <p:restoredTop sz="94651"/>
  </p:normalViewPr>
  <p:slideViewPr>
    <p:cSldViewPr snapToGrid="0" showGuides="1">
      <p:cViewPr varScale="1">
        <p:scale>
          <a:sx n="147" d="100"/>
          <a:sy n="147" d="100"/>
        </p:scale>
        <p:origin x="408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3" d="100"/>
          <a:sy n="83" d="100"/>
        </p:scale>
        <p:origin x="-294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39FB0-39F5-41DC-A730-340B093679A6}" type="datetimeFigureOut">
              <a:rPr lang="en-GB" smtClean="0"/>
              <a:t>20/12/2021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4F330C-850E-4FAD-93BC-E73DCB05A9F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991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934EE-7861-4237-B38A-3686382B821B}" type="datetimeFigureOut">
              <a:rPr lang="en-GB" smtClean="0"/>
              <a:t>20/12/2021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9B95CF-6F46-4D8B-9098-48A8CA4753EE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717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cov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15616" y="3507854"/>
            <a:ext cx="6120680" cy="360040"/>
          </a:xfrm>
        </p:spPr>
        <p:txBody>
          <a:bodyPr tIns="0" bIns="0" anchor="ctr"/>
          <a:lstStyle>
            <a:lvl1pPr marL="95250" indent="0">
              <a:defRPr baseline="0"/>
            </a:lvl1pPr>
          </a:lstStyle>
          <a:p>
            <a:r>
              <a:rPr lang="en-US" dirty="0"/>
              <a:t>Article Title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115616" y="4515966"/>
            <a:ext cx="6119812" cy="287338"/>
          </a:xfrm>
        </p:spPr>
        <p:txBody>
          <a:bodyPr anchor="ctr">
            <a:normAutofit/>
          </a:bodyPr>
          <a:lstStyle>
            <a:lvl1pPr marL="0" indent="0">
              <a:buNone/>
              <a:defRPr sz="1200">
                <a:solidFill>
                  <a:srgbClr val="E1586E"/>
                </a:solidFill>
              </a:defRPr>
            </a:lvl1pPr>
          </a:lstStyle>
          <a:p>
            <a:pPr lvl="0"/>
            <a:r>
              <a:rPr lang="en-US" dirty="0"/>
              <a:t>Article Reference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115616" y="4011910"/>
            <a:ext cx="6119812" cy="360363"/>
          </a:xfrm>
        </p:spPr>
        <p:txBody>
          <a:bodyPr anchor="ctr">
            <a:normAutofit/>
          </a:bodyPr>
          <a:lstStyle>
            <a:lvl1pPr marL="0" indent="0">
              <a:buNone/>
              <a:defRPr sz="1200" baseline="0"/>
            </a:lvl1pPr>
          </a:lstStyle>
          <a:p>
            <a:pPr lvl="0"/>
            <a:r>
              <a:rPr lang="en-GB" dirty="0"/>
              <a:t>Month and year of presentation (e.g. ‘October 2017’)</a:t>
            </a:r>
          </a:p>
        </p:txBody>
      </p:sp>
    </p:spTree>
    <p:extLst>
      <p:ext uri="{BB962C8B-B14F-4D97-AF65-F5344CB8AC3E}">
        <p14:creationId xmlns:p14="http://schemas.microsoft.com/office/powerpoint/2010/main" val="2890629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out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3312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8940904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106923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419224"/>
            <a:ext cx="6553200" cy="29527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0317801"/>
      </p:ext>
    </p:extLst>
  </p:cSld>
  <p:clrMapOvr>
    <a:masterClrMapping/>
  </p:clrMapOvr>
  <p:transition spd="med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2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‹N›</a:t>
            </a:fld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4716016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0130570"/>
      </p:ext>
    </p:extLst>
  </p:cSld>
  <p:clrMapOvr>
    <a:masterClrMapping/>
  </p:clrMapOvr>
  <p:transition spd="med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668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16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6160143"/>
      </p:ext>
    </p:extLst>
  </p:cSld>
  <p:clrMapOvr>
    <a:masterClrMapping/>
  </p:clrMapOvr>
  <p:transition spd="med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43336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5377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971550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3430724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5940152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3321576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5796552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7590426"/>
      </p:ext>
    </p:extLst>
  </p:cSld>
  <p:clrMapOvr>
    <a:masterClrMapping/>
  </p:clrMapOvr>
  <p:transition spd="med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50/50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‹N›</a:t>
            </a:fld>
            <a:endParaRPr lang="en-GB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716000" y="1224000"/>
            <a:ext cx="3457575" cy="3168000"/>
          </a:xfrm>
        </p:spPr>
        <p:txBody>
          <a:bodyPr/>
          <a:lstStyle/>
          <a:p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71550" y="1224000"/>
            <a:ext cx="3456000" cy="3168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8799170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4/66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3466800" y="1224000"/>
            <a:ext cx="4701600" cy="31680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880709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ock colour divid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50824" y="1296000"/>
            <a:ext cx="8640000" cy="2880000"/>
          </a:xfrm>
        </p:spPr>
        <p:txBody>
          <a:bodyPr/>
          <a:lstStyle>
            <a:lvl1pPr>
              <a:defRPr b="0" i="1"/>
            </a:lvl1pPr>
            <a:lvl2pPr>
              <a:defRPr i="1"/>
            </a:lvl2pPr>
            <a:lvl3pPr>
              <a:defRPr b="1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323459"/>
      </p:ext>
    </p:extLst>
  </p:cSld>
  <p:clrMapOvr>
    <a:masterClrMapping/>
  </p:clrMapOvr>
  <p:transition spd="med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fixed url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0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‹N›</a:t>
            </a:fld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7083172" y="4320000"/>
            <a:ext cx="1809308" cy="28800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u="none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academic.oup.com/</a:t>
            </a:r>
            <a:r>
              <a:rPr lang="en-US" sz="1200" b="1" u="none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ehjcr</a:t>
            </a:r>
            <a:endParaRPr lang="en-GB" sz="1200" b="1" u="none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265049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‹N›</a:t>
            </a:fld>
            <a:endParaRPr lang="en-GB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1313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012000" y="4320000"/>
            <a:ext cx="2881015" cy="2889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0177412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 animBg="1">
        <p:tmplLst>
          <p:tmpl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pn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252000"/>
            <a:ext cx="8640000" cy="307752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5616" y="3420000"/>
            <a:ext cx="6120680" cy="72008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5616" y="4227934"/>
            <a:ext cx="6120680" cy="230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000" y="4248000"/>
            <a:ext cx="1440000" cy="656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169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1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200151"/>
            <a:ext cx="7200800" cy="316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92075" indent="0" algn="l">
              <a:defRPr sz="1000">
                <a:solidFill>
                  <a:srgbClr val="E1586E"/>
                </a:solidFill>
              </a:defRPr>
            </a:lvl1pPr>
          </a:lstStyle>
          <a:p>
            <a:r>
              <a:rPr lang="en-GB" dirty="0"/>
              <a:t>Article Reference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‹N›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4478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71" r:id="rId3"/>
    <p:sldLayoutId id="2147483654" r:id="rId4"/>
    <p:sldLayoutId id="2147483653" r:id="rId5"/>
  </p:sldLayoutIdLst>
  <p:transition spd="med">
    <p:push dir="u"/>
  </p:transition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000" y="1296000"/>
            <a:ext cx="8640480" cy="2880000"/>
          </a:xfrm>
          <a:prstGeom prst="rect">
            <a:avLst/>
          </a:prstGeom>
          <a:solidFill>
            <a:schemeClr val="tx2"/>
          </a:solidFill>
        </p:spPr>
        <p:txBody>
          <a:bodyPr vert="horz" lIns="0" tIns="0" rIns="0" bIns="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‹N›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781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p:transition spd="med">
    <p:push dir="u"/>
  </p:transition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spcBef>
          <a:spcPts val="600"/>
        </a:spcBef>
        <a:buFontTx/>
        <a:buNone/>
        <a:defRPr sz="28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ctr" defTabSz="914400" rtl="0" eaLnBrk="1" latinLnBrk="0" hangingPunct="1">
        <a:spcBef>
          <a:spcPts val="600"/>
        </a:spcBef>
        <a:buFontTx/>
        <a:buNone/>
        <a:tabLst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1203598"/>
            <a:ext cx="3600400" cy="291479"/>
          </a:xfrm>
          <a:prstGeom prst="rect">
            <a:avLst/>
          </a:prstGeom>
          <a:solidFill>
            <a:schemeClr val="tx2"/>
          </a:solidFill>
        </p:spPr>
        <p:txBody>
          <a:bodyPr vert="horz" lIns="72000" tIns="72000" rIns="72000" bIns="7200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‹N›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600" y="259200"/>
            <a:ext cx="1105766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878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0" r:id="rId2"/>
    <p:sldLayoutId id="2147483669" r:id="rId3"/>
  </p:sldLayoutIdLst>
  <p:transition spd="med">
    <p:push dir="u"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0" eaLnBrk="1" latinLnBrk="0" hangingPunct="1">
        <a:spcBef>
          <a:spcPts val="0"/>
        </a:spcBef>
        <a:buFontTx/>
        <a:buNone/>
        <a:defRPr sz="1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4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997223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419621"/>
            <a:ext cx="6480720" cy="294852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‹N›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000" y="2736000"/>
            <a:ext cx="1079999" cy="1582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992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Effusive–constrictive pericarditis after the second dose of BNT162b2 vaccine (</a:t>
            </a:r>
            <a:r>
              <a:rPr lang="en-US" dirty="0" err="1"/>
              <a:t>Comirnaty</a:t>
            </a:r>
            <a:r>
              <a:rPr lang="en-US" dirty="0"/>
              <a:t>): a case report</a:t>
            </a:r>
            <a:br>
              <a:rPr lang="it-IT" dirty="0"/>
            </a:b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dirty="0"/>
              <a:t>EHJ-CR-D-21-00681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July 2021</a:t>
            </a:r>
          </a:p>
        </p:txBody>
      </p:sp>
    </p:spTree>
    <p:extLst>
      <p:ext uri="{BB962C8B-B14F-4D97-AF65-F5344CB8AC3E}">
        <p14:creationId xmlns:p14="http://schemas.microsoft.com/office/powerpoint/2010/main" val="10898925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References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EHJ-CR-D-21-00681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10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128392" cy="3168000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AutoNum type="arabicPeriod"/>
            </a:pPr>
            <a:r>
              <a:rPr lang="it-IT" b="0" dirty="0"/>
              <a:t>Miranda WR, Oh JK. </a:t>
            </a:r>
            <a:r>
              <a:rPr lang="en-US" b="0" dirty="0"/>
              <a:t>Effusive-Constrictive Pericarditis. </a:t>
            </a:r>
            <a:r>
              <a:rPr lang="en-US" b="0" dirty="0" err="1"/>
              <a:t>Cardiol</a:t>
            </a:r>
            <a:r>
              <a:rPr lang="en-US" b="0" dirty="0"/>
              <a:t> Clin. 2017 Nov;35(4):551–8.</a:t>
            </a:r>
          </a:p>
          <a:p>
            <a:pPr marL="457200" indent="-457200">
              <a:buAutoNum type="arabicPeriod"/>
            </a:pPr>
            <a:r>
              <a:rPr lang="en-US" b="0" dirty="0" err="1"/>
              <a:t>Su</a:t>
            </a:r>
            <a:r>
              <a:rPr lang="en-US" b="0" dirty="0"/>
              <a:t> Y-B, </a:t>
            </a:r>
            <a:r>
              <a:rPr lang="en-US" b="0" dirty="0" err="1"/>
              <a:t>Kuo</a:t>
            </a:r>
            <a:r>
              <a:rPr lang="en-US" b="0" dirty="0"/>
              <a:t> M-J, Lin T-Y, </a:t>
            </a:r>
            <a:r>
              <a:rPr lang="en-US" b="0" dirty="0" err="1"/>
              <a:t>Chien</a:t>
            </a:r>
            <a:r>
              <a:rPr lang="en-US" b="0" dirty="0"/>
              <a:t> C-S, Yang Y-P, Chou S-J, et al. Cardiovascular manifestation and treatment in COVID-19. J Chin Med Assoc. 2020 Aug;83(8):704–9</a:t>
            </a:r>
            <a:r>
              <a:rPr lang="it-IT" b="0" dirty="0"/>
              <a:t> </a:t>
            </a:r>
          </a:p>
          <a:p>
            <a:pPr marL="457200" indent="-457200">
              <a:buAutoNum type="arabicPeriod"/>
            </a:pPr>
            <a:r>
              <a:rPr lang="en-US" b="0" dirty="0"/>
              <a:t>Diaz GA, Parsons GT, Gering SK, Meier AR, Hutchinson IV, </a:t>
            </a:r>
            <a:r>
              <a:rPr lang="en-US" b="0" dirty="0" err="1"/>
              <a:t>Robicsek</a:t>
            </a:r>
            <a:r>
              <a:rPr lang="en-US" b="0" dirty="0"/>
              <a:t> A. Myocarditis and Pericarditis After Vaccination for COVID-19. JAMA. 2021 Sep 28;326(12):1210–2. </a:t>
            </a:r>
          </a:p>
          <a:p>
            <a:pPr marL="457200" indent="-457200">
              <a:buAutoNum type="arabicPeriod"/>
            </a:pPr>
            <a:r>
              <a:rPr lang="it-IT" b="0" dirty="0" err="1"/>
              <a:t>Hajjo</a:t>
            </a:r>
            <a:r>
              <a:rPr lang="it-IT" b="0" dirty="0"/>
              <a:t> </a:t>
            </a:r>
            <a:r>
              <a:rPr lang="it-IT" b="0" dirty="0" err="1"/>
              <a:t>R</a:t>
            </a:r>
            <a:r>
              <a:rPr lang="it-IT" b="0" dirty="0"/>
              <a:t>, </a:t>
            </a:r>
            <a:r>
              <a:rPr lang="it-IT" b="0" dirty="0" err="1"/>
              <a:t>Sabbah</a:t>
            </a:r>
            <a:r>
              <a:rPr lang="it-IT" b="0" dirty="0"/>
              <a:t> DA, </a:t>
            </a:r>
            <a:r>
              <a:rPr lang="it-IT" b="0" dirty="0" err="1"/>
              <a:t>Bardaweel</a:t>
            </a:r>
            <a:r>
              <a:rPr lang="it-IT" b="0" dirty="0"/>
              <a:t> SK, </a:t>
            </a:r>
            <a:r>
              <a:rPr lang="it-IT" b="0" dirty="0" err="1"/>
              <a:t>Tropsha</a:t>
            </a:r>
            <a:r>
              <a:rPr lang="it-IT" b="0" dirty="0"/>
              <a:t> A. </a:t>
            </a:r>
            <a:r>
              <a:rPr lang="it-IT" b="0" dirty="0" err="1"/>
              <a:t>Shedding</a:t>
            </a:r>
            <a:r>
              <a:rPr lang="it-IT" b="0" dirty="0"/>
              <a:t> the Light on Post-Vaccine </a:t>
            </a:r>
            <a:r>
              <a:rPr lang="it-IT" b="0" dirty="0" err="1"/>
              <a:t>Myocarditis</a:t>
            </a:r>
            <a:r>
              <a:rPr lang="it-IT" b="0" dirty="0"/>
              <a:t> and </a:t>
            </a:r>
            <a:r>
              <a:rPr lang="it-IT" b="0" dirty="0" err="1"/>
              <a:t>Pericarditis</a:t>
            </a:r>
            <a:r>
              <a:rPr lang="it-IT" b="0" dirty="0"/>
              <a:t> in COVID-19 and Non-COVID-19 Vaccine </a:t>
            </a:r>
            <a:r>
              <a:rPr lang="it-IT" b="0" dirty="0" err="1"/>
              <a:t>Recipients</a:t>
            </a:r>
            <a:r>
              <a:rPr lang="it-IT" b="0" dirty="0"/>
              <a:t>. </a:t>
            </a:r>
            <a:r>
              <a:rPr lang="it-IT" b="0" dirty="0" err="1"/>
              <a:t>Vaccines</a:t>
            </a:r>
            <a:r>
              <a:rPr lang="it-IT" b="0" dirty="0"/>
              <a:t> (Basel). 2021 </a:t>
            </a:r>
            <a:r>
              <a:rPr lang="it-IT" b="0" dirty="0" err="1"/>
              <a:t>Oct</a:t>
            </a:r>
            <a:r>
              <a:rPr lang="it-IT" b="0" dirty="0"/>
              <a:t> 15;9(10):1186. </a:t>
            </a:r>
            <a:endParaRPr lang="en-US" b="0" dirty="0"/>
          </a:p>
          <a:p>
            <a:pPr marL="457200" indent="-457200">
              <a:buAutoNum type="arabicPeriod"/>
            </a:pPr>
            <a:endParaRPr lang="en-US" b="0" dirty="0"/>
          </a:p>
          <a:p>
            <a:pPr marL="457200" indent="-457200">
              <a:buAutoNum type="arabicPeriod"/>
            </a:pP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298962906"/>
      </p:ext>
    </p:extLst>
  </p:cSld>
  <p:clrMapOvr>
    <a:masterClrMapping/>
  </p:clrMapOvr>
  <p:transition spd="med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Introduction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EHJ-CR-D-21-00681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2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609219" y="1358502"/>
            <a:ext cx="7280747" cy="31680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Effusive-constrictive pericarditis (ECP) can rarely occur in COVID-19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We report a case of ECP after nucleoside modified RNA (</a:t>
            </a:r>
            <a:r>
              <a:rPr lang="en-GB" b="0" dirty="0" err="1"/>
              <a:t>nmRNA</a:t>
            </a:r>
            <a:r>
              <a:rPr lang="en-GB" b="0" dirty="0"/>
              <a:t>) BNT162b2 vaccine</a:t>
            </a:r>
          </a:p>
        </p:txBody>
      </p:sp>
      <p:sp>
        <p:nvSpPr>
          <p:cNvPr id="7" name="Segnaposto contenuto 6">
            <a:extLst>
              <a:ext uri="{FF2B5EF4-FFF2-40B4-BE49-F238E27FC236}">
                <a16:creationId xmlns:a16="http://schemas.microsoft.com/office/drawing/2014/main" id="{569B3E26-56DB-E649-BA15-1BD96EBA4DD9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79782646"/>
      </p:ext>
    </p:extLst>
  </p:cSld>
  <p:clrMapOvr>
    <a:masterClrMapping/>
  </p:clrMapOvr>
  <p:transition spd="med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200" b="0" dirty="0"/>
            </a:br>
            <a:r>
              <a:rPr lang="en-GB" sz="2200" b="0" dirty="0"/>
              <a:t>History and Examination Findings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EHJ-CR-D-21-00681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3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614948" y="1258835"/>
            <a:ext cx="7128392" cy="3168000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59-year-old man with type 2 diabetes mellitus presents with chest pain and dyspnoea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Symptoms occurred 5 days after second dose of BNT162b2 vaccine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Pain was worsened by inbreathing and supine position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Heart sounds were muffled and pulsus paradoxus was detected</a:t>
            </a:r>
          </a:p>
        </p:txBody>
      </p:sp>
    </p:spTree>
    <p:extLst>
      <p:ext uri="{BB962C8B-B14F-4D97-AF65-F5344CB8AC3E}">
        <p14:creationId xmlns:p14="http://schemas.microsoft.com/office/powerpoint/2010/main" val="2883334632"/>
      </p:ext>
    </p:extLst>
  </p:cSld>
  <p:clrMapOvr>
    <a:masterClrMapping/>
  </p:clrMapOvr>
  <p:transition spd="med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600" b="0" dirty="0"/>
            </a:br>
            <a:r>
              <a:rPr lang="en-GB" sz="2200" b="0" dirty="0"/>
              <a:t>Investigations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EHJ-CR-D-21-00681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4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641074" y="1232709"/>
            <a:ext cx="7531326" cy="3168000"/>
          </a:xfrm>
        </p:spPr>
        <p:txBody>
          <a:bodyPr>
            <a:normAutofit fontScale="925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C reactive protein was elevated (</a:t>
            </a:r>
            <a:r>
              <a:rPr lang="en-US" b="0" dirty="0"/>
              <a:t>120 mg/L; normal range between 0.3 to 10 mg/L</a:t>
            </a:r>
            <a:r>
              <a:rPr lang="it-IT" b="0" dirty="0"/>
              <a:t>); </a:t>
            </a:r>
            <a:r>
              <a:rPr lang="it-IT" b="0" dirty="0" err="1"/>
              <a:t>troponin</a:t>
            </a:r>
            <a:r>
              <a:rPr lang="it-IT" b="0" dirty="0"/>
              <a:t> T </a:t>
            </a:r>
            <a:r>
              <a:rPr lang="it-IT" b="0" dirty="0" err="1"/>
              <a:t>at</a:t>
            </a:r>
            <a:r>
              <a:rPr lang="it-IT" b="0" dirty="0"/>
              <a:t> 0h and 3h </a:t>
            </a:r>
            <a:r>
              <a:rPr lang="it-IT" b="0" dirty="0" err="1"/>
              <a:t>was</a:t>
            </a:r>
            <a:r>
              <a:rPr lang="it-IT" b="0" dirty="0"/>
              <a:t> </a:t>
            </a:r>
            <a:r>
              <a:rPr lang="it-IT" b="0" dirty="0" err="1"/>
              <a:t>within</a:t>
            </a:r>
            <a:r>
              <a:rPr lang="it-IT" b="0" dirty="0"/>
              <a:t> </a:t>
            </a:r>
            <a:r>
              <a:rPr lang="it-IT" b="0" dirty="0" err="1"/>
              <a:t>normal</a:t>
            </a:r>
            <a:r>
              <a:rPr lang="it-IT" b="0" dirty="0"/>
              <a:t> </a:t>
            </a:r>
            <a:r>
              <a:rPr lang="it-IT" b="0" dirty="0" err="1"/>
              <a:t>limits</a:t>
            </a:r>
            <a:r>
              <a:rPr lang="it-IT" b="0" dirty="0"/>
              <a:t> (&lt; 15 </a:t>
            </a:r>
            <a:r>
              <a:rPr lang="it-IT" b="0" dirty="0" err="1"/>
              <a:t>ng</a:t>
            </a:r>
            <a:r>
              <a:rPr lang="it-IT" b="0" dirty="0"/>
              <a:t>/L)</a:t>
            </a: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Computed tomography pulmonary angiography was normal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Echocardiography and cardiac magnetic resonance (CMRI) showed ECP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Common acute viral infections, tuberculosis, asbestosis, autoimmune diseases were ruled out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Segnaposto contenuto 6">
            <a:extLst>
              <a:ext uri="{FF2B5EF4-FFF2-40B4-BE49-F238E27FC236}">
                <a16:creationId xmlns:a16="http://schemas.microsoft.com/office/drawing/2014/main" id="{A417E3C6-5E30-1340-A19D-3DD7CCB185B1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9728198"/>
      </p:ext>
    </p:extLst>
  </p:cSld>
  <p:clrMapOvr>
    <a:masterClrMapping/>
  </p:clrMapOvr>
  <p:transition spd="med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C47E3DAD-B90F-E244-AE5C-6D9C89F5D38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Article Reference</a:t>
            </a:r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0564FBF-F96A-1147-814F-BB00A50A507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id="{8BD6D906-3344-1741-8672-B4FB141E1C5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10" name="Segnaposto contenuto 7">
            <a:extLst>
              <a:ext uri="{FF2B5EF4-FFF2-40B4-BE49-F238E27FC236}">
                <a16:creationId xmlns:a16="http://schemas.microsoft.com/office/drawing/2014/main" id="{3EBF5E8C-77AC-FA43-87D5-A25239D9B0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72" t="33186" r="19386" b="7503"/>
          <a:stretch/>
        </p:blipFill>
        <p:spPr>
          <a:xfrm>
            <a:off x="868580" y="767301"/>
            <a:ext cx="2309770" cy="1804449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74054DE0-1105-2C41-AB20-06D82BA32E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452" b="11990"/>
          <a:stretch/>
        </p:blipFill>
        <p:spPr>
          <a:xfrm>
            <a:off x="868580" y="2701951"/>
            <a:ext cx="2309770" cy="1963456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B1C3BFCE-0748-D443-8DCD-E91C06A275A2}"/>
              </a:ext>
            </a:extLst>
          </p:cNvPr>
          <p:cNvSpPr txBox="1">
            <a:spLocks/>
          </p:cNvSpPr>
          <p:nvPr/>
        </p:nvSpPr>
        <p:spPr>
          <a:xfrm>
            <a:off x="964379" y="261048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t">
            <a:normAutofit fontScale="900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0" dirty="0"/>
              <a:t>Case Presentation</a:t>
            </a:r>
            <a:br>
              <a:rPr lang="en-GB" sz="3600" b="0" dirty="0"/>
            </a:br>
            <a:endParaRPr lang="en-GB" sz="2200" b="0" dirty="0"/>
          </a:p>
        </p:txBody>
      </p:sp>
      <p:sp>
        <p:nvSpPr>
          <p:cNvPr id="15" name="Content Placeholder 4">
            <a:extLst>
              <a:ext uri="{FF2B5EF4-FFF2-40B4-BE49-F238E27FC236}">
                <a16:creationId xmlns:a16="http://schemas.microsoft.com/office/drawing/2014/main" id="{2F983511-B62A-A041-B68F-5EA03F8B98E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274149" y="780809"/>
            <a:ext cx="4802183" cy="3808607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b="0" i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i="1" dirty="0"/>
              <a:t>Echocardiography</a:t>
            </a:r>
            <a:r>
              <a:rPr lang="en-GB" b="0" dirty="0"/>
              <a:t>: </a:t>
            </a:r>
            <a:r>
              <a:rPr lang="en-US" b="0" dirty="0"/>
              <a:t>Subcostal view showing mild pericardial effusion with fibrinous stranding, suggestive for ECP</a:t>
            </a: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i="1" dirty="0"/>
              <a:t>CMRI</a:t>
            </a:r>
            <a:r>
              <a:rPr lang="en-GB" b="0" dirty="0"/>
              <a:t>: </a:t>
            </a:r>
            <a:r>
              <a:rPr lang="en-US" b="0" dirty="0"/>
              <a:t>Post-contrast image on four chamber view shows intense enhancement of the pericardium</a:t>
            </a:r>
            <a:r>
              <a:rPr lang="it-IT" b="0" dirty="0"/>
              <a:t> </a:t>
            </a:r>
            <a:endParaRPr lang="en-GB" b="0" i="1" dirty="0"/>
          </a:p>
          <a:p>
            <a:endParaRPr lang="en-GB" b="0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999255"/>
      </p:ext>
    </p:extLst>
  </p:cSld>
  <p:clrMapOvr>
    <a:masterClrMapping/>
  </p:clrMapOvr>
  <p:transition spd="med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200" b="0" dirty="0"/>
            </a:br>
            <a:r>
              <a:rPr lang="en-GB" sz="2200" b="0" dirty="0"/>
              <a:t>Management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EHJ-CR-D-21-00681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6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614948" y="1232708"/>
            <a:ext cx="7128392" cy="31680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Colchicine 0.5 mg BID and ibuprofen 600 mg TID were started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CRP was still mildly elevated at short term follow-up (18 mg/L)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Prednisone 25 mg OD was added on top of therapy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Symptoms improved, but close follow-up is warranted</a:t>
            </a:r>
          </a:p>
        </p:txBody>
      </p:sp>
    </p:spTree>
    <p:extLst>
      <p:ext uri="{BB962C8B-B14F-4D97-AF65-F5344CB8AC3E}">
        <p14:creationId xmlns:p14="http://schemas.microsoft.com/office/powerpoint/2010/main" val="2946818097"/>
      </p:ext>
    </p:extLst>
  </p:cSld>
  <p:clrMapOvr>
    <a:masterClrMapping/>
  </p:clrMapOvr>
  <p:transition spd="med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Discussion</a:t>
            </a:r>
            <a:br>
              <a:rPr lang="en-GB" sz="3600" b="0" dirty="0"/>
            </a:br>
            <a:endParaRPr lang="en-GB" sz="2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EHJ-CR-D-21-00681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7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609222" y="1175958"/>
            <a:ext cx="6915106" cy="31680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ECP is rare and potentially fatal (1)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COVID-19 can cause pericarditis (2)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Pericarditis is a rare adverse effect of nucleoside modified RNA COVID-19 vaccines (3)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</p:txBody>
      </p:sp>
      <p:sp>
        <p:nvSpPr>
          <p:cNvPr id="7" name="Segnaposto contenuto 6">
            <a:extLst>
              <a:ext uri="{FF2B5EF4-FFF2-40B4-BE49-F238E27FC236}">
                <a16:creationId xmlns:a16="http://schemas.microsoft.com/office/drawing/2014/main" id="{AE376940-913A-0E4A-BD85-7947D3E25682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9600417"/>
      </p:ext>
    </p:extLst>
  </p:cSld>
  <p:clrMapOvr>
    <a:masterClrMapping/>
  </p:clrMapOvr>
  <p:transition spd="med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Discussion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EHJ-CR-D-21-00681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8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614949" y="1189165"/>
            <a:ext cx="7128392" cy="31680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We report the first case of ECP after </a:t>
            </a:r>
            <a:r>
              <a:rPr lang="en-US" b="0" dirty="0"/>
              <a:t>BNT162b2</a:t>
            </a:r>
            <a:r>
              <a:rPr lang="it-IT" b="0" dirty="0"/>
              <a:t> vaccine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No other possible cause for ECP was identified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Pathophysiological mechanism of pericarditis after </a:t>
            </a:r>
            <a:r>
              <a:rPr lang="en-GB" b="0" dirty="0" err="1"/>
              <a:t>nmRNA</a:t>
            </a:r>
            <a:r>
              <a:rPr lang="en-GB" b="0" dirty="0"/>
              <a:t> COVID vaccines is still under research (4)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Correlation in this case is only presumptive</a:t>
            </a:r>
          </a:p>
        </p:txBody>
      </p:sp>
    </p:spTree>
    <p:extLst>
      <p:ext uri="{BB962C8B-B14F-4D97-AF65-F5344CB8AC3E}">
        <p14:creationId xmlns:p14="http://schemas.microsoft.com/office/powerpoint/2010/main" val="1514158967"/>
      </p:ext>
    </p:extLst>
  </p:cSld>
  <p:clrMapOvr>
    <a:masterClrMapping/>
  </p:clrMapOvr>
  <p:transition spd="med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GB" b="0" dirty="0"/>
              <a:t>Learning Points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dirty="0"/>
              <a:t>EHJ-CR-D-21-00681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971550" y="1150559"/>
            <a:ext cx="2206800" cy="1604226"/>
          </a:xfrm>
        </p:spPr>
        <p:txBody>
          <a:bodyPr>
            <a:noAutofit/>
          </a:bodyPr>
          <a:lstStyle/>
          <a:p>
            <a:r>
              <a:rPr lang="en-US" sz="3200" b="0" dirty="0"/>
              <a:t>ECP in COVID-19 has been documented</a:t>
            </a:r>
            <a:endParaRPr lang="en-GB" sz="3200" b="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3443336" y="1150559"/>
            <a:ext cx="2206800" cy="1604226"/>
          </a:xfrm>
        </p:spPr>
        <p:txBody>
          <a:bodyPr>
            <a:noAutofit/>
          </a:bodyPr>
          <a:lstStyle/>
          <a:p>
            <a:r>
              <a:rPr lang="en-GB" sz="3200" b="0" dirty="0"/>
              <a:t>Pericarditis is a possible adverse reaction to </a:t>
            </a:r>
            <a:r>
              <a:rPr lang="en-GB" sz="3200" b="0" dirty="0" err="1"/>
              <a:t>nmRNA</a:t>
            </a:r>
            <a:r>
              <a:rPr lang="en-GB" sz="3200" b="0" dirty="0"/>
              <a:t> vaccines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965377" y="1150559"/>
            <a:ext cx="2206800" cy="1604226"/>
          </a:xfrm>
        </p:spPr>
        <p:txBody>
          <a:bodyPr>
            <a:noAutofit/>
          </a:bodyPr>
          <a:lstStyle/>
          <a:p>
            <a:r>
              <a:rPr lang="en-GB" sz="3200" b="0" dirty="0"/>
              <a:t>ECP might be induced by </a:t>
            </a:r>
            <a:r>
              <a:rPr lang="en-GB" sz="3200" b="0" dirty="0" err="1"/>
              <a:t>nmRNA</a:t>
            </a:r>
            <a:r>
              <a:rPr lang="en-GB" sz="3200" b="0" dirty="0"/>
              <a:t> vaccines as well</a:t>
            </a:r>
          </a:p>
        </p:txBody>
      </p:sp>
    </p:spTree>
    <p:extLst>
      <p:ext uri="{BB962C8B-B14F-4D97-AF65-F5344CB8AC3E}">
        <p14:creationId xmlns:p14="http://schemas.microsoft.com/office/powerpoint/2010/main" val="1470050889"/>
      </p:ext>
    </p:extLst>
  </p:cSld>
  <p:clrMapOvr>
    <a:masterClrMapping/>
  </p:clrMapOvr>
  <p:transition spd="med">
    <p:push dir="u"/>
  </p:transition>
</p:sld>
</file>

<file path=ppt/theme/theme1.xml><?xml version="1.0" encoding="utf-8"?>
<a:theme xmlns:a="http://schemas.openxmlformats.org/drawingml/2006/main" name="Covers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wrap="none" lIns="0" tIns="0" rIns="0" bIns="0" rtlCol="0" anchor="t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Main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lock colour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Image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Intro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661</TotalTime>
  <Words>494</Words>
  <Application>Microsoft Macintosh PowerPoint</Application>
  <PresentationFormat>Presentazione su schermo (16:9)</PresentationFormat>
  <Paragraphs>79</Paragraphs>
  <Slides>10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5</vt:i4>
      </vt:variant>
      <vt:variant>
        <vt:lpstr>Titoli diapositive</vt:lpstr>
      </vt:variant>
      <vt:variant>
        <vt:i4>10</vt:i4>
      </vt:variant>
    </vt:vector>
  </HeadingPairs>
  <TitlesOfParts>
    <vt:vector size="17" baseType="lpstr">
      <vt:lpstr>Arial</vt:lpstr>
      <vt:lpstr>Calibri</vt:lpstr>
      <vt:lpstr>Covers slide master</vt:lpstr>
      <vt:lpstr>Main content slide master</vt:lpstr>
      <vt:lpstr>Block colour divider slide master</vt:lpstr>
      <vt:lpstr>Image divider slide master</vt:lpstr>
      <vt:lpstr>Intro content slide master</vt:lpstr>
      <vt:lpstr>Effusive–constrictive pericarditis after the second dose of BNT162b2 vaccine (Comirnaty): a case report </vt:lpstr>
      <vt:lpstr>Introduction</vt:lpstr>
      <vt:lpstr>Case Presentation History and Examination Findings</vt:lpstr>
      <vt:lpstr>Case Presentation Investigations</vt:lpstr>
      <vt:lpstr>Presentazione standard di PowerPoint</vt:lpstr>
      <vt:lpstr>Case Presentation Management</vt:lpstr>
      <vt:lpstr>Discussion </vt:lpstr>
      <vt:lpstr>Discussion</vt:lpstr>
      <vt:lpstr>Learning Points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Presentation: 1 October 2017</dc:title>
  <dc:creator>Mark Arnold</dc:creator>
  <cp:lastModifiedBy>Giacomo V.</cp:lastModifiedBy>
  <cp:revision>47</cp:revision>
  <dcterms:created xsi:type="dcterms:W3CDTF">2017-10-02T09:19:02Z</dcterms:created>
  <dcterms:modified xsi:type="dcterms:W3CDTF">2021-12-20T16:23:31Z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446924040</vt:i4>
  </property>
  <property fmtid="{D5CDD505-2E9C-101B-9397-08002B2CF9AE}" pid="3" name="_NewReviewCycle">
    <vt:lpwstr/>
  </property>
  <property fmtid="{D5CDD505-2E9C-101B-9397-08002B2CF9AE}" pid="4" name="_EmailSubject">
    <vt:lpwstr>EHJ-CR Template</vt:lpwstr>
  </property>
  <property fmtid="{D5CDD505-2E9C-101B-9397-08002B2CF9AE}" pid="5" name="_AuthorEmail">
    <vt:lpwstr>charley.james@oup.com</vt:lpwstr>
  </property>
  <property fmtid="{D5CDD505-2E9C-101B-9397-08002B2CF9AE}" pid="6" name="_AuthorEmailDisplayName">
    <vt:lpwstr>JAMES, Charley</vt:lpwstr>
  </property>
</Properties>
</file>