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97" r:id="rId2"/>
  </p:sldIdLst>
  <p:sldSz cx="12192000" cy="6858000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693C74"/>
    <a:srgbClr val="FDFDFD"/>
    <a:srgbClr val="6D6C6E"/>
    <a:srgbClr val="757478"/>
    <a:srgbClr val="7C4789"/>
    <a:srgbClr val="B788C2"/>
    <a:srgbClr val="5E346A"/>
    <a:srgbClr val="412648"/>
    <a:srgbClr val="45274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537" autoAdjust="0"/>
    <p:restoredTop sz="92273" autoAdjust="0"/>
  </p:normalViewPr>
  <p:slideViewPr>
    <p:cSldViewPr>
      <p:cViewPr varScale="1">
        <p:scale>
          <a:sx n="105" d="100"/>
          <a:sy n="105" d="100"/>
        </p:scale>
        <p:origin x="630" y="108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79" d="100"/>
          <a:sy n="79" d="100"/>
        </p:scale>
        <p:origin x="2064" y="7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49EE12-014D-4C5E-922A-65C59716680B}" type="datetimeFigureOut">
              <a:rPr lang="en-US" smtClean="0"/>
              <a:t>10/17/2021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20EC5EB-3478-4A3B-80D9-1C6C4DFF80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37756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0A638929-D2C5-460C-8FB7-3821CBAD192F}" type="datetimeFigureOut">
              <a:rPr lang="en-US" smtClean="0"/>
              <a:pPr/>
              <a:t>10/17/2021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06400" y="696913"/>
            <a:ext cx="61976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2811B2F-B7A4-4416-8D41-02EBE22E8F0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26310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tiff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75" y="0"/>
            <a:ext cx="12192000" cy="6858000"/>
          </a:xfrm>
          <a:prstGeom prst="rect">
            <a:avLst/>
          </a:prstGeom>
        </p:spPr>
      </p:pic>
      <p:sp>
        <p:nvSpPr>
          <p:cNvPr id="4" name="Text Placeholder 3"/>
          <p:cNvSpPr>
            <a:spLocks noGrp="1"/>
          </p:cNvSpPr>
          <p:nvPr>
            <p:ph type="body" sz="quarter" idx="12" hasCustomPrompt="1"/>
          </p:nvPr>
        </p:nvSpPr>
        <p:spPr>
          <a:xfrm>
            <a:off x="2031999" y="2971800"/>
            <a:ext cx="9479660" cy="711920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3800" baseline="0">
                <a:solidFill>
                  <a:srgbClr val="000000"/>
                </a:solidFill>
              </a:defRPr>
            </a:lvl1pPr>
          </a:lstStyle>
          <a:p>
            <a:pPr lvl="0"/>
            <a:r>
              <a:rPr lang="en-US" dirty="0"/>
              <a:t>Click to enter title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2031999" y="3757639"/>
            <a:ext cx="9479660" cy="487881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2800" baseline="0"/>
            </a:lvl1pPr>
          </a:lstStyle>
          <a:p>
            <a:pPr lvl="0"/>
            <a:r>
              <a:rPr lang="en-US" dirty="0"/>
              <a:t>Click to enter sub title</a:t>
            </a: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5000" y="6000200"/>
            <a:ext cx="2161309" cy="73152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52400"/>
            <a:ext cx="10972800" cy="1143000"/>
          </a:xfrm>
        </p:spPr>
        <p:txBody>
          <a:bodyPr anchor="b"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371601"/>
            <a:ext cx="10972800" cy="46482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fld id="{23A446DA-D2FC-491E-A26B-6B2D41D55751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609600" y="1295400"/>
            <a:ext cx="11582400" cy="0"/>
          </a:xfrm>
          <a:prstGeom prst="line">
            <a:avLst/>
          </a:prstGeom>
          <a:ln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ntent No 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fld id="{7D9A75CE-7F8A-4968-A013-5FFD1A976351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609600" y="1371601"/>
            <a:ext cx="10972800" cy="46482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371600"/>
            <a:ext cx="5384800" cy="4648201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371600"/>
            <a:ext cx="5384800" cy="4648201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A446DA-D2FC-491E-A26B-6B2D41D55751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609600" y="1295400"/>
            <a:ext cx="11582400" cy="0"/>
          </a:xfrm>
          <a:prstGeom prst="line">
            <a:avLst/>
          </a:prstGeom>
          <a:ln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609600" y="152400"/>
            <a:ext cx="10972800" cy="1143000"/>
          </a:xfrm>
        </p:spPr>
        <p:txBody>
          <a:bodyPr anchor="b"/>
          <a:lstStyle/>
          <a:p>
            <a:r>
              <a:rPr lang="en-US" dirty="0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371600"/>
            <a:ext cx="5386917" cy="803275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371600"/>
            <a:ext cx="5389033" cy="803275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A446DA-D2FC-491E-A26B-6B2D41D55751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609600" y="1295400"/>
            <a:ext cx="11582400" cy="0"/>
          </a:xfrm>
          <a:prstGeom prst="line">
            <a:avLst/>
          </a:prstGeom>
          <a:ln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609600" y="152400"/>
            <a:ext cx="10972800" cy="1143000"/>
          </a:xfrm>
        </p:spPr>
        <p:txBody>
          <a:bodyPr anchor="b"/>
          <a:lstStyle/>
          <a:p>
            <a:r>
              <a:rPr lang="en-US" dirty="0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A446DA-D2FC-491E-A26B-6B2D41D55751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6" name="Straight Connector 5"/>
          <p:cNvCxnSpPr/>
          <p:nvPr userDrawn="1"/>
        </p:nvCxnSpPr>
        <p:spPr>
          <a:xfrm>
            <a:off x="609600" y="1295400"/>
            <a:ext cx="11582400" cy="0"/>
          </a:xfrm>
          <a:prstGeom prst="line">
            <a:avLst/>
          </a:prstGeom>
          <a:ln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A446DA-D2FC-491E-A26B-6B2D41D5575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A446DA-D2FC-491E-A26B-6B2D41D5575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A446DA-D2FC-491E-A26B-6B2D41D5575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tiff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020762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6705600" cy="365125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72800" y="6356351"/>
            <a:ext cx="609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9A75CE-7F8A-4968-A013-5FFD1A976351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5880844"/>
            <a:ext cx="2161309" cy="73152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hf hdr="0" dt="0"/>
  <p:txStyles>
    <p:titleStyle>
      <a:lvl1pPr algn="l" defTabSz="914400" rtl="0" eaLnBrk="1" latinLnBrk="0" hangingPunct="1">
        <a:spcBef>
          <a:spcPct val="0"/>
        </a:spcBef>
        <a:buNone/>
        <a:defRPr sz="3800" kern="1200" cap="none" baseline="0">
          <a:solidFill>
            <a:srgbClr val="693C74"/>
          </a:solidFill>
          <a:latin typeface="+mn-lt"/>
          <a:ea typeface="+mj-ea"/>
          <a:cs typeface="Arial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rgbClr val="000000"/>
          </a:solidFill>
          <a:latin typeface="+mj-lt"/>
          <a:ea typeface="+mn-ea"/>
          <a:cs typeface="Arial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600" kern="1200">
          <a:solidFill>
            <a:srgbClr val="000000"/>
          </a:solidFill>
          <a:latin typeface="+mj-lt"/>
          <a:ea typeface="+mn-ea"/>
          <a:cs typeface="Arial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rgbClr val="000000"/>
          </a:solidFill>
          <a:latin typeface="+mj-lt"/>
          <a:ea typeface="+mn-ea"/>
          <a:cs typeface="Arial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rgbClr val="000000"/>
          </a:solidFill>
          <a:latin typeface="+mj-lt"/>
          <a:ea typeface="+mn-ea"/>
          <a:cs typeface="Arial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rgbClr val="000000"/>
          </a:solidFill>
          <a:latin typeface="+mj-lt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072086B5-8A35-FE4B-A7CF-4B5AA92B9AB2}"/>
              </a:ext>
            </a:extLst>
          </p:cNvPr>
          <p:cNvSpPr txBox="1"/>
          <p:nvPr/>
        </p:nvSpPr>
        <p:spPr>
          <a:xfrm>
            <a:off x="1295400" y="-10611"/>
            <a:ext cx="923720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/>
              <a:t>Supplemental Figure 1: Allogeneic transplants in US 6/2012 – 6/2018: excluding trial subjects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DDE0B3C-4BA2-824E-8CCE-AC4A06F86D2B}"/>
              </a:ext>
            </a:extLst>
          </p:cNvPr>
          <p:cNvSpPr txBox="1"/>
          <p:nvPr/>
        </p:nvSpPr>
        <p:spPr>
          <a:xfrm>
            <a:off x="4324634" y="549250"/>
            <a:ext cx="215956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/>
              <a:t>Selected </a:t>
            </a:r>
            <a:r>
              <a:rPr lang="en-US" sz="1000" b="1" dirty="0" err="1"/>
              <a:t>dUCB</a:t>
            </a:r>
            <a:r>
              <a:rPr lang="en-US" sz="1000" b="1" dirty="0"/>
              <a:t> or haploidentical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1790133-6A0F-7349-80A2-CC537E254725}"/>
              </a:ext>
            </a:extLst>
          </p:cNvPr>
          <p:cNvSpPr txBox="1"/>
          <p:nvPr/>
        </p:nvSpPr>
        <p:spPr>
          <a:xfrm>
            <a:off x="1512957" y="193758"/>
            <a:ext cx="68320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err="1"/>
              <a:t>dUCB</a:t>
            </a:r>
            <a:endParaRPr lang="en-US" sz="1400" b="1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F444A96-6569-A641-A21E-4E626F4F76CF}"/>
              </a:ext>
            </a:extLst>
          </p:cNvPr>
          <p:cNvSpPr txBox="1"/>
          <p:nvPr/>
        </p:nvSpPr>
        <p:spPr>
          <a:xfrm>
            <a:off x="8632582" y="232477"/>
            <a:ext cx="140615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/>
              <a:t>Haploidentical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E1BDD38-AF2B-8545-A90A-95AA104E4171}"/>
              </a:ext>
            </a:extLst>
          </p:cNvPr>
          <p:cNvSpPr txBox="1"/>
          <p:nvPr/>
        </p:nvSpPr>
        <p:spPr>
          <a:xfrm>
            <a:off x="1498530" y="514767"/>
            <a:ext cx="6976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2145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4C77EC9-5681-344E-B12A-D58174BF85D7}"/>
              </a:ext>
            </a:extLst>
          </p:cNvPr>
          <p:cNvSpPr txBox="1"/>
          <p:nvPr/>
        </p:nvSpPr>
        <p:spPr>
          <a:xfrm>
            <a:off x="9044058" y="509572"/>
            <a:ext cx="6976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5508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FEE6453-3167-F646-B724-D1C9849AA4FC}"/>
              </a:ext>
            </a:extLst>
          </p:cNvPr>
          <p:cNvSpPr txBox="1"/>
          <p:nvPr/>
        </p:nvSpPr>
        <p:spPr>
          <a:xfrm>
            <a:off x="4578925" y="908671"/>
            <a:ext cx="146706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/>
              <a:t>Non-expanded </a:t>
            </a:r>
            <a:r>
              <a:rPr lang="en-US" sz="1000" b="1" dirty="0" err="1"/>
              <a:t>dUCB</a:t>
            </a:r>
            <a:endParaRPr lang="en-US" sz="1000" b="1" dirty="0"/>
          </a:p>
          <a:p>
            <a:endParaRPr lang="en-US" sz="1000" i="1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E38B176-CE23-D445-B128-6D108AAEA10B}"/>
              </a:ext>
            </a:extLst>
          </p:cNvPr>
          <p:cNvSpPr txBox="1"/>
          <p:nvPr/>
        </p:nvSpPr>
        <p:spPr>
          <a:xfrm>
            <a:off x="1650396" y="945654"/>
            <a:ext cx="46679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/>
              <a:t>2102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7C9EC00-B75C-2A48-8BC2-1E08490887C1}"/>
              </a:ext>
            </a:extLst>
          </p:cNvPr>
          <p:cNvSpPr txBox="1"/>
          <p:nvPr/>
        </p:nvSpPr>
        <p:spPr>
          <a:xfrm>
            <a:off x="4509837" y="1323006"/>
            <a:ext cx="172675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/>
              <a:t>Excluding BMT CTN 1101</a:t>
            </a:r>
          </a:p>
          <a:p>
            <a:r>
              <a:rPr lang="en-US" sz="1000" dirty="0"/>
              <a:t>                           </a:t>
            </a:r>
            <a:endParaRPr lang="en-US" sz="1000" i="1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86ECDB5C-6BD5-B546-ACC7-01C87D4967D8}"/>
              </a:ext>
            </a:extLst>
          </p:cNvPr>
          <p:cNvSpPr txBox="1"/>
          <p:nvPr/>
        </p:nvSpPr>
        <p:spPr>
          <a:xfrm>
            <a:off x="1672076" y="1300002"/>
            <a:ext cx="49885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/>
              <a:t>1918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90A3FBA-DA52-4443-BAA4-34B1CFE5D877}"/>
              </a:ext>
            </a:extLst>
          </p:cNvPr>
          <p:cNvSpPr txBox="1"/>
          <p:nvPr/>
        </p:nvSpPr>
        <p:spPr>
          <a:xfrm>
            <a:off x="9032807" y="1297518"/>
            <a:ext cx="46679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/>
              <a:t>5350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D6FE711-EC51-2F4C-BFBB-5834338652C3}"/>
              </a:ext>
            </a:extLst>
          </p:cNvPr>
          <p:cNvSpPr txBox="1"/>
          <p:nvPr/>
        </p:nvSpPr>
        <p:spPr>
          <a:xfrm>
            <a:off x="4870832" y="1666699"/>
            <a:ext cx="85792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/>
              <a:t>Ages 18-70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5C91088E-E6F5-984F-BE48-133CF7568DF3}"/>
              </a:ext>
            </a:extLst>
          </p:cNvPr>
          <p:cNvSpPr txBox="1"/>
          <p:nvPr/>
        </p:nvSpPr>
        <p:spPr>
          <a:xfrm>
            <a:off x="1638706" y="1701372"/>
            <a:ext cx="46679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/>
              <a:t>1677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4EAF54C5-26A2-5E4F-95B1-CE5C5EC0B0D8}"/>
              </a:ext>
            </a:extLst>
          </p:cNvPr>
          <p:cNvSpPr txBox="1"/>
          <p:nvPr/>
        </p:nvSpPr>
        <p:spPr>
          <a:xfrm>
            <a:off x="9032807" y="1649090"/>
            <a:ext cx="46679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/>
              <a:t>4218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16D46D69-50EC-6445-BD84-CFE723DE1301}"/>
              </a:ext>
            </a:extLst>
          </p:cNvPr>
          <p:cNvSpPr txBox="1"/>
          <p:nvPr/>
        </p:nvSpPr>
        <p:spPr>
          <a:xfrm>
            <a:off x="4939573" y="2019147"/>
            <a:ext cx="72968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/>
              <a:t>KPS ≥ 70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5820338A-AAD0-EA44-B7D7-CACBEEF70AFF}"/>
              </a:ext>
            </a:extLst>
          </p:cNvPr>
          <p:cNvSpPr txBox="1"/>
          <p:nvPr/>
        </p:nvSpPr>
        <p:spPr>
          <a:xfrm>
            <a:off x="1650396" y="2011537"/>
            <a:ext cx="46679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/>
              <a:t>1626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1913E086-269B-3E43-A1EC-61B1DBEB219E}"/>
              </a:ext>
            </a:extLst>
          </p:cNvPr>
          <p:cNvSpPr txBox="1"/>
          <p:nvPr/>
        </p:nvSpPr>
        <p:spPr>
          <a:xfrm>
            <a:off x="9032807" y="2005116"/>
            <a:ext cx="46679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/>
              <a:t>4049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557CDF93-74A7-2146-AA79-A7E87E2EB09E}"/>
              </a:ext>
            </a:extLst>
          </p:cNvPr>
          <p:cNvSpPr txBox="1"/>
          <p:nvPr/>
        </p:nvSpPr>
        <p:spPr>
          <a:xfrm>
            <a:off x="9027942" y="960038"/>
            <a:ext cx="46679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/>
              <a:t>5058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DED4AD15-2A6F-E34A-92EF-B63266242A46}"/>
              </a:ext>
            </a:extLst>
          </p:cNvPr>
          <p:cNvSpPr txBox="1"/>
          <p:nvPr/>
        </p:nvSpPr>
        <p:spPr>
          <a:xfrm>
            <a:off x="2213999" y="2383307"/>
            <a:ext cx="6873998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/>
              <a:t>Selected AML, ALL, </a:t>
            </a:r>
            <a:r>
              <a:rPr lang="en-US" sz="1000" b="1" dirty="0" err="1"/>
              <a:t>Biphenotypic</a:t>
            </a:r>
            <a:r>
              <a:rPr lang="en-US" sz="1000" b="1" dirty="0"/>
              <a:t> leukemia, Hodgkin lymphoma, T-cell lymphoma, Follicular lymphoma, Large</a:t>
            </a:r>
          </a:p>
          <a:p>
            <a:r>
              <a:rPr lang="en-US" sz="1000" b="1" dirty="0"/>
              <a:t>B-cell lymphoma, Mantle cell lymphoma, Burkitt lymphoma, Other lymphomas</a:t>
            </a:r>
          </a:p>
          <a:p>
            <a:endParaRPr lang="en-US" sz="1000" i="1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83E75061-7390-0446-B968-2B00848D915B}"/>
              </a:ext>
            </a:extLst>
          </p:cNvPr>
          <p:cNvSpPr txBox="1"/>
          <p:nvPr/>
        </p:nvSpPr>
        <p:spPr>
          <a:xfrm>
            <a:off x="1650396" y="2467055"/>
            <a:ext cx="46679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/>
              <a:t>1284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F6568269-B961-AE49-8D9D-A4602FE3790B}"/>
              </a:ext>
            </a:extLst>
          </p:cNvPr>
          <p:cNvSpPr txBox="1"/>
          <p:nvPr/>
        </p:nvSpPr>
        <p:spPr>
          <a:xfrm>
            <a:off x="9012001" y="2419571"/>
            <a:ext cx="46679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/>
              <a:t>2739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5E43092D-AED8-4048-8F87-56D17297BD2B}"/>
              </a:ext>
            </a:extLst>
          </p:cNvPr>
          <p:cNvSpPr txBox="1"/>
          <p:nvPr/>
        </p:nvSpPr>
        <p:spPr>
          <a:xfrm>
            <a:off x="2066741" y="2919953"/>
            <a:ext cx="718498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/>
              <a:t>ALL CR1, CR2 (excluding patients in CR1 age 18-29 </a:t>
            </a:r>
            <a:r>
              <a:rPr lang="en-US" sz="1000" b="1" dirty="0" err="1"/>
              <a:t>yr</a:t>
            </a:r>
            <a:r>
              <a:rPr lang="en-US" sz="1000" b="1" dirty="0"/>
              <a:t> if cytogenetics is not poor risk or time to CR1 is &lt;4 </a:t>
            </a:r>
            <a:r>
              <a:rPr lang="en-US" sz="1000" b="1" dirty="0" err="1"/>
              <a:t>wk</a:t>
            </a:r>
            <a:r>
              <a:rPr lang="en-US" sz="1000" b="1" dirty="0"/>
              <a:t>), AML</a:t>
            </a:r>
          </a:p>
          <a:p>
            <a:r>
              <a:rPr lang="en-US" sz="1000" b="1" dirty="0"/>
              <a:t>CR1, CR2 (excluding AML M3 in CR1 and AML CR1 with favorable cytogenetics) and lymphoma in CR or PR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C6E1D416-824A-0E41-A004-E7DCC995D323}"/>
              </a:ext>
            </a:extLst>
          </p:cNvPr>
          <p:cNvSpPr txBox="1"/>
          <p:nvPr/>
        </p:nvSpPr>
        <p:spPr>
          <a:xfrm>
            <a:off x="1675944" y="2966244"/>
            <a:ext cx="46679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/>
              <a:t>1075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086BE24D-FD37-F441-BEB0-5FA0EFB10F23}"/>
              </a:ext>
            </a:extLst>
          </p:cNvPr>
          <p:cNvSpPr txBox="1"/>
          <p:nvPr/>
        </p:nvSpPr>
        <p:spPr>
          <a:xfrm>
            <a:off x="9012001" y="2919787"/>
            <a:ext cx="46679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/>
              <a:t>2191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70AB6AEB-6ED9-3243-AEEB-DC1ABE674E72}"/>
              </a:ext>
            </a:extLst>
          </p:cNvPr>
          <p:cNvSpPr txBox="1"/>
          <p:nvPr/>
        </p:nvSpPr>
        <p:spPr>
          <a:xfrm>
            <a:off x="3335159" y="3530462"/>
            <a:ext cx="438293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/>
              <a:t>Selected conditioning regimens for BMT CTN 1101: Flu/Cy/200Gy TBI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AD2C521D-2894-5A4D-B144-F9C6BFC45FA0}"/>
              </a:ext>
            </a:extLst>
          </p:cNvPr>
          <p:cNvSpPr txBox="1"/>
          <p:nvPr/>
        </p:nvSpPr>
        <p:spPr>
          <a:xfrm>
            <a:off x="1741666" y="3524402"/>
            <a:ext cx="39626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/>
              <a:t>273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A79C0F6F-7558-F440-8F18-8531D2EEEA40}"/>
              </a:ext>
            </a:extLst>
          </p:cNvPr>
          <p:cNvSpPr txBox="1"/>
          <p:nvPr/>
        </p:nvSpPr>
        <p:spPr>
          <a:xfrm>
            <a:off x="9012001" y="3504440"/>
            <a:ext cx="46679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/>
              <a:t>1022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84C7CD7E-E7E5-4342-9E0A-F2A57AFD5FE4}"/>
              </a:ext>
            </a:extLst>
          </p:cNvPr>
          <p:cNvSpPr txBox="1"/>
          <p:nvPr/>
        </p:nvSpPr>
        <p:spPr>
          <a:xfrm>
            <a:off x="3840320" y="3904230"/>
            <a:ext cx="329128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/>
              <a:t>GvHD </a:t>
            </a:r>
            <a:r>
              <a:rPr lang="en-US" sz="1000" b="1" dirty="0" err="1"/>
              <a:t>Propylaxis</a:t>
            </a:r>
            <a:r>
              <a:rPr lang="en-US" sz="1000" b="1" dirty="0"/>
              <a:t>: CNI + MMF or </a:t>
            </a:r>
            <a:r>
              <a:rPr lang="en-US" sz="1000" b="1" dirty="0" err="1"/>
              <a:t>PTCy</a:t>
            </a:r>
            <a:r>
              <a:rPr lang="en-US" sz="1000" b="1" dirty="0"/>
              <a:t> + CNI + MMF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CBA233DB-638F-5947-A178-F15480B38DEF}"/>
              </a:ext>
            </a:extLst>
          </p:cNvPr>
          <p:cNvSpPr txBox="1"/>
          <p:nvPr/>
        </p:nvSpPr>
        <p:spPr>
          <a:xfrm>
            <a:off x="1724452" y="3934842"/>
            <a:ext cx="39626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/>
              <a:t>214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E9CAA3AD-22F8-1046-84CD-D66CF0539ABC}"/>
              </a:ext>
            </a:extLst>
          </p:cNvPr>
          <p:cNvSpPr txBox="1"/>
          <p:nvPr/>
        </p:nvSpPr>
        <p:spPr>
          <a:xfrm>
            <a:off x="9073341" y="3887872"/>
            <a:ext cx="39626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/>
              <a:t>878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4843C8FD-093E-E443-A542-D3EECA556CDC}"/>
              </a:ext>
            </a:extLst>
          </p:cNvPr>
          <p:cNvSpPr txBox="1"/>
          <p:nvPr/>
        </p:nvSpPr>
        <p:spPr>
          <a:xfrm>
            <a:off x="4518784" y="4316926"/>
            <a:ext cx="167866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/>
              <a:t>Non-embargoed Centers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B45DA6D8-AE00-0D49-82F7-362A9D1A7027}"/>
              </a:ext>
            </a:extLst>
          </p:cNvPr>
          <p:cNvSpPr txBox="1"/>
          <p:nvPr/>
        </p:nvSpPr>
        <p:spPr>
          <a:xfrm>
            <a:off x="1750297" y="4331778"/>
            <a:ext cx="39626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/>
              <a:t>205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32A49B58-7513-B542-B5F7-B0324312E922}"/>
              </a:ext>
            </a:extLst>
          </p:cNvPr>
          <p:cNvSpPr txBox="1"/>
          <p:nvPr/>
        </p:nvSpPr>
        <p:spPr>
          <a:xfrm>
            <a:off x="9073341" y="4277694"/>
            <a:ext cx="39626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/>
              <a:t>858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D421AB81-E5F4-4C47-BEE4-B7FF49FA9C6A}"/>
              </a:ext>
            </a:extLst>
          </p:cNvPr>
          <p:cNvSpPr txBox="1"/>
          <p:nvPr/>
        </p:nvSpPr>
        <p:spPr>
          <a:xfrm>
            <a:off x="4518613" y="4718776"/>
            <a:ext cx="161294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/>
              <a:t>Consented to Research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08CF7593-7A0D-1340-BB8F-DFA3D325434F}"/>
              </a:ext>
            </a:extLst>
          </p:cNvPr>
          <p:cNvSpPr txBox="1"/>
          <p:nvPr/>
        </p:nvSpPr>
        <p:spPr>
          <a:xfrm>
            <a:off x="1741666" y="4695759"/>
            <a:ext cx="39626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/>
              <a:t>195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486A13FD-BD16-C941-9D15-FCD0AA68E69F}"/>
              </a:ext>
            </a:extLst>
          </p:cNvPr>
          <p:cNvSpPr txBox="1"/>
          <p:nvPr/>
        </p:nvSpPr>
        <p:spPr>
          <a:xfrm>
            <a:off x="9073341" y="4674101"/>
            <a:ext cx="39626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/>
              <a:t>769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63C236F3-1024-AF47-8C43-59B61328A80B}"/>
              </a:ext>
            </a:extLst>
          </p:cNvPr>
          <p:cNvSpPr txBox="1"/>
          <p:nvPr/>
        </p:nvSpPr>
        <p:spPr>
          <a:xfrm>
            <a:off x="4395205" y="5094215"/>
            <a:ext cx="205056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/>
              <a:t>Follow-up &gt;3 </a:t>
            </a:r>
            <a:r>
              <a:rPr lang="en-US" sz="1000" b="1" dirty="0" err="1"/>
              <a:t>mo</a:t>
            </a:r>
            <a:r>
              <a:rPr lang="en-US" sz="1000" b="1" dirty="0"/>
              <a:t>, US residents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9A2C5FF2-BC8C-6143-B0F2-43F52EFD76DE}"/>
              </a:ext>
            </a:extLst>
          </p:cNvPr>
          <p:cNvSpPr txBox="1"/>
          <p:nvPr/>
        </p:nvSpPr>
        <p:spPr>
          <a:xfrm>
            <a:off x="921449" y="5013640"/>
            <a:ext cx="12747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195 </a:t>
            </a:r>
            <a:r>
              <a:rPr lang="en-US" b="1" dirty="0" err="1"/>
              <a:t>dUCB</a:t>
            </a:r>
            <a:endParaRPr lang="en-US" b="1" dirty="0"/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C04DC909-AD29-9149-9AE1-E947527E66A2}"/>
              </a:ext>
            </a:extLst>
          </p:cNvPr>
          <p:cNvSpPr txBox="1"/>
          <p:nvPr/>
        </p:nvSpPr>
        <p:spPr>
          <a:xfrm>
            <a:off x="9098529" y="5029712"/>
            <a:ext cx="39626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/>
              <a:t>761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3A0F611D-2FA0-7346-895C-366AE0F30A46}"/>
              </a:ext>
            </a:extLst>
          </p:cNvPr>
          <p:cNvSpPr txBox="1"/>
          <p:nvPr/>
        </p:nvSpPr>
        <p:spPr>
          <a:xfrm>
            <a:off x="4375945" y="5512147"/>
            <a:ext cx="16722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403 Haplo-PB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192ED363-86A1-B740-AE74-CB317FF5A1E4}"/>
              </a:ext>
            </a:extLst>
          </p:cNvPr>
          <p:cNvSpPr txBox="1"/>
          <p:nvPr/>
        </p:nvSpPr>
        <p:spPr>
          <a:xfrm>
            <a:off x="9098529" y="5494713"/>
            <a:ext cx="17107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358 Haplo-BM</a:t>
            </a:r>
          </a:p>
        </p:txBody>
      </p:sp>
      <p:cxnSp>
        <p:nvCxnSpPr>
          <p:cNvPr id="85" name="Straight Connector 84">
            <a:extLst>
              <a:ext uri="{FF2B5EF4-FFF2-40B4-BE49-F238E27FC236}">
                <a16:creationId xmlns:a16="http://schemas.microsoft.com/office/drawing/2014/main" id="{7FB58848-49F3-F543-9AC0-AB7DC94A3BC3}"/>
              </a:ext>
            </a:extLst>
          </p:cNvPr>
          <p:cNvCxnSpPr/>
          <p:nvPr/>
        </p:nvCxnSpPr>
        <p:spPr>
          <a:xfrm>
            <a:off x="880810" y="500055"/>
            <a:ext cx="98298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Down Arrow 4">
            <a:extLst>
              <a:ext uri="{FF2B5EF4-FFF2-40B4-BE49-F238E27FC236}">
                <a16:creationId xmlns:a16="http://schemas.microsoft.com/office/drawing/2014/main" id="{E44277C1-FE85-5443-BE41-422B0920B327}"/>
              </a:ext>
            </a:extLst>
          </p:cNvPr>
          <p:cNvSpPr/>
          <p:nvPr/>
        </p:nvSpPr>
        <p:spPr>
          <a:xfrm>
            <a:off x="5175828" y="760325"/>
            <a:ext cx="151004" cy="14077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Down Arrow 85">
            <a:extLst>
              <a:ext uri="{FF2B5EF4-FFF2-40B4-BE49-F238E27FC236}">
                <a16:creationId xmlns:a16="http://schemas.microsoft.com/office/drawing/2014/main" id="{AECAA1B3-49E5-2D44-B1C4-4A423788BB29}"/>
              </a:ext>
            </a:extLst>
          </p:cNvPr>
          <p:cNvSpPr/>
          <p:nvPr/>
        </p:nvSpPr>
        <p:spPr>
          <a:xfrm>
            <a:off x="5175828" y="1140477"/>
            <a:ext cx="151004" cy="14077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Down Arrow 87">
            <a:extLst>
              <a:ext uri="{FF2B5EF4-FFF2-40B4-BE49-F238E27FC236}">
                <a16:creationId xmlns:a16="http://schemas.microsoft.com/office/drawing/2014/main" id="{E160BAB5-568C-8E4E-B501-46269EAB6F58}"/>
              </a:ext>
            </a:extLst>
          </p:cNvPr>
          <p:cNvSpPr/>
          <p:nvPr/>
        </p:nvSpPr>
        <p:spPr>
          <a:xfrm>
            <a:off x="5175828" y="1534676"/>
            <a:ext cx="151004" cy="14077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Down Arrow 89">
            <a:extLst>
              <a:ext uri="{FF2B5EF4-FFF2-40B4-BE49-F238E27FC236}">
                <a16:creationId xmlns:a16="http://schemas.microsoft.com/office/drawing/2014/main" id="{8194F78C-9489-F74C-A791-D42893810D2F}"/>
              </a:ext>
            </a:extLst>
          </p:cNvPr>
          <p:cNvSpPr/>
          <p:nvPr/>
        </p:nvSpPr>
        <p:spPr>
          <a:xfrm>
            <a:off x="5175828" y="1885210"/>
            <a:ext cx="151004" cy="14077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Down Arrow 91">
            <a:extLst>
              <a:ext uri="{FF2B5EF4-FFF2-40B4-BE49-F238E27FC236}">
                <a16:creationId xmlns:a16="http://schemas.microsoft.com/office/drawing/2014/main" id="{D371514F-6851-3A43-A4BC-F61187067AE4}"/>
              </a:ext>
            </a:extLst>
          </p:cNvPr>
          <p:cNvSpPr/>
          <p:nvPr/>
        </p:nvSpPr>
        <p:spPr>
          <a:xfrm>
            <a:off x="5175828" y="2237252"/>
            <a:ext cx="151004" cy="14077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Down Arrow 93">
            <a:extLst>
              <a:ext uri="{FF2B5EF4-FFF2-40B4-BE49-F238E27FC236}">
                <a16:creationId xmlns:a16="http://schemas.microsoft.com/office/drawing/2014/main" id="{ABC7E86C-7786-154E-B7DD-16609B20B768}"/>
              </a:ext>
            </a:extLst>
          </p:cNvPr>
          <p:cNvSpPr/>
          <p:nvPr/>
        </p:nvSpPr>
        <p:spPr>
          <a:xfrm>
            <a:off x="5175828" y="4577999"/>
            <a:ext cx="151004" cy="14077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" name="Down Arrow 114">
            <a:extLst>
              <a:ext uri="{FF2B5EF4-FFF2-40B4-BE49-F238E27FC236}">
                <a16:creationId xmlns:a16="http://schemas.microsoft.com/office/drawing/2014/main" id="{2B054A73-FBB6-8B47-A614-3E88E6A52242}"/>
              </a:ext>
            </a:extLst>
          </p:cNvPr>
          <p:cNvSpPr/>
          <p:nvPr/>
        </p:nvSpPr>
        <p:spPr>
          <a:xfrm>
            <a:off x="5175828" y="2758423"/>
            <a:ext cx="151004" cy="14077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" name="Down Arrow 115">
            <a:extLst>
              <a:ext uri="{FF2B5EF4-FFF2-40B4-BE49-F238E27FC236}">
                <a16:creationId xmlns:a16="http://schemas.microsoft.com/office/drawing/2014/main" id="{5EE6C742-15B9-A548-B835-43D41B4BC307}"/>
              </a:ext>
            </a:extLst>
          </p:cNvPr>
          <p:cNvSpPr/>
          <p:nvPr/>
        </p:nvSpPr>
        <p:spPr>
          <a:xfrm>
            <a:off x="5175828" y="3354592"/>
            <a:ext cx="151004" cy="14077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9" name="Down Arrow 118">
            <a:extLst>
              <a:ext uri="{FF2B5EF4-FFF2-40B4-BE49-F238E27FC236}">
                <a16:creationId xmlns:a16="http://schemas.microsoft.com/office/drawing/2014/main" id="{4D63A413-D2A4-0D4A-B48C-C4E4C641AF5A}"/>
              </a:ext>
            </a:extLst>
          </p:cNvPr>
          <p:cNvSpPr/>
          <p:nvPr/>
        </p:nvSpPr>
        <p:spPr>
          <a:xfrm>
            <a:off x="5175828" y="3744029"/>
            <a:ext cx="151004" cy="14077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5" name="Down Arrow 144">
            <a:extLst>
              <a:ext uri="{FF2B5EF4-FFF2-40B4-BE49-F238E27FC236}">
                <a16:creationId xmlns:a16="http://schemas.microsoft.com/office/drawing/2014/main" id="{CF27DEDF-AC0D-884C-BD37-D47C605FA523}"/>
              </a:ext>
            </a:extLst>
          </p:cNvPr>
          <p:cNvSpPr/>
          <p:nvPr/>
        </p:nvSpPr>
        <p:spPr>
          <a:xfrm>
            <a:off x="5179221" y="4176148"/>
            <a:ext cx="151004" cy="14077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65" name="Picture 164">
            <a:extLst>
              <a:ext uri="{FF2B5EF4-FFF2-40B4-BE49-F238E27FC236}">
                <a16:creationId xmlns:a16="http://schemas.microsoft.com/office/drawing/2014/main" id="{B3F0B13F-E597-2844-9A40-94CD898FEB5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59473" y="5364482"/>
            <a:ext cx="190500" cy="165100"/>
          </a:xfrm>
          <a:prstGeom prst="rect">
            <a:avLst/>
          </a:prstGeom>
        </p:spPr>
      </p:pic>
      <p:sp>
        <p:nvSpPr>
          <p:cNvPr id="166" name="Down Arrow 165">
            <a:extLst>
              <a:ext uri="{FF2B5EF4-FFF2-40B4-BE49-F238E27FC236}">
                <a16:creationId xmlns:a16="http://schemas.microsoft.com/office/drawing/2014/main" id="{A0F4B183-522D-5247-8D4E-CCA21C922AE2}"/>
              </a:ext>
            </a:extLst>
          </p:cNvPr>
          <p:cNvSpPr/>
          <p:nvPr/>
        </p:nvSpPr>
        <p:spPr>
          <a:xfrm>
            <a:off x="5171613" y="4956579"/>
            <a:ext cx="151004" cy="14077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375C53CF-FFF3-8043-AD80-F67630F672BC}"/>
              </a:ext>
            </a:extLst>
          </p:cNvPr>
          <p:cNvCxnSpPr>
            <a:cxnSpLocks/>
          </p:cNvCxnSpPr>
          <p:nvPr/>
        </p:nvCxnSpPr>
        <p:spPr>
          <a:xfrm>
            <a:off x="7816818" y="681525"/>
            <a:ext cx="1018403" cy="0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Straight Arrow Connector 90">
            <a:extLst>
              <a:ext uri="{FF2B5EF4-FFF2-40B4-BE49-F238E27FC236}">
                <a16:creationId xmlns:a16="http://schemas.microsoft.com/office/drawing/2014/main" id="{A7889F3D-74C0-9F4E-9375-9ABB603A84F3}"/>
              </a:ext>
            </a:extLst>
          </p:cNvPr>
          <p:cNvCxnSpPr>
            <a:cxnSpLocks/>
          </p:cNvCxnSpPr>
          <p:nvPr/>
        </p:nvCxnSpPr>
        <p:spPr>
          <a:xfrm>
            <a:off x="7816818" y="1089534"/>
            <a:ext cx="1018403" cy="0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Arrow Connector 96">
            <a:extLst>
              <a:ext uri="{FF2B5EF4-FFF2-40B4-BE49-F238E27FC236}">
                <a16:creationId xmlns:a16="http://schemas.microsoft.com/office/drawing/2014/main" id="{8FAFD58F-A466-8B46-BF9C-E3CC60F91AC4}"/>
              </a:ext>
            </a:extLst>
          </p:cNvPr>
          <p:cNvCxnSpPr>
            <a:cxnSpLocks/>
          </p:cNvCxnSpPr>
          <p:nvPr/>
        </p:nvCxnSpPr>
        <p:spPr>
          <a:xfrm>
            <a:off x="7816818" y="1452168"/>
            <a:ext cx="1018403" cy="0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Straight Arrow Connector 97">
            <a:extLst>
              <a:ext uri="{FF2B5EF4-FFF2-40B4-BE49-F238E27FC236}">
                <a16:creationId xmlns:a16="http://schemas.microsoft.com/office/drawing/2014/main" id="{532D7C09-128B-AA43-AA42-680394E9BC84}"/>
              </a:ext>
            </a:extLst>
          </p:cNvPr>
          <p:cNvCxnSpPr>
            <a:cxnSpLocks/>
          </p:cNvCxnSpPr>
          <p:nvPr/>
        </p:nvCxnSpPr>
        <p:spPr>
          <a:xfrm>
            <a:off x="7836542" y="1789810"/>
            <a:ext cx="1018403" cy="0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Straight Arrow Connector 100">
            <a:extLst>
              <a:ext uri="{FF2B5EF4-FFF2-40B4-BE49-F238E27FC236}">
                <a16:creationId xmlns:a16="http://schemas.microsoft.com/office/drawing/2014/main" id="{D56F23FC-CA4A-3243-A620-CDBA2CAB5C2A}"/>
              </a:ext>
            </a:extLst>
          </p:cNvPr>
          <p:cNvCxnSpPr>
            <a:cxnSpLocks/>
          </p:cNvCxnSpPr>
          <p:nvPr/>
        </p:nvCxnSpPr>
        <p:spPr>
          <a:xfrm>
            <a:off x="7836542" y="2128226"/>
            <a:ext cx="1018403" cy="0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Straight Arrow Connector 101">
            <a:extLst>
              <a:ext uri="{FF2B5EF4-FFF2-40B4-BE49-F238E27FC236}">
                <a16:creationId xmlns:a16="http://schemas.microsoft.com/office/drawing/2014/main" id="{D894B24E-8EF4-CD40-963C-8FC91176CBB3}"/>
              </a:ext>
            </a:extLst>
          </p:cNvPr>
          <p:cNvCxnSpPr>
            <a:cxnSpLocks/>
          </p:cNvCxnSpPr>
          <p:nvPr/>
        </p:nvCxnSpPr>
        <p:spPr>
          <a:xfrm>
            <a:off x="7860666" y="3647512"/>
            <a:ext cx="1018403" cy="0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Straight Arrow Connector 102">
            <a:extLst>
              <a:ext uri="{FF2B5EF4-FFF2-40B4-BE49-F238E27FC236}">
                <a16:creationId xmlns:a16="http://schemas.microsoft.com/office/drawing/2014/main" id="{EFDDA37E-7FD9-8347-9EF6-CA80952A645C}"/>
              </a:ext>
            </a:extLst>
          </p:cNvPr>
          <p:cNvCxnSpPr>
            <a:cxnSpLocks/>
          </p:cNvCxnSpPr>
          <p:nvPr/>
        </p:nvCxnSpPr>
        <p:spPr>
          <a:xfrm>
            <a:off x="7873978" y="4037287"/>
            <a:ext cx="1018403" cy="0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Straight Arrow Connector 103">
            <a:extLst>
              <a:ext uri="{FF2B5EF4-FFF2-40B4-BE49-F238E27FC236}">
                <a16:creationId xmlns:a16="http://schemas.microsoft.com/office/drawing/2014/main" id="{A4F1C0A1-5DF3-4C42-BB4B-A906008DEACA}"/>
              </a:ext>
            </a:extLst>
          </p:cNvPr>
          <p:cNvCxnSpPr>
            <a:cxnSpLocks/>
          </p:cNvCxnSpPr>
          <p:nvPr/>
        </p:nvCxnSpPr>
        <p:spPr>
          <a:xfrm>
            <a:off x="7873978" y="4418573"/>
            <a:ext cx="1018403" cy="0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" name="Straight Arrow Connector 105">
            <a:extLst>
              <a:ext uri="{FF2B5EF4-FFF2-40B4-BE49-F238E27FC236}">
                <a16:creationId xmlns:a16="http://schemas.microsoft.com/office/drawing/2014/main" id="{9199B343-F268-6F49-9E2C-06E75DFF84BA}"/>
              </a:ext>
            </a:extLst>
          </p:cNvPr>
          <p:cNvCxnSpPr>
            <a:cxnSpLocks/>
          </p:cNvCxnSpPr>
          <p:nvPr/>
        </p:nvCxnSpPr>
        <p:spPr>
          <a:xfrm>
            <a:off x="7873978" y="4804095"/>
            <a:ext cx="1018403" cy="0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Straight Arrow Connector 106">
            <a:extLst>
              <a:ext uri="{FF2B5EF4-FFF2-40B4-BE49-F238E27FC236}">
                <a16:creationId xmlns:a16="http://schemas.microsoft.com/office/drawing/2014/main" id="{4C826BB0-ED99-D14B-B8B6-A93FB5A3CB5C}"/>
              </a:ext>
            </a:extLst>
          </p:cNvPr>
          <p:cNvCxnSpPr>
            <a:cxnSpLocks/>
          </p:cNvCxnSpPr>
          <p:nvPr/>
        </p:nvCxnSpPr>
        <p:spPr>
          <a:xfrm>
            <a:off x="7873978" y="5159706"/>
            <a:ext cx="1018403" cy="0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Straight Arrow Connector 107">
            <a:extLst>
              <a:ext uri="{FF2B5EF4-FFF2-40B4-BE49-F238E27FC236}">
                <a16:creationId xmlns:a16="http://schemas.microsoft.com/office/drawing/2014/main" id="{8D3395F8-64B6-2240-BE32-53842EE6B4CC}"/>
              </a:ext>
            </a:extLst>
          </p:cNvPr>
          <p:cNvCxnSpPr>
            <a:cxnSpLocks/>
          </p:cNvCxnSpPr>
          <p:nvPr/>
        </p:nvCxnSpPr>
        <p:spPr>
          <a:xfrm rot="10800000">
            <a:off x="2258563" y="694238"/>
            <a:ext cx="1018403" cy="0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48">
            <a:extLst>
              <a:ext uri="{FF2B5EF4-FFF2-40B4-BE49-F238E27FC236}">
                <a16:creationId xmlns:a16="http://schemas.microsoft.com/office/drawing/2014/main" id="{464021D6-E6FC-7E4E-A06F-9BEC0E19B1B0}"/>
              </a:ext>
            </a:extLst>
          </p:cNvPr>
          <p:cNvCxnSpPr/>
          <p:nvPr/>
        </p:nvCxnSpPr>
        <p:spPr>
          <a:xfrm>
            <a:off x="6131555" y="5696813"/>
            <a:ext cx="2760826" cy="0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9" name="Straight Arrow Connector 108">
            <a:extLst>
              <a:ext uri="{FF2B5EF4-FFF2-40B4-BE49-F238E27FC236}">
                <a16:creationId xmlns:a16="http://schemas.microsoft.com/office/drawing/2014/main" id="{33899697-CF8B-494E-B7BE-1EF3355A91E6}"/>
              </a:ext>
            </a:extLst>
          </p:cNvPr>
          <p:cNvCxnSpPr>
            <a:cxnSpLocks/>
          </p:cNvCxnSpPr>
          <p:nvPr/>
        </p:nvCxnSpPr>
        <p:spPr>
          <a:xfrm rot="10800000">
            <a:off x="2277278" y="1068764"/>
            <a:ext cx="1018403" cy="0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0" name="Straight Arrow Connector 109">
            <a:extLst>
              <a:ext uri="{FF2B5EF4-FFF2-40B4-BE49-F238E27FC236}">
                <a16:creationId xmlns:a16="http://schemas.microsoft.com/office/drawing/2014/main" id="{962378CC-2935-0241-95AA-8F63EF9483CF}"/>
              </a:ext>
            </a:extLst>
          </p:cNvPr>
          <p:cNvCxnSpPr>
            <a:cxnSpLocks/>
          </p:cNvCxnSpPr>
          <p:nvPr/>
        </p:nvCxnSpPr>
        <p:spPr>
          <a:xfrm rot="10800000">
            <a:off x="2293647" y="1441681"/>
            <a:ext cx="1018403" cy="0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" name="Straight Arrow Connector 110">
            <a:extLst>
              <a:ext uri="{FF2B5EF4-FFF2-40B4-BE49-F238E27FC236}">
                <a16:creationId xmlns:a16="http://schemas.microsoft.com/office/drawing/2014/main" id="{BCD3E344-E8C7-8546-B238-5523C742A9B7}"/>
              </a:ext>
            </a:extLst>
          </p:cNvPr>
          <p:cNvCxnSpPr>
            <a:cxnSpLocks/>
          </p:cNvCxnSpPr>
          <p:nvPr/>
        </p:nvCxnSpPr>
        <p:spPr>
          <a:xfrm rot="10800000">
            <a:off x="2293647" y="1831366"/>
            <a:ext cx="1018403" cy="0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2" name="Straight Arrow Connector 111">
            <a:extLst>
              <a:ext uri="{FF2B5EF4-FFF2-40B4-BE49-F238E27FC236}">
                <a16:creationId xmlns:a16="http://schemas.microsoft.com/office/drawing/2014/main" id="{F0E03197-9703-0749-AE17-04ED3B3E0AEA}"/>
              </a:ext>
            </a:extLst>
          </p:cNvPr>
          <p:cNvCxnSpPr>
            <a:cxnSpLocks/>
          </p:cNvCxnSpPr>
          <p:nvPr/>
        </p:nvCxnSpPr>
        <p:spPr>
          <a:xfrm rot="10800000">
            <a:off x="2312362" y="2142257"/>
            <a:ext cx="1018403" cy="0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3" name="Straight Arrow Connector 112">
            <a:extLst>
              <a:ext uri="{FF2B5EF4-FFF2-40B4-BE49-F238E27FC236}">
                <a16:creationId xmlns:a16="http://schemas.microsoft.com/office/drawing/2014/main" id="{4C848A71-E7DC-5846-A36A-3E5806A48AB1}"/>
              </a:ext>
            </a:extLst>
          </p:cNvPr>
          <p:cNvCxnSpPr>
            <a:cxnSpLocks/>
          </p:cNvCxnSpPr>
          <p:nvPr/>
        </p:nvCxnSpPr>
        <p:spPr>
          <a:xfrm rot="10800000">
            <a:off x="2309934" y="3670611"/>
            <a:ext cx="1018403" cy="0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4" name="Straight Arrow Connector 113">
            <a:extLst>
              <a:ext uri="{FF2B5EF4-FFF2-40B4-BE49-F238E27FC236}">
                <a16:creationId xmlns:a16="http://schemas.microsoft.com/office/drawing/2014/main" id="{E7CE8695-D763-4E4B-A35E-6116A6FA2D0D}"/>
              </a:ext>
            </a:extLst>
          </p:cNvPr>
          <p:cNvCxnSpPr>
            <a:cxnSpLocks/>
          </p:cNvCxnSpPr>
          <p:nvPr/>
        </p:nvCxnSpPr>
        <p:spPr>
          <a:xfrm rot="10800000">
            <a:off x="2309933" y="4059279"/>
            <a:ext cx="1018403" cy="0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7" name="Straight Arrow Connector 116">
            <a:extLst>
              <a:ext uri="{FF2B5EF4-FFF2-40B4-BE49-F238E27FC236}">
                <a16:creationId xmlns:a16="http://schemas.microsoft.com/office/drawing/2014/main" id="{BC0CA7B5-CA58-634B-92FE-65EEFAA2093D}"/>
              </a:ext>
            </a:extLst>
          </p:cNvPr>
          <p:cNvCxnSpPr>
            <a:cxnSpLocks/>
          </p:cNvCxnSpPr>
          <p:nvPr/>
        </p:nvCxnSpPr>
        <p:spPr>
          <a:xfrm rot="10800000">
            <a:off x="2316756" y="4440036"/>
            <a:ext cx="1018403" cy="0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8" name="Straight Arrow Connector 117">
            <a:extLst>
              <a:ext uri="{FF2B5EF4-FFF2-40B4-BE49-F238E27FC236}">
                <a16:creationId xmlns:a16="http://schemas.microsoft.com/office/drawing/2014/main" id="{522FEF1D-0E8A-8F4B-86E0-C6208415F598}"/>
              </a:ext>
            </a:extLst>
          </p:cNvPr>
          <p:cNvCxnSpPr>
            <a:cxnSpLocks/>
          </p:cNvCxnSpPr>
          <p:nvPr/>
        </p:nvCxnSpPr>
        <p:spPr>
          <a:xfrm rot="10800000">
            <a:off x="2323877" y="4841968"/>
            <a:ext cx="1018403" cy="0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0" name="Straight Arrow Connector 119">
            <a:extLst>
              <a:ext uri="{FF2B5EF4-FFF2-40B4-BE49-F238E27FC236}">
                <a16:creationId xmlns:a16="http://schemas.microsoft.com/office/drawing/2014/main" id="{7D376872-1CBF-E84C-9F40-61105CE4A52D}"/>
              </a:ext>
            </a:extLst>
          </p:cNvPr>
          <p:cNvCxnSpPr>
            <a:cxnSpLocks/>
          </p:cNvCxnSpPr>
          <p:nvPr/>
        </p:nvCxnSpPr>
        <p:spPr>
          <a:xfrm rot="10800000">
            <a:off x="2309932" y="5218652"/>
            <a:ext cx="1018403" cy="0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3973856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3">
      <a:dk1>
        <a:srgbClr val="000000"/>
      </a:dk1>
      <a:lt1>
        <a:srgbClr val="FDFDFD"/>
      </a:lt1>
      <a:dk2>
        <a:srgbClr val="000000"/>
      </a:dk2>
      <a:lt2>
        <a:srgbClr val="000000"/>
      </a:lt2>
      <a:accent1>
        <a:srgbClr val="693C74"/>
      </a:accent1>
      <a:accent2>
        <a:srgbClr val="63A70A"/>
      </a:accent2>
      <a:accent3>
        <a:srgbClr val="00A0DD"/>
      </a:accent3>
      <a:accent4>
        <a:srgbClr val="EA7200"/>
      </a:accent4>
      <a:accent5>
        <a:srgbClr val="0079C1"/>
      </a:accent5>
      <a:accent6>
        <a:srgbClr val="F6B331"/>
      </a:accent6>
      <a:hlink>
        <a:srgbClr val="0079C1"/>
      </a:hlink>
      <a:folHlink>
        <a:srgbClr val="00A1DD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6226</TotalTime>
  <Words>180</Words>
  <Application>Microsoft Office PowerPoint</Application>
  <PresentationFormat>Widescreen</PresentationFormat>
  <Paragraphs>44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PowerPoint Presentation</vt:lpstr>
    </vt:vector>
  </TitlesOfParts>
  <Company>NMDP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mkolb</dc:creator>
  <cp:lastModifiedBy>Eapen, Mary</cp:lastModifiedBy>
  <cp:revision>480</cp:revision>
  <dcterms:created xsi:type="dcterms:W3CDTF">2013-11-19T17:32:59Z</dcterms:created>
  <dcterms:modified xsi:type="dcterms:W3CDTF">2021-10-17T14:50:49Z</dcterms:modified>
</cp:coreProperties>
</file>