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3988" cy="792162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5" d="100"/>
          <a:sy n="85" d="100"/>
        </p:scale>
        <p:origin x="-1116" y="-78"/>
      </p:cViewPr>
      <p:guideLst>
        <p:guide orient="horz" pos="249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049" y="2460839"/>
            <a:ext cx="6607890" cy="169801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6098" y="4488921"/>
            <a:ext cx="5441792" cy="202441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CF53-9BC9-4ED2-B642-4BB7B384D587}" type="datetimeFigureOut">
              <a:rPr lang="zh-CN" altLang="en-US" smtClean="0"/>
              <a:t>2019/5/17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8F87-A03A-420C-8E0D-776992A32C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173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CF53-9BC9-4ED2-B642-4BB7B384D587}" type="datetimeFigureOut">
              <a:rPr lang="zh-CN" altLang="en-US" smtClean="0"/>
              <a:t>2019/5/17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8F87-A03A-420C-8E0D-776992A32C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317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2610" y="366742"/>
            <a:ext cx="1485965" cy="780793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665" y="366742"/>
            <a:ext cx="4332379" cy="780793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CF53-9BC9-4ED2-B642-4BB7B384D587}" type="datetimeFigureOut">
              <a:rPr lang="zh-CN" altLang="en-US" smtClean="0"/>
              <a:t>2019/5/17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8F87-A03A-420C-8E0D-776992A32C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673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CF53-9BC9-4ED2-B642-4BB7B384D587}" type="datetimeFigureOut">
              <a:rPr lang="zh-CN" altLang="en-US" smtClean="0"/>
              <a:t>2019/5/17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8F87-A03A-420C-8E0D-776992A32C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6960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091" y="5090378"/>
            <a:ext cx="6607890" cy="157332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091" y="3357523"/>
            <a:ext cx="6607890" cy="173285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CF53-9BC9-4ED2-B642-4BB7B384D587}" type="datetimeFigureOut">
              <a:rPr lang="zh-CN" altLang="en-US" smtClean="0"/>
              <a:t>2019/5/17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8F87-A03A-420C-8E0D-776992A32C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885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665" y="2134438"/>
            <a:ext cx="2908497" cy="60402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728" y="2134438"/>
            <a:ext cx="2909847" cy="60402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CF53-9BC9-4ED2-B642-4BB7B384D587}" type="datetimeFigureOut">
              <a:rPr lang="zh-CN" altLang="en-US" smtClean="0"/>
              <a:t>2019/5/17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8F87-A03A-420C-8E0D-776992A32C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0265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700" y="317232"/>
            <a:ext cx="6996589" cy="1320271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700" y="1773198"/>
            <a:ext cx="3434861" cy="73898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700" y="2512182"/>
            <a:ext cx="3434861" cy="45641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9078" y="1773198"/>
            <a:ext cx="3436211" cy="73898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9078" y="2512182"/>
            <a:ext cx="3436211" cy="45641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CF53-9BC9-4ED2-B642-4BB7B384D587}" type="datetimeFigureOut">
              <a:rPr lang="zh-CN" altLang="en-US" smtClean="0"/>
              <a:t>2019/5/17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8F87-A03A-420C-8E0D-776992A32C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4222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CF53-9BC9-4ED2-B642-4BB7B384D587}" type="datetimeFigureOut">
              <a:rPr lang="zh-CN" altLang="en-US" smtClean="0"/>
              <a:t>2019/5/17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8F87-A03A-420C-8E0D-776992A32C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6660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CF53-9BC9-4ED2-B642-4BB7B384D587}" type="datetimeFigureOut">
              <a:rPr lang="zh-CN" altLang="en-US" smtClean="0"/>
              <a:t>2019/5/17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8F87-A03A-420C-8E0D-776992A32C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8372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700" y="315398"/>
            <a:ext cx="2557588" cy="13422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9413" y="315399"/>
            <a:ext cx="4345875" cy="67608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700" y="1657674"/>
            <a:ext cx="2557588" cy="54186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CF53-9BC9-4ED2-B642-4BB7B384D587}" type="datetimeFigureOut">
              <a:rPr lang="zh-CN" altLang="en-US" smtClean="0"/>
              <a:t>2019/5/17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8F87-A03A-420C-8E0D-776992A32C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9387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756" y="5545137"/>
            <a:ext cx="4664393" cy="65463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756" y="707812"/>
            <a:ext cx="4664393" cy="47529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756" y="6199772"/>
            <a:ext cx="4664393" cy="9296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CF53-9BC9-4ED2-B642-4BB7B384D587}" type="datetimeFigureOut">
              <a:rPr lang="zh-CN" altLang="en-US" smtClean="0"/>
              <a:t>2019/5/17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8F87-A03A-420C-8E0D-776992A32C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882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700" y="317232"/>
            <a:ext cx="6996589" cy="13202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700" y="1848380"/>
            <a:ext cx="6996589" cy="52279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99" y="7342173"/>
            <a:ext cx="1813931" cy="4217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0CF53-9BC9-4ED2-B642-4BB7B384D587}" type="datetimeFigureOut">
              <a:rPr lang="zh-CN" altLang="en-US" smtClean="0"/>
              <a:t>2019/5/17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6113" y="7342173"/>
            <a:ext cx="2461763" cy="4217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1358" y="7342173"/>
            <a:ext cx="1813931" cy="4217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38F87-A03A-420C-8E0D-776992A32C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266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28"/>
          <p:cNvCxnSpPr>
            <a:cxnSpLocks noChangeShapeType="1"/>
          </p:cNvCxnSpPr>
          <p:nvPr/>
        </p:nvCxnSpPr>
        <p:spPr bwMode="auto">
          <a:xfrm>
            <a:off x="1268682" y="2789238"/>
            <a:ext cx="6278563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直接连接符 5"/>
          <p:cNvCxnSpPr>
            <a:cxnSpLocks noChangeShapeType="1"/>
          </p:cNvCxnSpPr>
          <p:nvPr/>
        </p:nvCxnSpPr>
        <p:spPr bwMode="auto">
          <a:xfrm>
            <a:off x="1367107" y="930275"/>
            <a:ext cx="6180138" cy="15875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" name="组合 9"/>
          <p:cNvGrpSpPr>
            <a:grpSpLocks/>
          </p:cNvGrpSpPr>
          <p:nvPr/>
        </p:nvGrpSpPr>
        <p:grpSpPr bwMode="auto">
          <a:xfrm>
            <a:off x="1527445" y="815975"/>
            <a:ext cx="762000" cy="299669"/>
            <a:chOff x="990600" y="935400"/>
            <a:chExt cx="762000" cy="415719"/>
          </a:xfrm>
        </p:grpSpPr>
        <p:sp>
          <p:nvSpPr>
            <p:cNvPr id="7" name="矩形 7"/>
            <p:cNvSpPr>
              <a:spLocks noChangeArrowheads="1"/>
            </p:cNvSpPr>
            <p:nvPr/>
          </p:nvSpPr>
          <p:spPr bwMode="auto">
            <a:xfrm>
              <a:off x="990600" y="935400"/>
              <a:ext cx="762000" cy="36000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200"/>
            </a:p>
          </p:txBody>
        </p:sp>
        <p:sp>
          <p:nvSpPr>
            <p:cNvPr id="8" name="TextBox 8"/>
            <p:cNvSpPr txBox="1">
              <a:spLocks noChangeArrowheads="1"/>
            </p:cNvSpPr>
            <p:nvPr/>
          </p:nvSpPr>
          <p:spPr bwMode="auto">
            <a:xfrm>
              <a:off x="1054925" y="966849"/>
              <a:ext cx="614271" cy="384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200" dirty="0" smtClean="0"/>
                <a:t>5’UTR</a:t>
              </a:r>
              <a:endParaRPr lang="zh-CN" altLang="en-US" sz="1200" dirty="0"/>
            </a:p>
          </p:txBody>
        </p:sp>
      </p:grpSp>
      <p:grpSp>
        <p:nvGrpSpPr>
          <p:cNvPr id="9" name="组合 13"/>
          <p:cNvGrpSpPr>
            <a:grpSpLocks/>
          </p:cNvGrpSpPr>
          <p:nvPr/>
        </p:nvGrpSpPr>
        <p:grpSpPr bwMode="auto">
          <a:xfrm>
            <a:off x="1494107" y="2644774"/>
            <a:ext cx="762000" cy="302200"/>
            <a:chOff x="990600" y="935400"/>
            <a:chExt cx="762000" cy="377143"/>
          </a:xfrm>
        </p:grpSpPr>
        <p:sp>
          <p:nvSpPr>
            <p:cNvPr id="10" name="矩形 14"/>
            <p:cNvSpPr>
              <a:spLocks noChangeArrowheads="1"/>
            </p:cNvSpPr>
            <p:nvPr/>
          </p:nvSpPr>
          <p:spPr bwMode="auto">
            <a:xfrm>
              <a:off x="990600" y="935400"/>
              <a:ext cx="762000" cy="36000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200"/>
            </a:p>
          </p:txBody>
        </p:sp>
        <p:sp>
          <p:nvSpPr>
            <p:cNvPr id="11" name="TextBox 15"/>
            <p:cNvSpPr txBox="1">
              <a:spLocks noChangeArrowheads="1"/>
            </p:cNvSpPr>
            <p:nvPr/>
          </p:nvSpPr>
          <p:spPr bwMode="auto">
            <a:xfrm>
              <a:off x="1054925" y="966851"/>
              <a:ext cx="614271" cy="345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200" dirty="0" smtClean="0"/>
                <a:t>5’UTR</a:t>
              </a:r>
              <a:endParaRPr lang="zh-CN" altLang="en-US" sz="1200" dirty="0"/>
            </a:p>
          </p:txBody>
        </p:sp>
      </p:grpSp>
      <p:sp>
        <p:nvSpPr>
          <p:cNvPr id="12" name="矩形 20"/>
          <p:cNvSpPr>
            <a:spLocks noChangeArrowheads="1"/>
          </p:cNvSpPr>
          <p:nvPr/>
        </p:nvSpPr>
        <p:spPr bwMode="auto">
          <a:xfrm>
            <a:off x="6555057" y="1504950"/>
            <a:ext cx="762000" cy="2682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3’UTR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组合 22"/>
          <p:cNvGrpSpPr>
            <a:grpSpLocks/>
          </p:cNvGrpSpPr>
          <p:nvPr/>
        </p:nvGrpSpPr>
        <p:grpSpPr bwMode="auto">
          <a:xfrm>
            <a:off x="6555057" y="2644774"/>
            <a:ext cx="762000" cy="302200"/>
            <a:chOff x="990600" y="935400"/>
            <a:chExt cx="762000" cy="377143"/>
          </a:xfrm>
        </p:grpSpPr>
        <p:sp>
          <p:nvSpPr>
            <p:cNvPr id="14" name="矩形 23"/>
            <p:cNvSpPr>
              <a:spLocks noChangeArrowheads="1"/>
            </p:cNvSpPr>
            <p:nvPr/>
          </p:nvSpPr>
          <p:spPr bwMode="auto">
            <a:xfrm>
              <a:off x="990600" y="935400"/>
              <a:ext cx="762000" cy="36000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200"/>
            </a:p>
          </p:txBody>
        </p:sp>
        <p:sp>
          <p:nvSpPr>
            <p:cNvPr id="15" name="TextBox 24"/>
            <p:cNvSpPr txBox="1">
              <a:spLocks noChangeArrowheads="1"/>
            </p:cNvSpPr>
            <p:nvPr/>
          </p:nvSpPr>
          <p:spPr bwMode="auto">
            <a:xfrm>
              <a:off x="1054925" y="966851"/>
              <a:ext cx="614271" cy="345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200" dirty="0" smtClean="0"/>
                <a:t>3’UTR</a:t>
              </a:r>
              <a:endParaRPr lang="zh-CN" altLang="en-US" sz="1200" dirty="0"/>
            </a:p>
          </p:txBody>
        </p:sp>
      </p:grpSp>
      <p:sp>
        <p:nvSpPr>
          <p:cNvPr id="16" name="右箭头 29"/>
          <p:cNvSpPr>
            <a:spLocks noChangeArrowheads="1"/>
          </p:cNvSpPr>
          <p:nvPr/>
        </p:nvSpPr>
        <p:spPr bwMode="auto">
          <a:xfrm>
            <a:off x="2289445" y="687388"/>
            <a:ext cx="4275137" cy="517525"/>
          </a:xfrm>
          <a:prstGeom prst="rightArrow">
            <a:avLst>
              <a:gd name="adj1" fmla="val 50000"/>
              <a:gd name="adj2" fmla="val 49985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1200"/>
          </a:p>
        </p:txBody>
      </p:sp>
      <p:sp>
        <p:nvSpPr>
          <p:cNvPr id="17" name="TextBox 30"/>
          <p:cNvSpPr txBox="1">
            <a:spLocks noChangeArrowheads="1"/>
          </p:cNvSpPr>
          <p:nvPr/>
        </p:nvSpPr>
        <p:spPr bwMode="auto">
          <a:xfrm>
            <a:off x="3742007" y="792163"/>
            <a:ext cx="60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 i="1"/>
              <a:t>pbpp5</a:t>
            </a:r>
            <a:endParaRPr lang="zh-CN" altLang="en-US" sz="1200" i="1"/>
          </a:p>
        </p:txBody>
      </p:sp>
      <p:sp>
        <p:nvSpPr>
          <p:cNvPr id="18" name="右箭头 31"/>
          <p:cNvSpPr>
            <a:spLocks noChangeArrowheads="1"/>
          </p:cNvSpPr>
          <p:nvPr/>
        </p:nvSpPr>
        <p:spPr bwMode="auto">
          <a:xfrm flipH="1">
            <a:off x="3889645" y="1371600"/>
            <a:ext cx="1141412" cy="534988"/>
          </a:xfrm>
          <a:prstGeom prst="rightArrow">
            <a:avLst>
              <a:gd name="adj1" fmla="val 50000"/>
              <a:gd name="adj2" fmla="val 49930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1200"/>
          </a:p>
        </p:txBody>
      </p:sp>
      <p:sp>
        <p:nvSpPr>
          <p:cNvPr id="19" name="右箭头 32"/>
          <p:cNvSpPr>
            <a:spLocks noChangeArrowheads="1"/>
          </p:cNvSpPr>
          <p:nvPr/>
        </p:nvSpPr>
        <p:spPr bwMode="auto">
          <a:xfrm flipH="1">
            <a:off x="2743470" y="1371600"/>
            <a:ext cx="1146175" cy="534988"/>
          </a:xfrm>
          <a:prstGeom prst="rightArrow">
            <a:avLst>
              <a:gd name="adj1" fmla="val 50000"/>
              <a:gd name="adj2" fmla="val 49980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1200"/>
          </a:p>
        </p:txBody>
      </p:sp>
      <p:sp>
        <p:nvSpPr>
          <p:cNvPr id="20" name="右箭头 33"/>
          <p:cNvSpPr>
            <a:spLocks noChangeArrowheads="1"/>
          </p:cNvSpPr>
          <p:nvPr/>
        </p:nvSpPr>
        <p:spPr bwMode="auto">
          <a:xfrm flipH="1">
            <a:off x="5031057" y="1371600"/>
            <a:ext cx="609600" cy="534988"/>
          </a:xfrm>
          <a:prstGeom prst="rightArrow">
            <a:avLst>
              <a:gd name="adj1" fmla="val 50000"/>
              <a:gd name="adj2" fmla="val 49904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1200"/>
          </a:p>
        </p:txBody>
      </p:sp>
      <p:sp>
        <p:nvSpPr>
          <p:cNvPr id="21" name="右箭头 36"/>
          <p:cNvSpPr>
            <a:spLocks noChangeArrowheads="1"/>
          </p:cNvSpPr>
          <p:nvPr/>
        </p:nvSpPr>
        <p:spPr bwMode="auto">
          <a:xfrm flipH="1">
            <a:off x="5640657" y="1371600"/>
            <a:ext cx="609600" cy="534988"/>
          </a:xfrm>
          <a:prstGeom prst="rightArrow">
            <a:avLst>
              <a:gd name="adj1" fmla="val 50000"/>
              <a:gd name="adj2" fmla="val 49904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1200"/>
          </a:p>
        </p:txBody>
      </p:sp>
      <p:sp>
        <p:nvSpPr>
          <p:cNvPr id="22" name="右箭头 37"/>
          <p:cNvSpPr>
            <a:spLocks noChangeArrowheads="1"/>
          </p:cNvSpPr>
          <p:nvPr/>
        </p:nvSpPr>
        <p:spPr bwMode="auto">
          <a:xfrm flipH="1">
            <a:off x="2254520" y="1384300"/>
            <a:ext cx="492125" cy="52228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1200"/>
          </a:p>
        </p:txBody>
      </p:sp>
      <p:sp>
        <p:nvSpPr>
          <p:cNvPr id="23" name="矩形 38"/>
          <p:cNvSpPr>
            <a:spLocks noChangeArrowheads="1"/>
          </p:cNvSpPr>
          <p:nvPr/>
        </p:nvSpPr>
        <p:spPr bwMode="auto">
          <a:xfrm>
            <a:off x="6250257" y="1506538"/>
            <a:ext cx="304800" cy="265112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1200"/>
          </a:p>
        </p:txBody>
      </p:sp>
      <p:sp>
        <p:nvSpPr>
          <p:cNvPr id="24" name="TextBox 39"/>
          <p:cNvSpPr txBox="1">
            <a:spLocks noChangeArrowheads="1"/>
          </p:cNvSpPr>
          <p:nvPr/>
        </p:nvSpPr>
        <p:spPr bwMode="auto">
          <a:xfrm>
            <a:off x="3051445" y="1485900"/>
            <a:ext cx="4667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 i="1"/>
              <a:t>yfcu</a:t>
            </a:r>
            <a:endParaRPr lang="zh-CN" altLang="en-US" sz="1200" i="1"/>
          </a:p>
        </p:txBody>
      </p:sp>
      <p:sp>
        <p:nvSpPr>
          <p:cNvPr id="25" name="TextBox 40"/>
          <p:cNvSpPr txBox="1">
            <a:spLocks noChangeArrowheads="1"/>
          </p:cNvSpPr>
          <p:nvPr/>
        </p:nvSpPr>
        <p:spPr bwMode="auto">
          <a:xfrm>
            <a:off x="4377007" y="1485900"/>
            <a:ext cx="6318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 i="1"/>
              <a:t>hdhfr</a:t>
            </a:r>
            <a:endParaRPr lang="zh-CN" altLang="en-US" sz="1200" i="1"/>
          </a:p>
        </p:txBody>
      </p:sp>
      <p:sp>
        <p:nvSpPr>
          <p:cNvPr id="26" name="右箭头 41"/>
          <p:cNvSpPr>
            <a:spLocks noChangeArrowheads="1"/>
          </p:cNvSpPr>
          <p:nvPr/>
        </p:nvSpPr>
        <p:spPr bwMode="auto">
          <a:xfrm flipH="1">
            <a:off x="3889645" y="2498725"/>
            <a:ext cx="1143000" cy="581025"/>
          </a:xfrm>
          <a:prstGeom prst="rightArrow">
            <a:avLst>
              <a:gd name="adj1" fmla="val 50000"/>
              <a:gd name="adj2" fmla="val 49918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1200"/>
          </a:p>
        </p:txBody>
      </p:sp>
      <p:sp>
        <p:nvSpPr>
          <p:cNvPr id="27" name="右箭头 42"/>
          <p:cNvSpPr>
            <a:spLocks noChangeArrowheads="1"/>
          </p:cNvSpPr>
          <p:nvPr/>
        </p:nvSpPr>
        <p:spPr bwMode="auto">
          <a:xfrm flipH="1">
            <a:off x="2743470" y="2498725"/>
            <a:ext cx="1146175" cy="581025"/>
          </a:xfrm>
          <a:prstGeom prst="rightArrow">
            <a:avLst>
              <a:gd name="adj1" fmla="val 50000"/>
              <a:gd name="adj2" fmla="val 49929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1200"/>
          </a:p>
        </p:txBody>
      </p:sp>
      <p:sp>
        <p:nvSpPr>
          <p:cNvPr id="28" name="右箭头 43"/>
          <p:cNvSpPr>
            <a:spLocks noChangeArrowheads="1"/>
          </p:cNvSpPr>
          <p:nvPr/>
        </p:nvSpPr>
        <p:spPr bwMode="auto">
          <a:xfrm flipH="1">
            <a:off x="5031057" y="2498725"/>
            <a:ext cx="609600" cy="581025"/>
          </a:xfrm>
          <a:prstGeom prst="rightArrow">
            <a:avLst>
              <a:gd name="adj1" fmla="val 50000"/>
              <a:gd name="adj2" fmla="val 49972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1200"/>
          </a:p>
        </p:txBody>
      </p:sp>
      <p:sp>
        <p:nvSpPr>
          <p:cNvPr id="29" name="右箭头 44"/>
          <p:cNvSpPr>
            <a:spLocks noChangeArrowheads="1"/>
          </p:cNvSpPr>
          <p:nvPr/>
        </p:nvSpPr>
        <p:spPr bwMode="auto">
          <a:xfrm flipH="1">
            <a:off x="5640657" y="2498725"/>
            <a:ext cx="609600" cy="581025"/>
          </a:xfrm>
          <a:prstGeom prst="rightArrow">
            <a:avLst>
              <a:gd name="adj1" fmla="val 50000"/>
              <a:gd name="adj2" fmla="val 49972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1200"/>
          </a:p>
        </p:txBody>
      </p:sp>
      <p:sp>
        <p:nvSpPr>
          <p:cNvPr id="30" name="右箭头 45"/>
          <p:cNvSpPr>
            <a:spLocks noChangeArrowheads="1"/>
          </p:cNvSpPr>
          <p:nvPr/>
        </p:nvSpPr>
        <p:spPr bwMode="auto">
          <a:xfrm flipH="1">
            <a:off x="2254520" y="2508250"/>
            <a:ext cx="492125" cy="57943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1200"/>
          </a:p>
        </p:txBody>
      </p:sp>
      <p:sp>
        <p:nvSpPr>
          <p:cNvPr id="31" name="矩形 46"/>
          <p:cNvSpPr>
            <a:spLocks noChangeArrowheads="1"/>
          </p:cNvSpPr>
          <p:nvPr/>
        </p:nvSpPr>
        <p:spPr bwMode="auto">
          <a:xfrm>
            <a:off x="6250257" y="2644775"/>
            <a:ext cx="304800" cy="288925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1200"/>
          </a:p>
        </p:txBody>
      </p:sp>
      <p:sp>
        <p:nvSpPr>
          <p:cNvPr id="32" name="TextBox 47"/>
          <p:cNvSpPr txBox="1">
            <a:spLocks noChangeArrowheads="1"/>
          </p:cNvSpPr>
          <p:nvPr/>
        </p:nvSpPr>
        <p:spPr bwMode="auto">
          <a:xfrm>
            <a:off x="3051445" y="2635250"/>
            <a:ext cx="4667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 i="1"/>
              <a:t>yfcu</a:t>
            </a:r>
            <a:endParaRPr lang="zh-CN" altLang="en-US" sz="1200" i="1"/>
          </a:p>
        </p:txBody>
      </p:sp>
      <p:sp>
        <p:nvSpPr>
          <p:cNvPr id="33" name="TextBox 48"/>
          <p:cNvSpPr txBox="1">
            <a:spLocks noChangeArrowheads="1"/>
          </p:cNvSpPr>
          <p:nvPr/>
        </p:nvSpPr>
        <p:spPr bwMode="auto">
          <a:xfrm>
            <a:off x="4377007" y="2635250"/>
            <a:ext cx="533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 i="1"/>
              <a:t>hdhfr</a:t>
            </a:r>
            <a:endParaRPr lang="zh-CN" altLang="en-US" sz="1200" i="1"/>
          </a:p>
        </p:txBody>
      </p:sp>
      <p:cxnSp>
        <p:nvCxnSpPr>
          <p:cNvPr id="34" name="直接连接符 50"/>
          <p:cNvCxnSpPr>
            <a:cxnSpLocks noChangeShapeType="1"/>
          </p:cNvCxnSpPr>
          <p:nvPr/>
        </p:nvCxnSpPr>
        <p:spPr bwMode="auto">
          <a:xfrm>
            <a:off x="1527445" y="1066800"/>
            <a:ext cx="736600" cy="4222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" name="直接连接符 52"/>
          <p:cNvCxnSpPr>
            <a:cxnSpLocks noChangeShapeType="1"/>
          </p:cNvCxnSpPr>
          <p:nvPr/>
        </p:nvCxnSpPr>
        <p:spPr bwMode="auto">
          <a:xfrm flipH="1">
            <a:off x="1560782" y="1063625"/>
            <a:ext cx="728663" cy="4413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直接连接符 54"/>
          <p:cNvCxnSpPr>
            <a:cxnSpLocks noChangeShapeType="1"/>
          </p:cNvCxnSpPr>
          <p:nvPr/>
        </p:nvCxnSpPr>
        <p:spPr bwMode="auto">
          <a:xfrm>
            <a:off x="6574107" y="1116013"/>
            <a:ext cx="742950" cy="3762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直接连接符 56"/>
          <p:cNvCxnSpPr>
            <a:cxnSpLocks noChangeShapeType="1"/>
          </p:cNvCxnSpPr>
          <p:nvPr/>
        </p:nvCxnSpPr>
        <p:spPr bwMode="auto">
          <a:xfrm flipH="1">
            <a:off x="6564582" y="1074738"/>
            <a:ext cx="754063" cy="43021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直接箭头连接符 58"/>
          <p:cNvCxnSpPr>
            <a:cxnSpLocks noChangeShapeType="1"/>
          </p:cNvCxnSpPr>
          <p:nvPr/>
        </p:nvCxnSpPr>
        <p:spPr bwMode="auto">
          <a:xfrm rot="5400000">
            <a:off x="4384945" y="2170112"/>
            <a:ext cx="381000" cy="31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直接箭头连接符 62"/>
          <p:cNvCxnSpPr>
            <a:cxnSpLocks noChangeShapeType="1"/>
          </p:cNvCxnSpPr>
          <p:nvPr/>
        </p:nvCxnSpPr>
        <p:spPr bwMode="auto">
          <a:xfrm>
            <a:off x="1679845" y="2484438"/>
            <a:ext cx="457200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直接箭头连接符 63"/>
          <p:cNvCxnSpPr>
            <a:cxnSpLocks noChangeShapeType="1"/>
          </p:cNvCxnSpPr>
          <p:nvPr/>
        </p:nvCxnSpPr>
        <p:spPr bwMode="auto">
          <a:xfrm>
            <a:off x="5651770" y="2436813"/>
            <a:ext cx="457200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" name="直接箭头连接符 64"/>
          <p:cNvCxnSpPr>
            <a:cxnSpLocks noChangeShapeType="1"/>
          </p:cNvCxnSpPr>
          <p:nvPr/>
        </p:nvCxnSpPr>
        <p:spPr bwMode="auto">
          <a:xfrm flipH="1">
            <a:off x="6631257" y="2435225"/>
            <a:ext cx="4572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直接箭头连接符 65"/>
          <p:cNvCxnSpPr>
            <a:cxnSpLocks noChangeShapeType="1"/>
          </p:cNvCxnSpPr>
          <p:nvPr/>
        </p:nvCxnSpPr>
        <p:spPr bwMode="auto">
          <a:xfrm flipH="1">
            <a:off x="3203845" y="3046413"/>
            <a:ext cx="457200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直接箭头连接符 66"/>
          <p:cNvCxnSpPr>
            <a:cxnSpLocks noChangeShapeType="1"/>
          </p:cNvCxnSpPr>
          <p:nvPr/>
        </p:nvCxnSpPr>
        <p:spPr bwMode="auto">
          <a:xfrm flipH="1">
            <a:off x="2840307" y="2484438"/>
            <a:ext cx="457200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" name="TextBox 67"/>
          <p:cNvSpPr txBox="1">
            <a:spLocks noChangeArrowheads="1"/>
          </p:cNvSpPr>
          <p:nvPr/>
        </p:nvSpPr>
        <p:spPr bwMode="auto">
          <a:xfrm>
            <a:off x="1690957" y="2205038"/>
            <a:ext cx="4000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 dirty="0"/>
              <a:t>GT</a:t>
            </a:r>
            <a:endParaRPr lang="zh-CN" altLang="en-US" sz="1200" dirty="0"/>
          </a:p>
        </p:txBody>
      </p:sp>
      <p:sp>
        <p:nvSpPr>
          <p:cNvPr id="45" name="TextBox 68"/>
          <p:cNvSpPr txBox="1">
            <a:spLocks noChangeArrowheads="1"/>
          </p:cNvSpPr>
          <p:nvPr/>
        </p:nvSpPr>
        <p:spPr bwMode="auto">
          <a:xfrm>
            <a:off x="2746645" y="2205038"/>
            <a:ext cx="6111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QCR2</a:t>
            </a:r>
            <a:endParaRPr lang="zh-CN" altLang="en-US" sz="1200"/>
          </a:p>
        </p:txBody>
      </p:sp>
      <p:sp>
        <p:nvSpPr>
          <p:cNvPr id="46" name="TextBox 69"/>
          <p:cNvSpPr txBox="1">
            <a:spLocks noChangeArrowheads="1"/>
          </p:cNvSpPr>
          <p:nvPr/>
        </p:nvSpPr>
        <p:spPr bwMode="auto">
          <a:xfrm>
            <a:off x="5588270" y="2128838"/>
            <a:ext cx="5365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GW1</a:t>
            </a:r>
            <a:endParaRPr lang="zh-CN" altLang="en-US" sz="1200"/>
          </a:p>
        </p:txBody>
      </p:sp>
      <p:sp>
        <p:nvSpPr>
          <p:cNvPr id="47" name="TextBox 70"/>
          <p:cNvSpPr txBox="1">
            <a:spLocks noChangeArrowheads="1"/>
          </p:cNvSpPr>
          <p:nvPr/>
        </p:nvSpPr>
        <p:spPr bwMode="auto">
          <a:xfrm>
            <a:off x="6545532" y="2130425"/>
            <a:ext cx="611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QCR1</a:t>
            </a:r>
            <a:endParaRPr lang="zh-CN" altLang="en-US" sz="1200"/>
          </a:p>
        </p:txBody>
      </p:sp>
      <p:sp>
        <p:nvSpPr>
          <p:cNvPr id="48" name="TextBox 71"/>
          <p:cNvSpPr txBox="1">
            <a:spLocks noChangeArrowheads="1"/>
          </p:cNvSpPr>
          <p:nvPr/>
        </p:nvSpPr>
        <p:spPr bwMode="auto">
          <a:xfrm>
            <a:off x="2787920" y="3046413"/>
            <a:ext cx="5349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GW2</a:t>
            </a:r>
            <a:endParaRPr lang="zh-CN" altLang="en-US" sz="1200"/>
          </a:p>
        </p:txBody>
      </p:sp>
      <p:sp>
        <p:nvSpPr>
          <p:cNvPr id="49" name="右箭头 72"/>
          <p:cNvSpPr>
            <a:spLocks noChangeArrowheads="1"/>
          </p:cNvSpPr>
          <p:nvPr/>
        </p:nvSpPr>
        <p:spPr bwMode="auto">
          <a:xfrm flipH="1">
            <a:off x="914670" y="3201988"/>
            <a:ext cx="358775" cy="36671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1200"/>
          </a:p>
        </p:txBody>
      </p:sp>
      <p:sp>
        <p:nvSpPr>
          <p:cNvPr id="50" name="右箭头 73"/>
          <p:cNvSpPr>
            <a:spLocks noChangeArrowheads="1"/>
          </p:cNvSpPr>
          <p:nvPr/>
        </p:nvSpPr>
        <p:spPr bwMode="auto">
          <a:xfrm flipH="1">
            <a:off x="900382" y="3614738"/>
            <a:ext cx="360363" cy="307975"/>
          </a:xfrm>
          <a:prstGeom prst="rightArrow">
            <a:avLst>
              <a:gd name="adj1" fmla="val 50000"/>
              <a:gd name="adj2" fmla="val 50017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1200"/>
          </a:p>
        </p:txBody>
      </p:sp>
      <p:sp>
        <p:nvSpPr>
          <p:cNvPr id="51" name="矩形 74"/>
          <p:cNvSpPr>
            <a:spLocks noChangeArrowheads="1"/>
          </p:cNvSpPr>
          <p:nvPr/>
        </p:nvSpPr>
        <p:spPr bwMode="auto">
          <a:xfrm>
            <a:off x="957532" y="3970415"/>
            <a:ext cx="288925" cy="203200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1200"/>
          </a:p>
        </p:txBody>
      </p:sp>
      <p:sp>
        <p:nvSpPr>
          <p:cNvPr id="52" name="TextBox 75"/>
          <p:cNvSpPr txBox="1">
            <a:spLocks noChangeArrowheads="1"/>
          </p:cNvSpPr>
          <p:nvPr/>
        </p:nvSpPr>
        <p:spPr bwMode="auto">
          <a:xfrm>
            <a:off x="1289320" y="3270250"/>
            <a:ext cx="1533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PbDHFR terminator</a:t>
            </a:r>
            <a:endParaRPr lang="zh-CN" altLang="en-US" sz="1200"/>
          </a:p>
        </p:txBody>
      </p:sp>
      <p:sp>
        <p:nvSpPr>
          <p:cNvPr id="53" name="TextBox 76"/>
          <p:cNvSpPr txBox="1">
            <a:spLocks noChangeArrowheads="1"/>
          </p:cNvSpPr>
          <p:nvPr/>
        </p:nvSpPr>
        <p:spPr bwMode="auto">
          <a:xfrm>
            <a:off x="1246457" y="3627438"/>
            <a:ext cx="14986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EF1alpha promotor</a:t>
            </a:r>
            <a:endParaRPr lang="zh-CN" altLang="en-US" sz="1200"/>
          </a:p>
        </p:txBody>
      </p:sp>
      <p:sp>
        <p:nvSpPr>
          <p:cNvPr id="54" name="TextBox 77"/>
          <p:cNvSpPr txBox="1">
            <a:spLocks noChangeArrowheads="1"/>
          </p:cNvSpPr>
          <p:nvPr/>
        </p:nvSpPr>
        <p:spPr bwMode="auto">
          <a:xfrm>
            <a:off x="1262332" y="3941840"/>
            <a:ext cx="7302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3HA tag</a:t>
            </a:r>
            <a:endParaRPr lang="zh-CN" altLang="en-US" sz="1200"/>
          </a:p>
        </p:txBody>
      </p:sp>
      <p:grpSp>
        <p:nvGrpSpPr>
          <p:cNvPr id="55" name="Group 2"/>
          <p:cNvGrpSpPr>
            <a:grpSpLocks/>
          </p:cNvGrpSpPr>
          <p:nvPr/>
        </p:nvGrpSpPr>
        <p:grpSpPr bwMode="auto">
          <a:xfrm>
            <a:off x="917845" y="4713288"/>
            <a:ext cx="3130550" cy="2614612"/>
            <a:chOff x="628650" y="5595935"/>
            <a:chExt cx="3130550" cy="2613786"/>
          </a:xfrm>
        </p:grpSpPr>
        <p:pic>
          <p:nvPicPr>
            <p:cNvPr id="56" name="图片 78" descr="4-1-2.t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113" y="6170613"/>
              <a:ext cx="2160587" cy="1716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7" name="直接连接符 64"/>
            <p:cNvCxnSpPr>
              <a:cxnSpLocks noChangeShapeType="1"/>
            </p:cNvCxnSpPr>
            <p:nvPr/>
          </p:nvCxnSpPr>
          <p:spPr bwMode="auto">
            <a:xfrm>
              <a:off x="1182688" y="7923213"/>
              <a:ext cx="9906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直接连接符 65"/>
            <p:cNvCxnSpPr>
              <a:cxnSpLocks noChangeShapeType="1"/>
            </p:cNvCxnSpPr>
            <p:nvPr/>
          </p:nvCxnSpPr>
          <p:spPr bwMode="auto">
            <a:xfrm>
              <a:off x="2278063" y="7923213"/>
              <a:ext cx="9906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TextBox 66"/>
            <p:cNvSpPr txBox="1">
              <a:spLocks noChangeArrowheads="1"/>
            </p:cNvSpPr>
            <p:nvPr/>
          </p:nvSpPr>
          <p:spPr bwMode="auto">
            <a:xfrm rot="-2700000">
              <a:off x="1073150" y="5599113"/>
              <a:ext cx="105092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200" dirty="0"/>
                <a:t>GW1+QCR1</a:t>
              </a:r>
              <a:endParaRPr lang="zh-CN" altLang="en-US" sz="1200" dirty="0"/>
            </a:p>
          </p:txBody>
        </p:sp>
        <p:sp>
          <p:nvSpPr>
            <p:cNvPr id="60" name="TextBox 67"/>
            <p:cNvSpPr txBox="1">
              <a:spLocks noChangeArrowheads="1"/>
            </p:cNvSpPr>
            <p:nvPr/>
          </p:nvSpPr>
          <p:spPr bwMode="auto">
            <a:xfrm rot="-2700000">
              <a:off x="1833563" y="5675311"/>
              <a:ext cx="83978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200" dirty="0"/>
                <a:t>GT+GW2</a:t>
              </a:r>
              <a:endParaRPr lang="zh-CN" altLang="en-US" sz="1200" dirty="0"/>
            </a:p>
          </p:txBody>
        </p:sp>
        <p:sp>
          <p:nvSpPr>
            <p:cNvPr id="61" name="TextBox 68"/>
            <p:cNvSpPr txBox="1">
              <a:spLocks noChangeArrowheads="1"/>
            </p:cNvSpPr>
            <p:nvPr/>
          </p:nvSpPr>
          <p:spPr bwMode="auto">
            <a:xfrm rot="-2700000">
              <a:off x="1450975" y="5648324"/>
              <a:ext cx="91598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200"/>
                <a:t>GT+QCR2</a:t>
              </a:r>
              <a:endParaRPr lang="zh-CN" altLang="en-US" sz="1200"/>
            </a:p>
          </p:txBody>
        </p:sp>
        <p:sp>
          <p:nvSpPr>
            <p:cNvPr id="62" name="TextBox 69"/>
            <p:cNvSpPr txBox="1">
              <a:spLocks noChangeArrowheads="1"/>
            </p:cNvSpPr>
            <p:nvPr/>
          </p:nvSpPr>
          <p:spPr bwMode="auto">
            <a:xfrm rot="-2700000">
              <a:off x="2919413" y="5675310"/>
              <a:ext cx="83978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200"/>
                <a:t>GT+GW2</a:t>
              </a:r>
              <a:endParaRPr lang="zh-CN" altLang="en-US" sz="1200"/>
            </a:p>
          </p:txBody>
        </p:sp>
        <p:sp>
          <p:nvSpPr>
            <p:cNvPr id="63" name="TextBox 70"/>
            <p:cNvSpPr txBox="1">
              <a:spLocks noChangeArrowheads="1"/>
            </p:cNvSpPr>
            <p:nvPr/>
          </p:nvSpPr>
          <p:spPr bwMode="auto">
            <a:xfrm rot="-2700000">
              <a:off x="2536825" y="5648322"/>
              <a:ext cx="91598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200"/>
                <a:t>GT+QCR2</a:t>
              </a:r>
              <a:endParaRPr lang="zh-CN" altLang="en-US" sz="1200"/>
            </a:p>
          </p:txBody>
        </p:sp>
        <p:sp>
          <p:nvSpPr>
            <p:cNvPr id="64" name="TextBox 71"/>
            <p:cNvSpPr txBox="1">
              <a:spLocks noChangeArrowheads="1"/>
            </p:cNvSpPr>
            <p:nvPr/>
          </p:nvSpPr>
          <p:spPr bwMode="auto">
            <a:xfrm rot="-2700000">
              <a:off x="2154238" y="5595935"/>
              <a:ext cx="1052512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200"/>
                <a:t>GW1+QCR1</a:t>
              </a:r>
              <a:endParaRPr lang="zh-CN" altLang="en-US" sz="1200"/>
            </a:p>
          </p:txBody>
        </p:sp>
        <p:sp>
          <p:nvSpPr>
            <p:cNvPr id="65" name="TextBox 72"/>
            <p:cNvSpPr txBox="1">
              <a:spLocks noChangeArrowheads="1"/>
            </p:cNvSpPr>
            <p:nvPr/>
          </p:nvSpPr>
          <p:spPr bwMode="auto">
            <a:xfrm>
              <a:off x="722313" y="5816600"/>
              <a:ext cx="355600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200"/>
                <a:t>bp</a:t>
              </a:r>
              <a:endParaRPr lang="zh-CN" altLang="en-US" sz="1200"/>
            </a:p>
          </p:txBody>
        </p:sp>
        <p:cxnSp>
          <p:nvCxnSpPr>
            <p:cNvPr id="66" name="直接连接符 24"/>
            <p:cNvCxnSpPr>
              <a:cxnSpLocks noChangeShapeType="1"/>
            </p:cNvCxnSpPr>
            <p:nvPr/>
          </p:nvCxnSpPr>
          <p:spPr bwMode="auto">
            <a:xfrm>
              <a:off x="1077913" y="6323013"/>
              <a:ext cx="76200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" name="直接连接符 24"/>
            <p:cNvCxnSpPr>
              <a:cxnSpLocks noChangeShapeType="1"/>
            </p:cNvCxnSpPr>
            <p:nvPr/>
          </p:nvCxnSpPr>
          <p:spPr bwMode="auto">
            <a:xfrm>
              <a:off x="1077913" y="6513513"/>
              <a:ext cx="76200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" name="直接连接符 24"/>
            <p:cNvCxnSpPr>
              <a:cxnSpLocks noChangeShapeType="1"/>
            </p:cNvCxnSpPr>
            <p:nvPr/>
          </p:nvCxnSpPr>
          <p:spPr bwMode="auto">
            <a:xfrm>
              <a:off x="1077913" y="6732588"/>
              <a:ext cx="76200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" name="直接连接符 24"/>
            <p:cNvCxnSpPr>
              <a:cxnSpLocks noChangeShapeType="1"/>
            </p:cNvCxnSpPr>
            <p:nvPr/>
          </p:nvCxnSpPr>
          <p:spPr bwMode="auto">
            <a:xfrm>
              <a:off x="1077913" y="6932613"/>
              <a:ext cx="76200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0" name="直接连接符 24"/>
            <p:cNvCxnSpPr>
              <a:cxnSpLocks noChangeShapeType="1"/>
            </p:cNvCxnSpPr>
            <p:nvPr/>
          </p:nvCxnSpPr>
          <p:spPr bwMode="auto">
            <a:xfrm>
              <a:off x="1077913" y="7189788"/>
              <a:ext cx="76200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" name="直接连接符 24"/>
            <p:cNvCxnSpPr>
              <a:cxnSpLocks noChangeShapeType="1"/>
            </p:cNvCxnSpPr>
            <p:nvPr/>
          </p:nvCxnSpPr>
          <p:spPr bwMode="auto">
            <a:xfrm>
              <a:off x="1077913" y="7380288"/>
              <a:ext cx="76200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" name="直接连接符 24"/>
            <p:cNvCxnSpPr>
              <a:cxnSpLocks noChangeShapeType="1"/>
            </p:cNvCxnSpPr>
            <p:nvPr/>
          </p:nvCxnSpPr>
          <p:spPr bwMode="auto">
            <a:xfrm>
              <a:off x="1077913" y="7551738"/>
              <a:ext cx="76200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3" name="TextBox 80"/>
            <p:cNvSpPr txBox="1">
              <a:spLocks noChangeArrowheads="1"/>
            </p:cNvSpPr>
            <p:nvPr/>
          </p:nvSpPr>
          <p:spPr bwMode="auto">
            <a:xfrm>
              <a:off x="628650" y="6170613"/>
              <a:ext cx="5254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200" dirty="0"/>
                <a:t>5000</a:t>
              </a:r>
              <a:endParaRPr lang="zh-CN" altLang="en-US" sz="1200" dirty="0"/>
            </a:p>
          </p:txBody>
        </p:sp>
        <p:sp>
          <p:nvSpPr>
            <p:cNvPr id="74" name="TextBox 81"/>
            <p:cNvSpPr txBox="1">
              <a:spLocks noChangeArrowheads="1"/>
            </p:cNvSpPr>
            <p:nvPr/>
          </p:nvSpPr>
          <p:spPr bwMode="auto">
            <a:xfrm>
              <a:off x="628650" y="6370638"/>
              <a:ext cx="5254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200"/>
                <a:t>3000</a:t>
              </a:r>
              <a:endParaRPr lang="zh-CN" altLang="en-US" sz="1200"/>
            </a:p>
          </p:txBody>
        </p:sp>
        <p:sp>
          <p:nvSpPr>
            <p:cNvPr id="75" name="TextBox 82"/>
            <p:cNvSpPr txBox="1">
              <a:spLocks noChangeArrowheads="1"/>
            </p:cNvSpPr>
            <p:nvPr/>
          </p:nvSpPr>
          <p:spPr bwMode="auto">
            <a:xfrm>
              <a:off x="628650" y="6580188"/>
              <a:ext cx="5254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200"/>
                <a:t>2000</a:t>
              </a:r>
              <a:endParaRPr lang="zh-CN" altLang="en-US" sz="1200"/>
            </a:p>
          </p:txBody>
        </p:sp>
        <p:sp>
          <p:nvSpPr>
            <p:cNvPr id="76" name="TextBox 83"/>
            <p:cNvSpPr txBox="1">
              <a:spLocks noChangeArrowheads="1"/>
            </p:cNvSpPr>
            <p:nvPr/>
          </p:nvSpPr>
          <p:spPr bwMode="auto">
            <a:xfrm>
              <a:off x="630238" y="6788150"/>
              <a:ext cx="523875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200"/>
                <a:t>1500</a:t>
              </a:r>
              <a:endParaRPr lang="zh-CN" altLang="en-US" sz="1200"/>
            </a:p>
          </p:txBody>
        </p:sp>
        <p:sp>
          <p:nvSpPr>
            <p:cNvPr id="77" name="TextBox 84"/>
            <p:cNvSpPr txBox="1">
              <a:spLocks noChangeArrowheads="1"/>
            </p:cNvSpPr>
            <p:nvPr/>
          </p:nvSpPr>
          <p:spPr bwMode="auto">
            <a:xfrm>
              <a:off x="628650" y="7035800"/>
              <a:ext cx="525463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200"/>
                <a:t>1000</a:t>
              </a:r>
              <a:endParaRPr lang="zh-CN" altLang="en-US" sz="1200"/>
            </a:p>
          </p:txBody>
        </p:sp>
        <p:sp>
          <p:nvSpPr>
            <p:cNvPr id="78" name="TextBox 85"/>
            <p:cNvSpPr txBox="1">
              <a:spLocks noChangeArrowheads="1"/>
            </p:cNvSpPr>
            <p:nvPr/>
          </p:nvSpPr>
          <p:spPr bwMode="auto">
            <a:xfrm>
              <a:off x="714375" y="7227888"/>
              <a:ext cx="4397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200"/>
                <a:t>600</a:t>
              </a:r>
              <a:endParaRPr lang="zh-CN" altLang="en-US" sz="1200"/>
            </a:p>
          </p:txBody>
        </p:sp>
        <p:sp>
          <p:nvSpPr>
            <p:cNvPr id="79" name="TextBox 86"/>
            <p:cNvSpPr txBox="1">
              <a:spLocks noChangeArrowheads="1"/>
            </p:cNvSpPr>
            <p:nvPr/>
          </p:nvSpPr>
          <p:spPr bwMode="auto">
            <a:xfrm>
              <a:off x="714375" y="7407275"/>
              <a:ext cx="439738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200"/>
                <a:t>500</a:t>
              </a:r>
              <a:endParaRPr lang="zh-CN" altLang="en-US" sz="1200"/>
            </a:p>
          </p:txBody>
        </p:sp>
        <p:sp>
          <p:nvSpPr>
            <p:cNvPr id="80" name="TextBox 89"/>
            <p:cNvSpPr txBox="1">
              <a:spLocks noChangeArrowheads="1"/>
            </p:cNvSpPr>
            <p:nvPr/>
          </p:nvSpPr>
          <p:spPr bwMode="auto">
            <a:xfrm>
              <a:off x="1440968" y="7932742"/>
              <a:ext cx="425116" cy="276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200"/>
                <a:t>WT</a:t>
              </a:r>
              <a:endParaRPr lang="zh-CN" altLang="en-US" sz="1200"/>
            </a:p>
          </p:txBody>
        </p:sp>
        <p:sp>
          <p:nvSpPr>
            <p:cNvPr id="81" name="TextBox 90"/>
            <p:cNvSpPr txBox="1">
              <a:spLocks noChangeArrowheads="1"/>
            </p:cNvSpPr>
            <p:nvPr/>
          </p:nvSpPr>
          <p:spPr bwMode="auto">
            <a:xfrm>
              <a:off x="2354262" y="7931997"/>
              <a:ext cx="763588" cy="277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zh-CN" altLang="zh-CN" sz="1200" dirty="0" smtClean="0">
                  <a:latin typeface="Arial" pitchFamily="34" charset="0"/>
                  <a:cs typeface="Arial" pitchFamily="34" charset="0"/>
                </a:rPr>
                <a:t>△</a:t>
              </a:r>
              <a:r>
                <a:rPr lang="en-US" altLang="zh-CN" sz="1200" i="1" dirty="0" smtClean="0">
                  <a:latin typeface="Arial" pitchFamily="34" charset="0"/>
                  <a:cs typeface="Arial" pitchFamily="34" charset="0"/>
                </a:rPr>
                <a:t>pbpp5</a:t>
              </a:r>
              <a:endParaRPr lang="zh-CN" altLang="en-US" sz="1200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2" name="TextBox 91"/>
          <p:cNvSpPr txBox="1">
            <a:spLocks noChangeArrowheads="1"/>
          </p:cNvSpPr>
          <p:nvPr/>
        </p:nvSpPr>
        <p:spPr bwMode="auto">
          <a:xfrm>
            <a:off x="136795" y="322263"/>
            <a:ext cx="314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b="1"/>
              <a:t>A</a:t>
            </a:r>
            <a:endParaRPr lang="zh-CN" altLang="en-US" sz="1400" b="1"/>
          </a:p>
        </p:txBody>
      </p:sp>
      <p:sp>
        <p:nvSpPr>
          <p:cNvPr id="83" name="TextBox 92"/>
          <p:cNvSpPr txBox="1">
            <a:spLocks noChangeArrowheads="1"/>
          </p:cNvSpPr>
          <p:nvPr/>
        </p:nvSpPr>
        <p:spPr bwMode="auto">
          <a:xfrm>
            <a:off x="146320" y="4330700"/>
            <a:ext cx="314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b="1"/>
              <a:t>B</a:t>
            </a:r>
            <a:endParaRPr lang="zh-CN" altLang="en-US" sz="1400" b="1"/>
          </a:p>
        </p:txBody>
      </p:sp>
      <p:sp>
        <p:nvSpPr>
          <p:cNvPr id="84" name="TextBox 140"/>
          <p:cNvSpPr txBox="1">
            <a:spLocks noChangeArrowheads="1"/>
          </p:cNvSpPr>
          <p:nvPr/>
        </p:nvSpPr>
        <p:spPr bwMode="auto">
          <a:xfrm>
            <a:off x="4143645" y="3446463"/>
            <a:ext cx="2619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b="1"/>
              <a:t>C</a:t>
            </a:r>
            <a:endParaRPr lang="zh-CN" altLang="en-US" sz="1400" b="1"/>
          </a:p>
        </p:txBody>
      </p:sp>
      <p:sp>
        <p:nvSpPr>
          <p:cNvPr id="85" name="TextBox 138"/>
          <p:cNvSpPr txBox="1">
            <a:spLocks noChangeArrowheads="1"/>
          </p:cNvSpPr>
          <p:nvPr/>
        </p:nvSpPr>
        <p:spPr bwMode="auto">
          <a:xfrm>
            <a:off x="5488257" y="3703638"/>
            <a:ext cx="7127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zh-CN" sz="1200" dirty="0" smtClean="0">
                <a:latin typeface="Arial" pitchFamily="34" charset="0"/>
                <a:ea typeface="+mn-ea"/>
                <a:cs typeface="Arial" pitchFamily="34" charset="0"/>
              </a:rPr>
              <a:t>Δ</a:t>
            </a:r>
            <a:r>
              <a:rPr lang="en-US" altLang="zh-CN" sz="1200" i="1" dirty="0" smtClean="0">
                <a:latin typeface="Arial" pitchFamily="34" charset="0"/>
                <a:ea typeface="+mn-ea"/>
                <a:cs typeface="Arial" pitchFamily="34" charset="0"/>
              </a:rPr>
              <a:t>pbpp5</a:t>
            </a:r>
            <a:endParaRPr lang="zh-CN" altLang="en-US" sz="1200" dirty="0" smtClean="0"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6" name="文本框 3"/>
          <p:cNvSpPr txBox="1">
            <a:spLocks noChangeArrowheads="1"/>
          </p:cNvSpPr>
          <p:nvPr/>
        </p:nvSpPr>
        <p:spPr bwMode="auto">
          <a:xfrm>
            <a:off x="4691332" y="3970338"/>
            <a:ext cx="49053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en-US" sz="1200"/>
              <a:t>180-</a:t>
            </a:r>
          </a:p>
        </p:txBody>
      </p:sp>
      <p:sp>
        <p:nvSpPr>
          <p:cNvPr id="87" name="TextBox 122"/>
          <p:cNvSpPr txBox="1">
            <a:spLocks noChangeArrowheads="1"/>
          </p:cNvSpPr>
          <p:nvPr/>
        </p:nvSpPr>
        <p:spPr bwMode="auto">
          <a:xfrm>
            <a:off x="4689745" y="4213225"/>
            <a:ext cx="4905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130-</a:t>
            </a:r>
            <a:endParaRPr lang="zh-CN" altLang="en-US" sz="1200"/>
          </a:p>
        </p:txBody>
      </p:sp>
      <p:sp>
        <p:nvSpPr>
          <p:cNvPr id="88" name="TextBox 123"/>
          <p:cNvSpPr txBox="1">
            <a:spLocks noChangeArrowheads="1"/>
          </p:cNvSpPr>
          <p:nvPr/>
        </p:nvSpPr>
        <p:spPr bwMode="auto">
          <a:xfrm>
            <a:off x="4691332" y="4403725"/>
            <a:ext cx="4905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100-</a:t>
            </a:r>
            <a:endParaRPr lang="zh-CN" altLang="en-US" sz="1200"/>
          </a:p>
        </p:txBody>
      </p:sp>
      <p:sp>
        <p:nvSpPr>
          <p:cNvPr id="89" name="TextBox 124"/>
          <p:cNvSpPr txBox="1">
            <a:spLocks noChangeArrowheads="1"/>
          </p:cNvSpPr>
          <p:nvPr/>
        </p:nvSpPr>
        <p:spPr bwMode="auto">
          <a:xfrm>
            <a:off x="4784995" y="4694238"/>
            <a:ext cx="4064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70-</a:t>
            </a:r>
            <a:endParaRPr lang="zh-CN" altLang="en-US" sz="1200"/>
          </a:p>
        </p:txBody>
      </p:sp>
      <p:sp>
        <p:nvSpPr>
          <p:cNvPr id="90" name="TextBox 125"/>
          <p:cNvSpPr txBox="1">
            <a:spLocks noChangeArrowheads="1"/>
          </p:cNvSpPr>
          <p:nvPr/>
        </p:nvSpPr>
        <p:spPr bwMode="auto">
          <a:xfrm>
            <a:off x="4788170" y="5035550"/>
            <a:ext cx="40481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55-</a:t>
            </a:r>
            <a:endParaRPr lang="zh-CN" altLang="en-US" sz="1200"/>
          </a:p>
        </p:txBody>
      </p:sp>
      <p:sp>
        <p:nvSpPr>
          <p:cNvPr id="91" name="TextBox 126"/>
          <p:cNvSpPr txBox="1">
            <a:spLocks noChangeArrowheads="1"/>
          </p:cNvSpPr>
          <p:nvPr/>
        </p:nvSpPr>
        <p:spPr bwMode="auto">
          <a:xfrm>
            <a:off x="4788170" y="5327650"/>
            <a:ext cx="4048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40-</a:t>
            </a:r>
            <a:endParaRPr lang="zh-CN" altLang="en-US" sz="1200"/>
          </a:p>
        </p:txBody>
      </p:sp>
      <p:sp>
        <p:nvSpPr>
          <p:cNvPr id="92" name="TextBox 127"/>
          <p:cNvSpPr txBox="1">
            <a:spLocks noChangeArrowheads="1"/>
          </p:cNvSpPr>
          <p:nvPr/>
        </p:nvSpPr>
        <p:spPr bwMode="auto">
          <a:xfrm>
            <a:off x="4788170" y="5640388"/>
            <a:ext cx="406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35-</a:t>
            </a:r>
            <a:endParaRPr lang="zh-CN" altLang="en-US" sz="1200"/>
          </a:p>
        </p:txBody>
      </p:sp>
      <p:sp>
        <p:nvSpPr>
          <p:cNvPr id="93" name="TextBox 112"/>
          <p:cNvSpPr txBox="1">
            <a:spLocks noChangeArrowheads="1"/>
          </p:cNvSpPr>
          <p:nvPr/>
        </p:nvSpPr>
        <p:spPr bwMode="auto">
          <a:xfrm>
            <a:off x="4575445" y="3746500"/>
            <a:ext cx="457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kDa</a:t>
            </a:r>
            <a:endParaRPr lang="zh-CN" altLang="en-US" sz="1200"/>
          </a:p>
        </p:txBody>
      </p:sp>
      <p:sp>
        <p:nvSpPr>
          <p:cNvPr id="94" name="TextBox 139"/>
          <p:cNvSpPr txBox="1">
            <a:spLocks noChangeArrowheads="1"/>
          </p:cNvSpPr>
          <p:nvPr/>
        </p:nvSpPr>
        <p:spPr bwMode="auto">
          <a:xfrm>
            <a:off x="5104082" y="3703638"/>
            <a:ext cx="425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WT</a:t>
            </a:r>
            <a:endParaRPr lang="zh-CN" altLang="en-US" sz="1200"/>
          </a:p>
        </p:txBody>
      </p:sp>
      <p:sp>
        <p:nvSpPr>
          <p:cNvPr id="95" name="TextBox 42"/>
          <p:cNvSpPr txBox="1">
            <a:spLocks noChangeArrowheads="1"/>
          </p:cNvSpPr>
          <p:nvPr/>
        </p:nvSpPr>
        <p:spPr bwMode="auto">
          <a:xfrm>
            <a:off x="6269307" y="4495800"/>
            <a:ext cx="6619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 dirty="0"/>
              <a:t>PbPP5</a:t>
            </a:r>
            <a:endParaRPr lang="zh-CN" altLang="en-US" sz="1200" dirty="0"/>
          </a:p>
        </p:txBody>
      </p:sp>
      <p:graphicFrame>
        <p:nvGraphicFramePr>
          <p:cNvPr id="9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4407171"/>
              </p:ext>
            </p:extLst>
          </p:nvPr>
        </p:nvGraphicFramePr>
        <p:xfrm>
          <a:off x="5092970" y="3971925"/>
          <a:ext cx="1011237" cy="262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Image" r:id="rId4" imgW="259081" imgH="835154" progId="Photoshop.Image.11">
                  <p:embed/>
                </p:oleObj>
              </mc:Choice>
              <mc:Fallback>
                <p:oleObj name="Image" r:id="rId4" imgW="259081" imgH="835154" progId="Photoshop.Image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2970" y="3971925"/>
                        <a:ext cx="1011237" cy="2622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7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6484007"/>
              </p:ext>
            </p:extLst>
          </p:nvPr>
        </p:nvGraphicFramePr>
        <p:xfrm>
          <a:off x="5127895" y="6707188"/>
          <a:ext cx="971550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Image" r:id="rId6" imgW="262129" imgH="140208" progId="Photoshop.Image.11">
                  <p:embed/>
                </p:oleObj>
              </mc:Choice>
              <mc:Fallback>
                <p:oleObj name="Image" r:id="rId6" imgW="262129" imgH="140208" progId="Photoshop.Image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7895" y="6707188"/>
                        <a:ext cx="971550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" name="TextBox 42"/>
          <p:cNvSpPr txBox="1">
            <a:spLocks noChangeArrowheads="1"/>
          </p:cNvSpPr>
          <p:nvPr/>
        </p:nvSpPr>
        <p:spPr bwMode="auto">
          <a:xfrm>
            <a:off x="6337570" y="6804025"/>
            <a:ext cx="6699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 dirty="0"/>
              <a:t>HSP70</a:t>
            </a:r>
            <a:endParaRPr lang="zh-CN" altLang="en-US" sz="1200" dirty="0"/>
          </a:p>
        </p:txBody>
      </p:sp>
      <p:sp>
        <p:nvSpPr>
          <p:cNvPr id="99" name="矩形 17"/>
          <p:cNvSpPr>
            <a:spLocks noChangeArrowheads="1"/>
          </p:cNvSpPr>
          <p:nvPr/>
        </p:nvSpPr>
        <p:spPr bwMode="auto">
          <a:xfrm>
            <a:off x="6556645" y="815975"/>
            <a:ext cx="762000" cy="2587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3’UTR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0" name="组合 10"/>
          <p:cNvGrpSpPr>
            <a:grpSpLocks/>
          </p:cNvGrpSpPr>
          <p:nvPr/>
        </p:nvGrpSpPr>
        <p:grpSpPr bwMode="auto">
          <a:xfrm>
            <a:off x="1509982" y="1506539"/>
            <a:ext cx="762000" cy="300254"/>
            <a:chOff x="990600" y="935400"/>
            <a:chExt cx="762000" cy="406065"/>
          </a:xfrm>
        </p:grpSpPr>
        <p:sp>
          <p:nvSpPr>
            <p:cNvPr id="101" name="矩形 11"/>
            <p:cNvSpPr>
              <a:spLocks noChangeArrowheads="1"/>
            </p:cNvSpPr>
            <p:nvPr/>
          </p:nvSpPr>
          <p:spPr bwMode="auto">
            <a:xfrm>
              <a:off x="990600" y="935400"/>
              <a:ext cx="762000" cy="36000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200"/>
            </a:p>
          </p:txBody>
        </p:sp>
        <p:sp>
          <p:nvSpPr>
            <p:cNvPr id="102" name="TextBox 12"/>
            <p:cNvSpPr txBox="1">
              <a:spLocks noChangeArrowheads="1"/>
            </p:cNvSpPr>
            <p:nvPr/>
          </p:nvSpPr>
          <p:spPr bwMode="auto">
            <a:xfrm>
              <a:off x="1054925" y="966850"/>
              <a:ext cx="614271" cy="374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200" dirty="0" smtClean="0"/>
                <a:t>5’UTR</a:t>
              </a:r>
              <a:endParaRPr lang="zh-CN" altLang="en-US" sz="1200" dirty="0"/>
            </a:p>
          </p:txBody>
        </p:sp>
      </p:grpSp>
      <p:sp>
        <p:nvSpPr>
          <p:cNvPr id="103" name="TextBox 3182"/>
          <p:cNvSpPr txBox="1">
            <a:spLocks noChangeArrowheads="1"/>
          </p:cNvSpPr>
          <p:nvPr/>
        </p:nvSpPr>
        <p:spPr bwMode="auto">
          <a:xfrm>
            <a:off x="311420" y="631825"/>
            <a:ext cx="11049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1200" dirty="0"/>
              <a:t>Chromosome</a:t>
            </a:r>
          </a:p>
        </p:txBody>
      </p:sp>
      <p:sp>
        <p:nvSpPr>
          <p:cNvPr id="104" name="TextBox 143"/>
          <p:cNvSpPr txBox="1">
            <a:spLocks noChangeArrowheads="1"/>
          </p:cNvSpPr>
          <p:nvPr/>
        </p:nvSpPr>
        <p:spPr bwMode="auto">
          <a:xfrm>
            <a:off x="671782" y="1530350"/>
            <a:ext cx="730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1200" dirty="0"/>
              <a:t>Plasmid</a:t>
            </a:r>
          </a:p>
        </p:txBody>
      </p:sp>
      <p:sp>
        <p:nvSpPr>
          <p:cNvPr id="105" name="TextBox 3183"/>
          <p:cNvSpPr txBox="1">
            <a:spLocks noChangeArrowheads="1"/>
          </p:cNvSpPr>
          <p:nvPr/>
        </p:nvSpPr>
        <p:spPr bwMode="auto">
          <a:xfrm>
            <a:off x="346345" y="2451100"/>
            <a:ext cx="10445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1200" dirty="0"/>
              <a:t>Recombined</a:t>
            </a:r>
          </a:p>
        </p:txBody>
      </p:sp>
      <p:cxnSp>
        <p:nvCxnSpPr>
          <p:cNvPr id="106" name="Straight Arrow Connector 3187"/>
          <p:cNvCxnSpPr>
            <a:cxnSpLocks noChangeShapeType="1"/>
          </p:cNvCxnSpPr>
          <p:nvPr/>
        </p:nvCxnSpPr>
        <p:spPr bwMode="auto">
          <a:xfrm flipH="1">
            <a:off x="6099445" y="4641850"/>
            <a:ext cx="244475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7" name="Straight Arrow Connector 3187"/>
          <p:cNvCxnSpPr>
            <a:cxnSpLocks noChangeShapeType="1"/>
          </p:cNvCxnSpPr>
          <p:nvPr/>
        </p:nvCxnSpPr>
        <p:spPr bwMode="auto">
          <a:xfrm flipH="1">
            <a:off x="6118495" y="6926263"/>
            <a:ext cx="244475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8" name="TextBox 124"/>
          <p:cNvSpPr txBox="1">
            <a:spLocks noChangeArrowheads="1"/>
          </p:cNvSpPr>
          <p:nvPr/>
        </p:nvSpPr>
        <p:spPr bwMode="auto">
          <a:xfrm>
            <a:off x="4778645" y="6792913"/>
            <a:ext cx="406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200"/>
              <a:t>70-</a:t>
            </a:r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848466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59</Words>
  <Application>Microsoft Office PowerPoint</Application>
  <PresentationFormat>Custom</PresentationFormat>
  <Paragraphs>54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Adobe Photoshop Image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Tongtong</dc:creator>
  <cp:lastModifiedBy>Tongtong</cp:lastModifiedBy>
  <cp:revision>4</cp:revision>
  <dcterms:created xsi:type="dcterms:W3CDTF">2019-05-17T01:54:15Z</dcterms:created>
  <dcterms:modified xsi:type="dcterms:W3CDTF">2019-05-17T02:00:11Z</dcterms:modified>
</cp:coreProperties>
</file>