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70" r:id="rId2"/>
  </p:sldIdLst>
  <p:sldSz cx="6858000" cy="9144000" type="letter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onica Acosta" initials="MA" lastIdx="1" clrIdx="0">
    <p:extLst>
      <p:ext uri="{19B8F6BF-5375-455C-9EA6-DF929625EA0E}">
        <p15:presenceInfo xmlns:p15="http://schemas.microsoft.com/office/powerpoint/2012/main" userId="741bcb35c8454cd4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662C90"/>
    <a:srgbClr val="00A89F"/>
    <a:srgbClr val="ED277C"/>
    <a:srgbClr val="FBE7FD"/>
    <a:srgbClr val="AFD1E8"/>
    <a:srgbClr val="F6C5FB"/>
    <a:srgbClr val="FCEBFE"/>
    <a:srgbClr val="F7C8FB"/>
    <a:srgbClr val="C9E1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1348" autoAdjust="0"/>
    <p:restoredTop sz="96928"/>
  </p:normalViewPr>
  <p:slideViewPr>
    <p:cSldViewPr snapToGrid="0">
      <p:cViewPr varScale="1">
        <p:scale>
          <a:sx n="96" d="100"/>
          <a:sy n="96" d="100"/>
        </p:scale>
        <p:origin x="230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FF6A43AC-F1C0-364F-9EC0-A769C592DB74}" type="datetimeFigureOut">
              <a:rPr lang="en-US" smtClean="0"/>
              <a:t>1/12/21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43163" y="1200150"/>
            <a:ext cx="2428875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72730F43-5F8C-9543-B66E-F3FD3C6721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3143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476D-F1D8-4B9D-A955-B7074CDCDF4D}" type="datetimeFigureOut">
              <a:rPr lang="en-US" smtClean="0"/>
              <a:t>1/12/21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BDE82-61AD-4C23-8373-332402B29E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3394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476D-F1D8-4B9D-A955-B7074CDCDF4D}" type="datetimeFigureOut">
              <a:rPr lang="en-US" smtClean="0"/>
              <a:t>1/12/21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BDE82-61AD-4C23-8373-332402B29E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3177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476D-F1D8-4B9D-A955-B7074CDCDF4D}" type="datetimeFigureOut">
              <a:rPr lang="en-US" smtClean="0"/>
              <a:t>1/12/21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BDE82-61AD-4C23-8373-332402B29E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6325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476D-F1D8-4B9D-A955-B7074CDCDF4D}" type="datetimeFigureOut">
              <a:rPr lang="en-US" smtClean="0"/>
              <a:t>1/12/21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BDE82-61AD-4C23-8373-332402B29E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73596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476D-F1D8-4B9D-A955-B7074CDCDF4D}" type="datetimeFigureOut">
              <a:rPr lang="en-US" smtClean="0"/>
              <a:t>1/12/21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BDE82-61AD-4C23-8373-332402B29E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12761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476D-F1D8-4B9D-A955-B7074CDCDF4D}" type="datetimeFigureOut">
              <a:rPr lang="en-US" smtClean="0"/>
              <a:t>1/12/21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BDE82-61AD-4C23-8373-332402B29E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727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476D-F1D8-4B9D-A955-B7074CDCDF4D}" type="datetimeFigureOut">
              <a:rPr lang="en-US" smtClean="0"/>
              <a:t>1/12/21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BDE82-61AD-4C23-8373-332402B29E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99207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476D-F1D8-4B9D-A955-B7074CDCDF4D}" type="datetimeFigureOut">
              <a:rPr lang="en-US" smtClean="0"/>
              <a:t>1/12/21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BDE82-61AD-4C23-8373-332402B29E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2814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476D-F1D8-4B9D-A955-B7074CDCDF4D}" type="datetimeFigureOut">
              <a:rPr lang="en-US" smtClean="0"/>
              <a:t>1/12/21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BDE82-61AD-4C23-8373-332402B29E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9104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476D-F1D8-4B9D-A955-B7074CDCDF4D}" type="datetimeFigureOut">
              <a:rPr lang="en-US" smtClean="0"/>
              <a:t>1/12/21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BDE82-61AD-4C23-8373-332402B29E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99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476D-F1D8-4B9D-A955-B7074CDCDF4D}" type="datetimeFigureOut">
              <a:rPr lang="en-US" smtClean="0"/>
              <a:t>1/12/21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BDE82-61AD-4C23-8373-332402B29E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4362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25476D-F1D8-4B9D-A955-B7074CDCDF4D}" type="datetimeFigureOut">
              <a:rPr lang="en-US" smtClean="0"/>
              <a:t>1/12/21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EBDE82-61AD-4C23-8373-332402B29E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4040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TextBox 306"/>
          <p:cNvSpPr txBox="1"/>
          <p:nvPr/>
        </p:nvSpPr>
        <p:spPr>
          <a:xfrm>
            <a:off x="136965" y="312275"/>
            <a:ext cx="663158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S4. </a:t>
            </a:r>
            <a:r>
              <a:rPr lang="en-US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MEKi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FAKi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 combination reduces B2905 syngeneic cells growth in allograft tumor models. </a:t>
            </a:r>
          </a:p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(A)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B2905 cell viability after 72h treatment with the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en-US" sz="1200" dirty="0" err="1">
                <a:latin typeface="Symbol" panose="05050102010706020507" pitchFamily="18" charset="2"/>
                <a:cs typeface="Arial" panose="020B0604020202020204" pitchFamily="34" charset="0"/>
              </a:rPr>
              <a:t>a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q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inhibitor FR900359 at the indicated dose.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(B)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B2905 cell viability after 72h treatment with vehicle,10nM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trametinib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, 1</a:t>
            </a:r>
            <a:r>
              <a:rPr lang="en-US" sz="1200" dirty="0">
                <a:latin typeface="Symbol" panose="05050102010706020507" pitchFamily="18" charset="2"/>
                <a:cs typeface="Arial" panose="020B0604020202020204" pitchFamily="34" charset="0"/>
              </a:rPr>
              <a:t>m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M VS-4718 or combination of both.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(C)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Changes in B2905 xenograft tumor volume in C57BL/6 mice treated with vehicle (Control), 1 mg/kg trametinib, 50 mg/kg VS-4718 or trametinib+VS-4718. Data are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mean±SEM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(8 mice/group). ***p&lt;0.001; **p&lt; 0.01; *p&lt;0.05 </a:t>
            </a:r>
          </a:p>
          <a:p>
            <a:endParaRPr lang="en-US" sz="1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6" name="AutoShape 148"/>
          <p:cNvSpPr>
            <a:spLocks noChangeAspect="1" noChangeArrowheads="1" noTextEdit="1"/>
          </p:cNvSpPr>
          <p:nvPr/>
        </p:nvSpPr>
        <p:spPr bwMode="auto">
          <a:xfrm>
            <a:off x="1048329" y="4894415"/>
            <a:ext cx="2655887" cy="225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5" name="TextBox 304">
            <a:extLst>
              <a:ext uri="{FF2B5EF4-FFF2-40B4-BE49-F238E27FC236}">
                <a16:creationId xmlns:a16="http://schemas.microsoft.com/office/drawing/2014/main" id="{8357B166-1DD8-AC48-B9F6-DBD635BE4113}"/>
              </a:ext>
            </a:extLst>
          </p:cNvPr>
          <p:cNvSpPr txBox="1"/>
          <p:nvPr/>
        </p:nvSpPr>
        <p:spPr>
          <a:xfrm>
            <a:off x="188843" y="4729023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grpSp>
        <p:nvGrpSpPr>
          <p:cNvPr id="445" name="Group 444"/>
          <p:cNvGrpSpPr/>
          <p:nvPr/>
        </p:nvGrpSpPr>
        <p:grpSpPr>
          <a:xfrm>
            <a:off x="1171117" y="4715491"/>
            <a:ext cx="2198110" cy="661370"/>
            <a:chOff x="3869411" y="772693"/>
            <a:chExt cx="2198110" cy="661370"/>
          </a:xfrm>
        </p:grpSpPr>
        <p:pic>
          <p:nvPicPr>
            <p:cNvPr id="434" name="Picture 433">
              <a:extLst>
                <a:ext uri="{FF2B5EF4-FFF2-40B4-BE49-F238E27FC236}">
                  <a16:creationId xmlns:a16="http://schemas.microsoft.com/office/drawing/2014/main" id="{4C81D429-433C-CF40-ADBD-A741C50CDCB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6954" t="5114" r="11796" b="84021"/>
            <a:stretch/>
          </p:blipFill>
          <p:spPr>
            <a:xfrm>
              <a:off x="3869411" y="866218"/>
              <a:ext cx="272851" cy="118872"/>
            </a:xfrm>
            <a:prstGeom prst="rect">
              <a:avLst/>
            </a:prstGeom>
          </p:spPr>
        </p:pic>
        <p:pic>
          <p:nvPicPr>
            <p:cNvPr id="435" name="Picture 434">
              <a:extLst>
                <a:ext uri="{FF2B5EF4-FFF2-40B4-BE49-F238E27FC236}">
                  <a16:creationId xmlns:a16="http://schemas.microsoft.com/office/drawing/2014/main" id="{244F7B49-F214-3549-A4EF-BD3BADEEC12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8239" t="32414" r="9893" b="57304"/>
            <a:stretch/>
          </p:blipFill>
          <p:spPr>
            <a:xfrm>
              <a:off x="3869411" y="1048327"/>
              <a:ext cx="290799" cy="118872"/>
            </a:xfrm>
            <a:prstGeom prst="rect">
              <a:avLst/>
            </a:prstGeom>
          </p:spPr>
        </p:pic>
        <p:grpSp>
          <p:nvGrpSpPr>
            <p:cNvPr id="436" name="Group 435">
              <a:extLst>
                <a:ext uri="{FF2B5EF4-FFF2-40B4-BE49-F238E27FC236}">
                  <a16:creationId xmlns:a16="http://schemas.microsoft.com/office/drawing/2014/main" id="{5D146FDB-762A-A04C-89DB-D04795F068F8}"/>
                </a:ext>
              </a:extLst>
            </p:cNvPr>
            <p:cNvGrpSpPr/>
            <p:nvPr/>
          </p:nvGrpSpPr>
          <p:grpSpPr>
            <a:xfrm>
              <a:off x="4053925" y="772693"/>
              <a:ext cx="2013596" cy="661370"/>
              <a:chOff x="830843" y="1663032"/>
              <a:chExt cx="2013596" cy="661370"/>
            </a:xfrm>
          </p:grpSpPr>
          <p:sp>
            <p:nvSpPr>
              <p:cNvPr id="437" name="TextBox 436">
                <a:extLst>
                  <a:ext uri="{FF2B5EF4-FFF2-40B4-BE49-F238E27FC236}">
                    <a16:creationId xmlns:a16="http://schemas.microsoft.com/office/drawing/2014/main" id="{CE6DA1C5-2195-7F40-855E-8CE50CDC6CCA}"/>
                  </a:ext>
                </a:extLst>
              </p:cNvPr>
              <p:cNvSpPr txBox="1"/>
              <p:nvPr/>
            </p:nvSpPr>
            <p:spPr>
              <a:xfrm>
                <a:off x="830843" y="1663032"/>
                <a:ext cx="67839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Control</a:t>
                </a:r>
              </a:p>
            </p:txBody>
          </p:sp>
          <p:sp>
            <p:nvSpPr>
              <p:cNvPr id="438" name="TextBox 437">
                <a:extLst>
                  <a:ext uri="{FF2B5EF4-FFF2-40B4-BE49-F238E27FC236}">
                    <a16:creationId xmlns:a16="http://schemas.microsoft.com/office/drawing/2014/main" id="{6B879CE9-0B2E-7F4C-919D-2D488A7F8353}"/>
                  </a:ext>
                </a:extLst>
              </p:cNvPr>
              <p:cNvSpPr txBox="1"/>
              <p:nvPr/>
            </p:nvSpPr>
            <p:spPr>
              <a:xfrm>
                <a:off x="1897641" y="1683295"/>
                <a:ext cx="78098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VS-4718</a:t>
                </a:r>
              </a:p>
            </p:txBody>
          </p:sp>
          <p:sp>
            <p:nvSpPr>
              <p:cNvPr id="439" name="TextBox 438">
                <a:extLst>
                  <a:ext uri="{FF2B5EF4-FFF2-40B4-BE49-F238E27FC236}">
                    <a16:creationId xmlns:a16="http://schemas.microsoft.com/office/drawing/2014/main" id="{C326CEE9-7E3C-9F46-9372-FB53A91CE1CB}"/>
                  </a:ext>
                </a:extLst>
              </p:cNvPr>
              <p:cNvSpPr txBox="1"/>
              <p:nvPr/>
            </p:nvSpPr>
            <p:spPr>
              <a:xfrm>
                <a:off x="1897641" y="1862737"/>
                <a:ext cx="94679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Trametinib </a:t>
                </a:r>
              </a:p>
              <a:p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+ VS-4718</a:t>
                </a:r>
              </a:p>
            </p:txBody>
          </p:sp>
          <p:sp>
            <p:nvSpPr>
              <p:cNvPr id="440" name="TextBox 439">
                <a:extLst>
                  <a:ext uri="{FF2B5EF4-FFF2-40B4-BE49-F238E27FC236}">
                    <a16:creationId xmlns:a16="http://schemas.microsoft.com/office/drawing/2014/main" id="{D7A1BF94-E8F8-A042-AAAD-603FEE7F8DED}"/>
                  </a:ext>
                </a:extLst>
              </p:cNvPr>
              <p:cNvSpPr txBox="1"/>
              <p:nvPr/>
            </p:nvSpPr>
            <p:spPr>
              <a:xfrm>
                <a:off x="830843" y="1864379"/>
                <a:ext cx="903517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Trametinib</a:t>
                </a:r>
              </a:p>
            </p:txBody>
          </p:sp>
        </p:grpSp>
        <p:pic>
          <p:nvPicPr>
            <p:cNvPr id="441" name="Picture 440">
              <a:extLst>
                <a:ext uri="{FF2B5EF4-FFF2-40B4-BE49-F238E27FC236}">
                  <a16:creationId xmlns:a16="http://schemas.microsoft.com/office/drawing/2014/main" id="{47E64060-D7B0-B648-84C6-12DD0D75DDD6}"/>
                </a:ext>
              </a:extLst>
            </p:cNvPr>
            <p:cNvPicPr>
              <a:picLocks/>
            </p:cNvPicPr>
            <p:nvPr/>
          </p:nvPicPr>
          <p:blipFill rotWithShape="1">
            <a:blip r:embed="rId2"/>
            <a:srcRect l="15920" t="61033" r="11847" b="30078"/>
            <a:stretch/>
          </p:blipFill>
          <p:spPr>
            <a:xfrm>
              <a:off x="4878555" y="866218"/>
              <a:ext cx="292608" cy="118872"/>
            </a:xfrm>
            <a:prstGeom prst="rect">
              <a:avLst/>
            </a:prstGeom>
          </p:spPr>
        </p:pic>
        <p:pic>
          <p:nvPicPr>
            <p:cNvPr id="442" name="Picture 441">
              <a:extLst>
                <a:ext uri="{FF2B5EF4-FFF2-40B4-BE49-F238E27FC236}">
                  <a16:creationId xmlns:a16="http://schemas.microsoft.com/office/drawing/2014/main" id="{BC7CA79A-8472-0246-A164-6EF98157703C}"/>
                </a:ext>
              </a:extLst>
            </p:cNvPr>
            <p:cNvPicPr>
              <a:picLocks/>
            </p:cNvPicPr>
            <p:nvPr/>
          </p:nvPicPr>
          <p:blipFill rotWithShape="1">
            <a:blip r:embed="rId2"/>
            <a:srcRect l="17429" t="87640" r="10338" b="3471"/>
            <a:stretch/>
          </p:blipFill>
          <p:spPr>
            <a:xfrm>
              <a:off x="4888329" y="1045888"/>
              <a:ext cx="292608" cy="118872"/>
            </a:xfrm>
            <a:prstGeom prst="rect">
              <a:avLst/>
            </a:prstGeom>
          </p:spPr>
        </p:pic>
      </p:grpSp>
      <p:sp>
        <p:nvSpPr>
          <p:cNvPr id="456" name="Rectangle 455">
            <a:extLst>
              <a:ext uri="{FF2B5EF4-FFF2-40B4-BE49-F238E27FC236}">
                <a16:creationId xmlns:a16="http://schemas.microsoft.com/office/drawing/2014/main" id="{808E27E2-3E3F-4946-8F05-F9AE3F259BCB}"/>
              </a:ext>
            </a:extLst>
          </p:cNvPr>
          <p:cNvSpPr/>
          <p:nvPr/>
        </p:nvSpPr>
        <p:spPr>
          <a:xfrm>
            <a:off x="1704447" y="7194617"/>
            <a:ext cx="139814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Days of treatment</a:t>
            </a:r>
            <a:endParaRPr lang="en-US" sz="1200" dirty="0">
              <a:solidFill>
                <a:srgbClr val="0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7" name="TextBox 456">
            <a:extLst>
              <a:ext uri="{FF2B5EF4-FFF2-40B4-BE49-F238E27FC236}">
                <a16:creationId xmlns:a16="http://schemas.microsoft.com/office/drawing/2014/main" id="{7FFF6FC3-FAAF-9F4D-83CD-2562F9C8C9D5}"/>
              </a:ext>
            </a:extLst>
          </p:cNvPr>
          <p:cNvSpPr txBox="1"/>
          <p:nvPr/>
        </p:nvSpPr>
        <p:spPr>
          <a:xfrm>
            <a:off x="1724460" y="6981989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</a:p>
        </p:txBody>
      </p:sp>
      <p:sp>
        <p:nvSpPr>
          <p:cNvPr id="458" name="TextBox 457">
            <a:extLst>
              <a:ext uri="{FF2B5EF4-FFF2-40B4-BE49-F238E27FC236}">
                <a16:creationId xmlns:a16="http://schemas.microsoft.com/office/drawing/2014/main" id="{8402D26A-D48E-124D-980E-5BE4B30FCF6B}"/>
              </a:ext>
            </a:extLst>
          </p:cNvPr>
          <p:cNvSpPr txBox="1"/>
          <p:nvPr/>
        </p:nvSpPr>
        <p:spPr>
          <a:xfrm>
            <a:off x="2415942" y="6981989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</a:p>
        </p:txBody>
      </p:sp>
      <p:sp>
        <p:nvSpPr>
          <p:cNvPr id="459" name="TextBox 458">
            <a:extLst>
              <a:ext uri="{FF2B5EF4-FFF2-40B4-BE49-F238E27FC236}">
                <a16:creationId xmlns:a16="http://schemas.microsoft.com/office/drawing/2014/main" id="{7FFF6FC3-FAAF-9F4D-83CD-2562F9C8C9D5}"/>
              </a:ext>
            </a:extLst>
          </p:cNvPr>
          <p:cNvSpPr txBox="1"/>
          <p:nvPr/>
        </p:nvSpPr>
        <p:spPr>
          <a:xfrm>
            <a:off x="1418650" y="6981989"/>
            <a:ext cx="2551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sp>
        <p:nvSpPr>
          <p:cNvPr id="460" name="TextBox 459">
            <a:extLst>
              <a:ext uri="{FF2B5EF4-FFF2-40B4-BE49-F238E27FC236}">
                <a16:creationId xmlns:a16="http://schemas.microsoft.com/office/drawing/2014/main" id="{7FFF6FC3-FAAF-9F4D-83CD-2562F9C8C9D5}"/>
              </a:ext>
            </a:extLst>
          </p:cNvPr>
          <p:cNvSpPr txBox="1"/>
          <p:nvPr/>
        </p:nvSpPr>
        <p:spPr>
          <a:xfrm>
            <a:off x="2071261" y="6981989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15</a:t>
            </a:r>
          </a:p>
        </p:txBody>
      </p:sp>
      <p:sp>
        <p:nvSpPr>
          <p:cNvPr id="461" name="TextBox 460">
            <a:extLst>
              <a:ext uri="{FF2B5EF4-FFF2-40B4-BE49-F238E27FC236}">
                <a16:creationId xmlns:a16="http://schemas.microsoft.com/office/drawing/2014/main" id="{656EA17B-A331-6A4B-9490-24834F011F5C}"/>
              </a:ext>
            </a:extLst>
          </p:cNvPr>
          <p:cNvSpPr txBox="1"/>
          <p:nvPr/>
        </p:nvSpPr>
        <p:spPr>
          <a:xfrm>
            <a:off x="1072362" y="6981989"/>
            <a:ext cx="2551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462" name="TextBox 461">
            <a:extLst>
              <a:ext uri="{FF2B5EF4-FFF2-40B4-BE49-F238E27FC236}">
                <a16:creationId xmlns:a16="http://schemas.microsoft.com/office/drawing/2014/main" id="{8402D26A-D48E-124D-980E-5BE4B30FCF6B}"/>
              </a:ext>
            </a:extLst>
          </p:cNvPr>
          <p:cNvSpPr txBox="1"/>
          <p:nvPr/>
        </p:nvSpPr>
        <p:spPr>
          <a:xfrm>
            <a:off x="2759703" y="6981989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25</a:t>
            </a:r>
          </a:p>
        </p:txBody>
      </p:sp>
      <p:sp>
        <p:nvSpPr>
          <p:cNvPr id="463" name="TextBox 462">
            <a:extLst>
              <a:ext uri="{FF2B5EF4-FFF2-40B4-BE49-F238E27FC236}">
                <a16:creationId xmlns:a16="http://schemas.microsoft.com/office/drawing/2014/main" id="{8402D26A-D48E-124D-980E-5BE4B30FCF6B}"/>
              </a:ext>
            </a:extLst>
          </p:cNvPr>
          <p:cNvSpPr txBox="1"/>
          <p:nvPr/>
        </p:nvSpPr>
        <p:spPr>
          <a:xfrm>
            <a:off x="3105473" y="6981989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30</a:t>
            </a:r>
          </a:p>
        </p:txBody>
      </p:sp>
      <p:sp>
        <p:nvSpPr>
          <p:cNvPr id="464" name="TextBox 463">
            <a:extLst>
              <a:ext uri="{FF2B5EF4-FFF2-40B4-BE49-F238E27FC236}">
                <a16:creationId xmlns:a16="http://schemas.microsoft.com/office/drawing/2014/main" id="{8402D26A-D48E-124D-980E-5BE4B30FCF6B}"/>
              </a:ext>
            </a:extLst>
          </p:cNvPr>
          <p:cNvSpPr txBox="1"/>
          <p:nvPr/>
        </p:nvSpPr>
        <p:spPr>
          <a:xfrm>
            <a:off x="3445214" y="6981989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35</a:t>
            </a:r>
          </a:p>
        </p:txBody>
      </p:sp>
      <p:sp>
        <p:nvSpPr>
          <p:cNvPr id="466" name="TextBox 465">
            <a:extLst>
              <a:ext uri="{FF2B5EF4-FFF2-40B4-BE49-F238E27FC236}">
                <a16:creationId xmlns:a16="http://schemas.microsoft.com/office/drawing/2014/main" id="{19B61F88-CF95-6D4F-BDA6-5DE73862553A}"/>
              </a:ext>
            </a:extLst>
          </p:cNvPr>
          <p:cNvSpPr txBox="1"/>
          <p:nvPr/>
        </p:nvSpPr>
        <p:spPr>
          <a:xfrm rot="16200000">
            <a:off x="-94141" y="5992420"/>
            <a:ext cx="16200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Tumor volume (mm</a:t>
            </a:r>
            <a:r>
              <a:rPr lang="en-US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467" name="TextBox 466">
            <a:extLst>
              <a:ext uri="{FF2B5EF4-FFF2-40B4-BE49-F238E27FC236}">
                <a16:creationId xmlns:a16="http://schemas.microsoft.com/office/drawing/2014/main" id="{C942B4C8-5222-D44E-81B8-0F38F0A440F3}"/>
              </a:ext>
            </a:extLst>
          </p:cNvPr>
          <p:cNvSpPr txBox="1"/>
          <p:nvPr/>
        </p:nvSpPr>
        <p:spPr>
          <a:xfrm>
            <a:off x="954697" y="6869345"/>
            <a:ext cx="2551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468" name="TextBox 467">
            <a:extLst>
              <a:ext uri="{FF2B5EF4-FFF2-40B4-BE49-F238E27FC236}">
                <a16:creationId xmlns:a16="http://schemas.microsoft.com/office/drawing/2014/main" id="{9935DD3D-446E-2148-9026-A4D7903B54CE}"/>
              </a:ext>
            </a:extLst>
          </p:cNvPr>
          <p:cNvSpPr txBox="1"/>
          <p:nvPr/>
        </p:nvSpPr>
        <p:spPr>
          <a:xfrm>
            <a:off x="809173" y="6229876"/>
            <a:ext cx="39626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500</a:t>
            </a:r>
          </a:p>
        </p:txBody>
      </p:sp>
      <p:sp>
        <p:nvSpPr>
          <p:cNvPr id="469" name="TextBox 468">
            <a:extLst>
              <a:ext uri="{FF2B5EF4-FFF2-40B4-BE49-F238E27FC236}">
                <a16:creationId xmlns:a16="http://schemas.microsoft.com/office/drawing/2014/main" id="{F0AA0CEF-BD8A-7F49-BB15-D6AE62651030}"/>
              </a:ext>
            </a:extLst>
          </p:cNvPr>
          <p:cNvSpPr txBox="1"/>
          <p:nvPr/>
        </p:nvSpPr>
        <p:spPr>
          <a:xfrm>
            <a:off x="743103" y="5625600"/>
            <a:ext cx="4667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1000</a:t>
            </a:r>
          </a:p>
        </p:txBody>
      </p:sp>
      <p:sp>
        <p:nvSpPr>
          <p:cNvPr id="470" name="TextBox 469">
            <a:extLst>
              <a:ext uri="{FF2B5EF4-FFF2-40B4-BE49-F238E27FC236}">
                <a16:creationId xmlns:a16="http://schemas.microsoft.com/office/drawing/2014/main" id="{22A2ACBC-7778-4D48-9403-839DF2FCCD5E}"/>
              </a:ext>
            </a:extLst>
          </p:cNvPr>
          <p:cNvSpPr txBox="1"/>
          <p:nvPr/>
        </p:nvSpPr>
        <p:spPr>
          <a:xfrm>
            <a:off x="743103" y="5021324"/>
            <a:ext cx="4667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1500</a:t>
            </a:r>
          </a:p>
        </p:txBody>
      </p:sp>
      <p:sp>
        <p:nvSpPr>
          <p:cNvPr id="487" name="Freeform 150"/>
          <p:cNvSpPr>
            <a:spLocks noEditPoints="1"/>
          </p:cNvSpPr>
          <p:nvPr/>
        </p:nvSpPr>
        <p:spPr bwMode="auto">
          <a:xfrm>
            <a:off x="1186441" y="6978803"/>
            <a:ext cx="2435225" cy="53975"/>
          </a:xfrm>
          <a:custGeom>
            <a:avLst/>
            <a:gdLst>
              <a:gd name="T0" fmla="*/ 0 w 1534"/>
              <a:gd name="T1" fmla="*/ 0 h 34"/>
              <a:gd name="T2" fmla="*/ 1534 w 1534"/>
              <a:gd name="T3" fmla="*/ 0 h 34"/>
              <a:gd name="T4" fmla="*/ 5 w 1534"/>
              <a:gd name="T5" fmla="*/ 0 h 34"/>
              <a:gd name="T6" fmla="*/ 5 w 1534"/>
              <a:gd name="T7" fmla="*/ 34 h 34"/>
              <a:gd name="T8" fmla="*/ 223 w 1534"/>
              <a:gd name="T9" fmla="*/ 0 h 34"/>
              <a:gd name="T10" fmla="*/ 223 w 1534"/>
              <a:gd name="T11" fmla="*/ 34 h 34"/>
              <a:gd name="T12" fmla="*/ 440 w 1534"/>
              <a:gd name="T13" fmla="*/ 0 h 34"/>
              <a:gd name="T14" fmla="*/ 440 w 1534"/>
              <a:gd name="T15" fmla="*/ 34 h 34"/>
              <a:gd name="T16" fmla="*/ 658 w 1534"/>
              <a:gd name="T17" fmla="*/ 0 h 34"/>
              <a:gd name="T18" fmla="*/ 658 w 1534"/>
              <a:gd name="T19" fmla="*/ 34 h 34"/>
              <a:gd name="T20" fmla="*/ 875 w 1534"/>
              <a:gd name="T21" fmla="*/ 0 h 34"/>
              <a:gd name="T22" fmla="*/ 875 w 1534"/>
              <a:gd name="T23" fmla="*/ 34 h 34"/>
              <a:gd name="T24" fmla="*/ 1092 w 1534"/>
              <a:gd name="T25" fmla="*/ 0 h 34"/>
              <a:gd name="T26" fmla="*/ 1092 w 1534"/>
              <a:gd name="T27" fmla="*/ 34 h 34"/>
              <a:gd name="T28" fmla="*/ 1310 w 1534"/>
              <a:gd name="T29" fmla="*/ 0 h 34"/>
              <a:gd name="T30" fmla="*/ 1310 w 1534"/>
              <a:gd name="T31" fmla="*/ 34 h 34"/>
              <a:gd name="T32" fmla="*/ 1528 w 1534"/>
              <a:gd name="T33" fmla="*/ 0 h 34"/>
              <a:gd name="T34" fmla="*/ 1528 w 1534"/>
              <a:gd name="T35" fmla="*/ 3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534" h="34">
                <a:moveTo>
                  <a:pt x="0" y="0"/>
                </a:moveTo>
                <a:lnTo>
                  <a:pt x="1534" y="0"/>
                </a:lnTo>
                <a:moveTo>
                  <a:pt x="5" y="0"/>
                </a:moveTo>
                <a:lnTo>
                  <a:pt x="5" y="34"/>
                </a:lnTo>
                <a:moveTo>
                  <a:pt x="223" y="0"/>
                </a:moveTo>
                <a:lnTo>
                  <a:pt x="223" y="34"/>
                </a:lnTo>
                <a:moveTo>
                  <a:pt x="440" y="0"/>
                </a:moveTo>
                <a:lnTo>
                  <a:pt x="440" y="34"/>
                </a:lnTo>
                <a:moveTo>
                  <a:pt x="658" y="0"/>
                </a:moveTo>
                <a:lnTo>
                  <a:pt x="658" y="34"/>
                </a:lnTo>
                <a:moveTo>
                  <a:pt x="875" y="0"/>
                </a:moveTo>
                <a:lnTo>
                  <a:pt x="875" y="34"/>
                </a:lnTo>
                <a:moveTo>
                  <a:pt x="1092" y="0"/>
                </a:moveTo>
                <a:lnTo>
                  <a:pt x="1092" y="34"/>
                </a:lnTo>
                <a:moveTo>
                  <a:pt x="1310" y="0"/>
                </a:moveTo>
                <a:lnTo>
                  <a:pt x="1310" y="34"/>
                </a:lnTo>
                <a:moveTo>
                  <a:pt x="1528" y="0"/>
                </a:moveTo>
                <a:lnTo>
                  <a:pt x="1528" y="34"/>
                </a:lnTo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8" name="Freeform 151"/>
          <p:cNvSpPr>
            <a:spLocks noEditPoints="1"/>
          </p:cNvSpPr>
          <p:nvPr/>
        </p:nvSpPr>
        <p:spPr bwMode="auto">
          <a:xfrm>
            <a:off x="1140404" y="5134128"/>
            <a:ext cx="53975" cy="1854200"/>
          </a:xfrm>
          <a:custGeom>
            <a:avLst/>
            <a:gdLst>
              <a:gd name="T0" fmla="*/ 34 w 34"/>
              <a:gd name="T1" fmla="*/ 1168 h 1168"/>
              <a:gd name="T2" fmla="*/ 34 w 34"/>
              <a:gd name="T3" fmla="*/ 0 h 1168"/>
              <a:gd name="T4" fmla="*/ 34 w 34"/>
              <a:gd name="T5" fmla="*/ 1162 h 1168"/>
              <a:gd name="T6" fmla="*/ 0 w 34"/>
              <a:gd name="T7" fmla="*/ 1162 h 1168"/>
              <a:gd name="T8" fmla="*/ 34 w 34"/>
              <a:gd name="T9" fmla="*/ 969 h 1168"/>
              <a:gd name="T10" fmla="*/ 0 w 34"/>
              <a:gd name="T11" fmla="*/ 969 h 1168"/>
              <a:gd name="T12" fmla="*/ 34 w 34"/>
              <a:gd name="T13" fmla="*/ 776 h 1168"/>
              <a:gd name="T14" fmla="*/ 0 w 34"/>
              <a:gd name="T15" fmla="*/ 776 h 1168"/>
              <a:gd name="T16" fmla="*/ 34 w 34"/>
              <a:gd name="T17" fmla="*/ 583 h 1168"/>
              <a:gd name="T18" fmla="*/ 0 w 34"/>
              <a:gd name="T19" fmla="*/ 583 h 1168"/>
              <a:gd name="T20" fmla="*/ 34 w 34"/>
              <a:gd name="T21" fmla="*/ 391 h 1168"/>
              <a:gd name="T22" fmla="*/ 0 w 34"/>
              <a:gd name="T23" fmla="*/ 391 h 1168"/>
              <a:gd name="T24" fmla="*/ 34 w 34"/>
              <a:gd name="T25" fmla="*/ 198 h 1168"/>
              <a:gd name="T26" fmla="*/ 0 w 34"/>
              <a:gd name="T27" fmla="*/ 198 h 1168"/>
              <a:gd name="T28" fmla="*/ 34 w 34"/>
              <a:gd name="T29" fmla="*/ 5 h 1168"/>
              <a:gd name="T30" fmla="*/ 0 w 34"/>
              <a:gd name="T31" fmla="*/ 5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4" h="1168">
                <a:moveTo>
                  <a:pt x="34" y="1168"/>
                </a:moveTo>
                <a:lnTo>
                  <a:pt x="34" y="0"/>
                </a:lnTo>
                <a:moveTo>
                  <a:pt x="34" y="1162"/>
                </a:moveTo>
                <a:lnTo>
                  <a:pt x="0" y="1162"/>
                </a:lnTo>
                <a:moveTo>
                  <a:pt x="34" y="969"/>
                </a:moveTo>
                <a:lnTo>
                  <a:pt x="0" y="969"/>
                </a:lnTo>
                <a:moveTo>
                  <a:pt x="34" y="776"/>
                </a:moveTo>
                <a:lnTo>
                  <a:pt x="0" y="776"/>
                </a:lnTo>
                <a:moveTo>
                  <a:pt x="34" y="583"/>
                </a:moveTo>
                <a:lnTo>
                  <a:pt x="0" y="583"/>
                </a:lnTo>
                <a:moveTo>
                  <a:pt x="34" y="391"/>
                </a:moveTo>
                <a:lnTo>
                  <a:pt x="0" y="391"/>
                </a:lnTo>
                <a:moveTo>
                  <a:pt x="34" y="198"/>
                </a:moveTo>
                <a:lnTo>
                  <a:pt x="0" y="198"/>
                </a:lnTo>
                <a:moveTo>
                  <a:pt x="34" y="5"/>
                </a:moveTo>
                <a:lnTo>
                  <a:pt x="0" y="5"/>
                </a:lnTo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9" name="Freeform 152"/>
          <p:cNvSpPr>
            <a:spLocks/>
          </p:cNvSpPr>
          <p:nvPr/>
        </p:nvSpPr>
        <p:spPr bwMode="auto">
          <a:xfrm>
            <a:off x="1194379" y="6801003"/>
            <a:ext cx="2209800" cy="112713"/>
          </a:xfrm>
          <a:custGeom>
            <a:avLst/>
            <a:gdLst>
              <a:gd name="T0" fmla="*/ 0 w 1392"/>
              <a:gd name="T1" fmla="*/ 0 h 71"/>
              <a:gd name="T2" fmla="*/ 0 w 1392"/>
              <a:gd name="T3" fmla="*/ 0 h 71"/>
              <a:gd name="T4" fmla="*/ 0 w 1392"/>
              <a:gd name="T5" fmla="*/ 0 h 71"/>
              <a:gd name="T6" fmla="*/ 174 w 1392"/>
              <a:gd name="T7" fmla="*/ 4 h 71"/>
              <a:gd name="T8" fmla="*/ 174 w 1392"/>
              <a:gd name="T9" fmla="*/ 4 h 71"/>
              <a:gd name="T10" fmla="*/ 304 w 1392"/>
              <a:gd name="T11" fmla="*/ 36 h 71"/>
              <a:gd name="T12" fmla="*/ 304 w 1392"/>
              <a:gd name="T13" fmla="*/ 36 h 71"/>
              <a:gd name="T14" fmla="*/ 479 w 1392"/>
              <a:gd name="T15" fmla="*/ 44 h 71"/>
              <a:gd name="T16" fmla="*/ 479 w 1392"/>
              <a:gd name="T17" fmla="*/ 44 h 71"/>
              <a:gd name="T18" fmla="*/ 609 w 1392"/>
              <a:gd name="T19" fmla="*/ 67 h 71"/>
              <a:gd name="T20" fmla="*/ 609 w 1392"/>
              <a:gd name="T21" fmla="*/ 67 h 71"/>
              <a:gd name="T22" fmla="*/ 783 w 1392"/>
              <a:gd name="T23" fmla="*/ 71 h 71"/>
              <a:gd name="T24" fmla="*/ 783 w 1392"/>
              <a:gd name="T25" fmla="*/ 71 h 71"/>
              <a:gd name="T26" fmla="*/ 957 w 1392"/>
              <a:gd name="T27" fmla="*/ 65 h 71"/>
              <a:gd name="T28" fmla="*/ 957 w 1392"/>
              <a:gd name="T29" fmla="*/ 65 h 71"/>
              <a:gd name="T30" fmla="*/ 1087 w 1392"/>
              <a:gd name="T31" fmla="*/ 15 h 71"/>
              <a:gd name="T32" fmla="*/ 1087 w 1392"/>
              <a:gd name="T33" fmla="*/ 15 h 71"/>
              <a:gd name="T34" fmla="*/ 1261 w 1392"/>
              <a:gd name="T35" fmla="*/ 21 h 71"/>
              <a:gd name="T36" fmla="*/ 1261 w 1392"/>
              <a:gd name="T37" fmla="*/ 21 h 71"/>
              <a:gd name="T38" fmla="*/ 1392 w 1392"/>
              <a:gd name="T39" fmla="*/ 29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392" h="7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174" y="4"/>
                </a:lnTo>
                <a:lnTo>
                  <a:pt x="174" y="4"/>
                </a:lnTo>
                <a:lnTo>
                  <a:pt x="304" y="36"/>
                </a:lnTo>
                <a:lnTo>
                  <a:pt x="304" y="36"/>
                </a:lnTo>
                <a:lnTo>
                  <a:pt x="479" y="44"/>
                </a:lnTo>
                <a:lnTo>
                  <a:pt x="479" y="44"/>
                </a:lnTo>
                <a:lnTo>
                  <a:pt x="609" y="67"/>
                </a:lnTo>
                <a:lnTo>
                  <a:pt x="609" y="67"/>
                </a:lnTo>
                <a:lnTo>
                  <a:pt x="783" y="71"/>
                </a:lnTo>
                <a:lnTo>
                  <a:pt x="783" y="71"/>
                </a:lnTo>
                <a:lnTo>
                  <a:pt x="957" y="65"/>
                </a:lnTo>
                <a:lnTo>
                  <a:pt x="957" y="65"/>
                </a:lnTo>
                <a:lnTo>
                  <a:pt x="1087" y="15"/>
                </a:lnTo>
                <a:lnTo>
                  <a:pt x="1087" y="15"/>
                </a:lnTo>
                <a:lnTo>
                  <a:pt x="1261" y="21"/>
                </a:lnTo>
                <a:lnTo>
                  <a:pt x="1261" y="21"/>
                </a:lnTo>
                <a:lnTo>
                  <a:pt x="1392" y="29"/>
                </a:lnTo>
              </a:path>
            </a:pathLst>
          </a:custGeom>
          <a:noFill/>
          <a:ln w="19050" cap="flat">
            <a:solidFill>
              <a:srgbClr val="30006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0" name="Line 153"/>
          <p:cNvSpPr>
            <a:spLocks noChangeShapeType="1"/>
          </p:cNvSpPr>
          <p:nvPr/>
        </p:nvSpPr>
        <p:spPr bwMode="auto">
          <a:xfrm>
            <a:off x="2919991" y="6772428"/>
            <a:ext cx="0" cy="52388"/>
          </a:xfrm>
          <a:prstGeom prst="line">
            <a:avLst/>
          </a:prstGeom>
          <a:noFill/>
          <a:ln w="9525" cap="flat">
            <a:solidFill>
              <a:srgbClr val="30006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1" name="Line 154"/>
          <p:cNvSpPr>
            <a:spLocks noChangeShapeType="1"/>
          </p:cNvSpPr>
          <p:nvPr/>
        </p:nvSpPr>
        <p:spPr bwMode="auto">
          <a:xfrm>
            <a:off x="2919991" y="6824815"/>
            <a:ext cx="0" cy="53975"/>
          </a:xfrm>
          <a:prstGeom prst="line">
            <a:avLst/>
          </a:prstGeom>
          <a:noFill/>
          <a:ln w="9525" cap="flat">
            <a:solidFill>
              <a:srgbClr val="30006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2" name="Line 155"/>
          <p:cNvSpPr>
            <a:spLocks noChangeShapeType="1"/>
          </p:cNvSpPr>
          <p:nvPr/>
        </p:nvSpPr>
        <p:spPr bwMode="auto">
          <a:xfrm>
            <a:off x="2883479" y="6772428"/>
            <a:ext cx="73025" cy="0"/>
          </a:xfrm>
          <a:prstGeom prst="line">
            <a:avLst/>
          </a:prstGeom>
          <a:noFill/>
          <a:ln w="9525" cap="flat">
            <a:solidFill>
              <a:srgbClr val="30006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3" name="Line 156"/>
          <p:cNvSpPr>
            <a:spLocks noChangeShapeType="1"/>
          </p:cNvSpPr>
          <p:nvPr/>
        </p:nvSpPr>
        <p:spPr bwMode="auto">
          <a:xfrm>
            <a:off x="2883479" y="6878790"/>
            <a:ext cx="73025" cy="0"/>
          </a:xfrm>
          <a:prstGeom prst="line">
            <a:avLst/>
          </a:prstGeom>
          <a:noFill/>
          <a:ln w="9525" cap="flat">
            <a:solidFill>
              <a:srgbClr val="30006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4" name="Line 157"/>
          <p:cNvSpPr>
            <a:spLocks noChangeShapeType="1"/>
          </p:cNvSpPr>
          <p:nvPr/>
        </p:nvSpPr>
        <p:spPr bwMode="auto">
          <a:xfrm>
            <a:off x="3196216" y="6788303"/>
            <a:ext cx="0" cy="46038"/>
          </a:xfrm>
          <a:prstGeom prst="line">
            <a:avLst/>
          </a:prstGeom>
          <a:noFill/>
          <a:ln w="9525" cap="flat">
            <a:solidFill>
              <a:srgbClr val="30006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5" name="Line 158"/>
          <p:cNvSpPr>
            <a:spLocks noChangeShapeType="1"/>
          </p:cNvSpPr>
          <p:nvPr/>
        </p:nvSpPr>
        <p:spPr bwMode="auto">
          <a:xfrm>
            <a:off x="3196216" y="6834340"/>
            <a:ext cx="0" cy="46038"/>
          </a:xfrm>
          <a:prstGeom prst="line">
            <a:avLst/>
          </a:prstGeom>
          <a:noFill/>
          <a:ln w="9525" cap="flat">
            <a:solidFill>
              <a:srgbClr val="30006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6" name="Line 159"/>
          <p:cNvSpPr>
            <a:spLocks noChangeShapeType="1"/>
          </p:cNvSpPr>
          <p:nvPr/>
        </p:nvSpPr>
        <p:spPr bwMode="auto">
          <a:xfrm>
            <a:off x="3159704" y="6788303"/>
            <a:ext cx="73025" cy="0"/>
          </a:xfrm>
          <a:prstGeom prst="line">
            <a:avLst/>
          </a:prstGeom>
          <a:noFill/>
          <a:ln w="9525" cap="flat">
            <a:solidFill>
              <a:srgbClr val="30006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7" name="Line 160"/>
          <p:cNvSpPr>
            <a:spLocks noChangeShapeType="1"/>
          </p:cNvSpPr>
          <p:nvPr/>
        </p:nvSpPr>
        <p:spPr bwMode="auto">
          <a:xfrm>
            <a:off x="3159704" y="6880378"/>
            <a:ext cx="73025" cy="0"/>
          </a:xfrm>
          <a:prstGeom prst="line">
            <a:avLst/>
          </a:prstGeom>
          <a:noFill/>
          <a:ln w="9525" cap="flat">
            <a:solidFill>
              <a:srgbClr val="30006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8" name="Line 161"/>
          <p:cNvSpPr>
            <a:spLocks noChangeShapeType="1"/>
          </p:cNvSpPr>
          <p:nvPr/>
        </p:nvSpPr>
        <p:spPr bwMode="auto">
          <a:xfrm>
            <a:off x="3404179" y="6785128"/>
            <a:ext cx="0" cy="61913"/>
          </a:xfrm>
          <a:prstGeom prst="line">
            <a:avLst/>
          </a:prstGeom>
          <a:noFill/>
          <a:ln w="9525" cap="flat">
            <a:solidFill>
              <a:srgbClr val="30006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9" name="Line 162"/>
          <p:cNvSpPr>
            <a:spLocks noChangeShapeType="1"/>
          </p:cNvSpPr>
          <p:nvPr/>
        </p:nvSpPr>
        <p:spPr bwMode="auto">
          <a:xfrm>
            <a:off x="3404179" y="6847040"/>
            <a:ext cx="0" cy="60325"/>
          </a:xfrm>
          <a:prstGeom prst="line">
            <a:avLst/>
          </a:prstGeom>
          <a:noFill/>
          <a:ln w="9525" cap="flat">
            <a:solidFill>
              <a:srgbClr val="30006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0" name="Line 163"/>
          <p:cNvSpPr>
            <a:spLocks noChangeShapeType="1"/>
          </p:cNvSpPr>
          <p:nvPr/>
        </p:nvSpPr>
        <p:spPr bwMode="auto">
          <a:xfrm>
            <a:off x="3367666" y="6785128"/>
            <a:ext cx="73025" cy="0"/>
          </a:xfrm>
          <a:prstGeom prst="line">
            <a:avLst/>
          </a:prstGeom>
          <a:noFill/>
          <a:ln w="9525" cap="flat">
            <a:solidFill>
              <a:srgbClr val="30006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1" name="Line 164"/>
          <p:cNvSpPr>
            <a:spLocks noChangeShapeType="1"/>
          </p:cNvSpPr>
          <p:nvPr/>
        </p:nvSpPr>
        <p:spPr bwMode="auto">
          <a:xfrm>
            <a:off x="3367666" y="6907365"/>
            <a:ext cx="73025" cy="0"/>
          </a:xfrm>
          <a:prstGeom prst="line">
            <a:avLst/>
          </a:prstGeom>
          <a:noFill/>
          <a:ln w="9525" cap="flat">
            <a:solidFill>
              <a:srgbClr val="30006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2" name="Freeform 165"/>
          <p:cNvSpPr>
            <a:spLocks/>
          </p:cNvSpPr>
          <p:nvPr/>
        </p:nvSpPr>
        <p:spPr bwMode="auto">
          <a:xfrm>
            <a:off x="1157866" y="6764490"/>
            <a:ext cx="74612" cy="73025"/>
          </a:xfrm>
          <a:custGeom>
            <a:avLst/>
            <a:gdLst>
              <a:gd name="T0" fmla="*/ 0 w 47"/>
              <a:gd name="T1" fmla="*/ 0 h 46"/>
              <a:gd name="T2" fmla="*/ 47 w 47"/>
              <a:gd name="T3" fmla="*/ 0 h 46"/>
              <a:gd name="T4" fmla="*/ 23 w 47"/>
              <a:gd name="T5" fmla="*/ 46 h 46"/>
              <a:gd name="T6" fmla="*/ 0 w 47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7" h="46">
                <a:moveTo>
                  <a:pt x="0" y="0"/>
                </a:moveTo>
                <a:lnTo>
                  <a:pt x="47" y="0"/>
                </a:lnTo>
                <a:lnTo>
                  <a:pt x="23" y="46"/>
                </a:lnTo>
                <a:lnTo>
                  <a:pt x="0" y="0"/>
                </a:lnTo>
                <a:close/>
              </a:path>
            </a:pathLst>
          </a:custGeom>
          <a:solidFill>
            <a:srgbClr val="3000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3" name="Freeform 166"/>
          <p:cNvSpPr>
            <a:spLocks/>
          </p:cNvSpPr>
          <p:nvPr/>
        </p:nvSpPr>
        <p:spPr bwMode="auto">
          <a:xfrm>
            <a:off x="1157866" y="6764490"/>
            <a:ext cx="74612" cy="73025"/>
          </a:xfrm>
          <a:custGeom>
            <a:avLst/>
            <a:gdLst>
              <a:gd name="T0" fmla="*/ 0 w 47"/>
              <a:gd name="T1" fmla="*/ 0 h 46"/>
              <a:gd name="T2" fmla="*/ 47 w 47"/>
              <a:gd name="T3" fmla="*/ 0 h 46"/>
              <a:gd name="T4" fmla="*/ 23 w 47"/>
              <a:gd name="T5" fmla="*/ 46 h 46"/>
              <a:gd name="T6" fmla="*/ 0 w 47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7" h="46">
                <a:moveTo>
                  <a:pt x="0" y="0"/>
                </a:moveTo>
                <a:lnTo>
                  <a:pt x="47" y="0"/>
                </a:lnTo>
                <a:lnTo>
                  <a:pt x="23" y="46"/>
                </a:lnTo>
                <a:lnTo>
                  <a:pt x="0" y="0"/>
                </a:lnTo>
                <a:close/>
              </a:path>
            </a:pathLst>
          </a:custGeom>
          <a:noFill/>
          <a:ln w="1588" cap="flat">
            <a:solidFill>
              <a:srgbClr val="30006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4" name="Freeform 167"/>
          <p:cNvSpPr>
            <a:spLocks/>
          </p:cNvSpPr>
          <p:nvPr/>
        </p:nvSpPr>
        <p:spPr bwMode="auto">
          <a:xfrm>
            <a:off x="1434091" y="6770840"/>
            <a:ext cx="71437" cy="73025"/>
          </a:xfrm>
          <a:custGeom>
            <a:avLst/>
            <a:gdLst>
              <a:gd name="T0" fmla="*/ 0 w 45"/>
              <a:gd name="T1" fmla="*/ 0 h 46"/>
              <a:gd name="T2" fmla="*/ 45 w 45"/>
              <a:gd name="T3" fmla="*/ 0 h 46"/>
              <a:gd name="T4" fmla="*/ 23 w 45"/>
              <a:gd name="T5" fmla="*/ 46 h 46"/>
              <a:gd name="T6" fmla="*/ 0 w 45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" h="46">
                <a:moveTo>
                  <a:pt x="0" y="0"/>
                </a:moveTo>
                <a:lnTo>
                  <a:pt x="45" y="0"/>
                </a:lnTo>
                <a:lnTo>
                  <a:pt x="23" y="46"/>
                </a:lnTo>
                <a:lnTo>
                  <a:pt x="0" y="0"/>
                </a:lnTo>
                <a:close/>
              </a:path>
            </a:pathLst>
          </a:custGeom>
          <a:solidFill>
            <a:srgbClr val="3000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5" name="Freeform 168"/>
          <p:cNvSpPr>
            <a:spLocks/>
          </p:cNvSpPr>
          <p:nvPr/>
        </p:nvSpPr>
        <p:spPr bwMode="auto">
          <a:xfrm>
            <a:off x="1434091" y="6770840"/>
            <a:ext cx="71437" cy="73025"/>
          </a:xfrm>
          <a:custGeom>
            <a:avLst/>
            <a:gdLst>
              <a:gd name="T0" fmla="*/ 0 w 45"/>
              <a:gd name="T1" fmla="*/ 0 h 46"/>
              <a:gd name="T2" fmla="*/ 45 w 45"/>
              <a:gd name="T3" fmla="*/ 0 h 46"/>
              <a:gd name="T4" fmla="*/ 23 w 45"/>
              <a:gd name="T5" fmla="*/ 46 h 46"/>
              <a:gd name="T6" fmla="*/ 0 w 45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" h="46">
                <a:moveTo>
                  <a:pt x="0" y="0"/>
                </a:moveTo>
                <a:lnTo>
                  <a:pt x="45" y="0"/>
                </a:lnTo>
                <a:lnTo>
                  <a:pt x="23" y="46"/>
                </a:lnTo>
                <a:lnTo>
                  <a:pt x="0" y="0"/>
                </a:lnTo>
                <a:close/>
              </a:path>
            </a:pathLst>
          </a:custGeom>
          <a:noFill/>
          <a:ln w="1588" cap="flat">
            <a:solidFill>
              <a:srgbClr val="30006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6" name="Freeform 169"/>
          <p:cNvSpPr>
            <a:spLocks/>
          </p:cNvSpPr>
          <p:nvPr/>
        </p:nvSpPr>
        <p:spPr bwMode="auto">
          <a:xfrm>
            <a:off x="1640466" y="6821640"/>
            <a:ext cx="74612" cy="73025"/>
          </a:xfrm>
          <a:custGeom>
            <a:avLst/>
            <a:gdLst>
              <a:gd name="T0" fmla="*/ 0 w 47"/>
              <a:gd name="T1" fmla="*/ 0 h 46"/>
              <a:gd name="T2" fmla="*/ 47 w 47"/>
              <a:gd name="T3" fmla="*/ 0 h 46"/>
              <a:gd name="T4" fmla="*/ 23 w 47"/>
              <a:gd name="T5" fmla="*/ 46 h 46"/>
              <a:gd name="T6" fmla="*/ 0 w 47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7" h="46">
                <a:moveTo>
                  <a:pt x="0" y="0"/>
                </a:moveTo>
                <a:lnTo>
                  <a:pt x="47" y="0"/>
                </a:lnTo>
                <a:lnTo>
                  <a:pt x="23" y="46"/>
                </a:lnTo>
                <a:lnTo>
                  <a:pt x="0" y="0"/>
                </a:lnTo>
                <a:close/>
              </a:path>
            </a:pathLst>
          </a:custGeom>
          <a:solidFill>
            <a:srgbClr val="3000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7" name="Freeform 170"/>
          <p:cNvSpPr>
            <a:spLocks/>
          </p:cNvSpPr>
          <p:nvPr/>
        </p:nvSpPr>
        <p:spPr bwMode="auto">
          <a:xfrm>
            <a:off x="1640466" y="6821640"/>
            <a:ext cx="74612" cy="73025"/>
          </a:xfrm>
          <a:custGeom>
            <a:avLst/>
            <a:gdLst>
              <a:gd name="T0" fmla="*/ 0 w 47"/>
              <a:gd name="T1" fmla="*/ 0 h 46"/>
              <a:gd name="T2" fmla="*/ 47 w 47"/>
              <a:gd name="T3" fmla="*/ 0 h 46"/>
              <a:gd name="T4" fmla="*/ 23 w 47"/>
              <a:gd name="T5" fmla="*/ 46 h 46"/>
              <a:gd name="T6" fmla="*/ 0 w 47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7" h="46">
                <a:moveTo>
                  <a:pt x="0" y="0"/>
                </a:moveTo>
                <a:lnTo>
                  <a:pt x="47" y="0"/>
                </a:lnTo>
                <a:lnTo>
                  <a:pt x="23" y="46"/>
                </a:lnTo>
                <a:lnTo>
                  <a:pt x="0" y="0"/>
                </a:lnTo>
                <a:close/>
              </a:path>
            </a:pathLst>
          </a:custGeom>
          <a:noFill/>
          <a:ln w="1588" cap="flat">
            <a:solidFill>
              <a:srgbClr val="30006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8" name="Freeform 171"/>
          <p:cNvSpPr>
            <a:spLocks/>
          </p:cNvSpPr>
          <p:nvPr/>
        </p:nvSpPr>
        <p:spPr bwMode="auto">
          <a:xfrm>
            <a:off x="1916691" y="6834340"/>
            <a:ext cx="74612" cy="73025"/>
          </a:xfrm>
          <a:custGeom>
            <a:avLst/>
            <a:gdLst>
              <a:gd name="T0" fmla="*/ 0 w 47"/>
              <a:gd name="T1" fmla="*/ 0 h 46"/>
              <a:gd name="T2" fmla="*/ 47 w 47"/>
              <a:gd name="T3" fmla="*/ 0 h 46"/>
              <a:gd name="T4" fmla="*/ 24 w 47"/>
              <a:gd name="T5" fmla="*/ 46 h 46"/>
              <a:gd name="T6" fmla="*/ 0 w 47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7" h="46">
                <a:moveTo>
                  <a:pt x="0" y="0"/>
                </a:moveTo>
                <a:lnTo>
                  <a:pt x="47" y="0"/>
                </a:lnTo>
                <a:lnTo>
                  <a:pt x="24" y="46"/>
                </a:lnTo>
                <a:lnTo>
                  <a:pt x="0" y="0"/>
                </a:lnTo>
                <a:close/>
              </a:path>
            </a:pathLst>
          </a:custGeom>
          <a:solidFill>
            <a:srgbClr val="3000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9" name="Freeform 172"/>
          <p:cNvSpPr>
            <a:spLocks/>
          </p:cNvSpPr>
          <p:nvPr/>
        </p:nvSpPr>
        <p:spPr bwMode="auto">
          <a:xfrm>
            <a:off x="1916691" y="6834340"/>
            <a:ext cx="74612" cy="73025"/>
          </a:xfrm>
          <a:custGeom>
            <a:avLst/>
            <a:gdLst>
              <a:gd name="T0" fmla="*/ 0 w 47"/>
              <a:gd name="T1" fmla="*/ 0 h 46"/>
              <a:gd name="T2" fmla="*/ 47 w 47"/>
              <a:gd name="T3" fmla="*/ 0 h 46"/>
              <a:gd name="T4" fmla="*/ 24 w 47"/>
              <a:gd name="T5" fmla="*/ 46 h 46"/>
              <a:gd name="T6" fmla="*/ 0 w 47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7" h="46">
                <a:moveTo>
                  <a:pt x="0" y="0"/>
                </a:moveTo>
                <a:lnTo>
                  <a:pt x="47" y="0"/>
                </a:lnTo>
                <a:lnTo>
                  <a:pt x="24" y="46"/>
                </a:lnTo>
                <a:lnTo>
                  <a:pt x="0" y="0"/>
                </a:lnTo>
                <a:close/>
              </a:path>
            </a:pathLst>
          </a:custGeom>
          <a:noFill/>
          <a:ln w="1588" cap="flat">
            <a:solidFill>
              <a:srgbClr val="30006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0" name="Freeform 173"/>
          <p:cNvSpPr>
            <a:spLocks/>
          </p:cNvSpPr>
          <p:nvPr/>
        </p:nvSpPr>
        <p:spPr bwMode="auto">
          <a:xfrm>
            <a:off x="2124654" y="6870853"/>
            <a:ext cx="73025" cy="74613"/>
          </a:xfrm>
          <a:custGeom>
            <a:avLst/>
            <a:gdLst>
              <a:gd name="T0" fmla="*/ 0 w 46"/>
              <a:gd name="T1" fmla="*/ 0 h 47"/>
              <a:gd name="T2" fmla="*/ 46 w 46"/>
              <a:gd name="T3" fmla="*/ 0 h 47"/>
              <a:gd name="T4" fmla="*/ 23 w 46"/>
              <a:gd name="T5" fmla="*/ 47 h 47"/>
              <a:gd name="T6" fmla="*/ 0 w 46"/>
              <a:gd name="T7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7">
                <a:moveTo>
                  <a:pt x="0" y="0"/>
                </a:moveTo>
                <a:lnTo>
                  <a:pt x="46" y="0"/>
                </a:lnTo>
                <a:lnTo>
                  <a:pt x="23" y="47"/>
                </a:lnTo>
                <a:lnTo>
                  <a:pt x="0" y="0"/>
                </a:lnTo>
                <a:close/>
              </a:path>
            </a:pathLst>
          </a:custGeom>
          <a:solidFill>
            <a:srgbClr val="3000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1" name="Freeform 174"/>
          <p:cNvSpPr>
            <a:spLocks/>
          </p:cNvSpPr>
          <p:nvPr/>
        </p:nvSpPr>
        <p:spPr bwMode="auto">
          <a:xfrm>
            <a:off x="2124654" y="6870853"/>
            <a:ext cx="73025" cy="74613"/>
          </a:xfrm>
          <a:custGeom>
            <a:avLst/>
            <a:gdLst>
              <a:gd name="T0" fmla="*/ 0 w 46"/>
              <a:gd name="T1" fmla="*/ 0 h 47"/>
              <a:gd name="T2" fmla="*/ 46 w 46"/>
              <a:gd name="T3" fmla="*/ 0 h 47"/>
              <a:gd name="T4" fmla="*/ 23 w 46"/>
              <a:gd name="T5" fmla="*/ 47 h 47"/>
              <a:gd name="T6" fmla="*/ 0 w 46"/>
              <a:gd name="T7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7">
                <a:moveTo>
                  <a:pt x="0" y="0"/>
                </a:moveTo>
                <a:lnTo>
                  <a:pt x="46" y="0"/>
                </a:lnTo>
                <a:lnTo>
                  <a:pt x="23" y="47"/>
                </a:lnTo>
                <a:lnTo>
                  <a:pt x="0" y="0"/>
                </a:lnTo>
                <a:close/>
              </a:path>
            </a:pathLst>
          </a:custGeom>
          <a:noFill/>
          <a:ln w="1588" cap="flat">
            <a:solidFill>
              <a:srgbClr val="30006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2" name="Freeform 175"/>
          <p:cNvSpPr>
            <a:spLocks/>
          </p:cNvSpPr>
          <p:nvPr/>
        </p:nvSpPr>
        <p:spPr bwMode="auto">
          <a:xfrm>
            <a:off x="2400879" y="6877203"/>
            <a:ext cx="74612" cy="73025"/>
          </a:xfrm>
          <a:custGeom>
            <a:avLst/>
            <a:gdLst>
              <a:gd name="T0" fmla="*/ 0 w 47"/>
              <a:gd name="T1" fmla="*/ 0 h 46"/>
              <a:gd name="T2" fmla="*/ 47 w 47"/>
              <a:gd name="T3" fmla="*/ 0 h 46"/>
              <a:gd name="T4" fmla="*/ 23 w 47"/>
              <a:gd name="T5" fmla="*/ 46 h 46"/>
              <a:gd name="T6" fmla="*/ 0 w 47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7" h="46">
                <a:moveTo>
                  <a:pt x="0" y="0"/>
                </a:moveTo>
                <a:lnTo>
                  <a:pt x="47" y="0"/>
                </a:lnTo>
                <a:lnTo>
                  <a:pt x="23" y="46"/>
                </a:lnTo>
                <a:lnTo>
                  <a:pt x="0" y="0"/>
                </a:lnTo>
                <a:close/>
              </a:path>
            </a:pathLst>
          </a:custGeom>
          <a:solidFill>
            <a:srgbClr val="3000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3" name="Freeform 176"/>
          <p:cNvSpPr>
            <a:spLocks/>
          </p:cNvSpPr>
          <p:nvPr/>
        </p:nvSpPr>
        <p:spPr bwMode="auto">
          <a:xfrm>
            <a:off x="2400879" y="6877203"/>
            <a:ext cx="74612" cy="73025"/>
          </a:xfrm>
          <a:custGeom>
            <a:avLst/>
            <a:gdLst>
              <a:gd name="T0" fmla="*/ 0 w 47"/>
              <a:gd name="T1" fmla="*/ 0 h 46"/>
              <a:gd name="T2" fmla="*/ 47 w 47"/>
              <a:gd name="T3" fmla="*/ 0 h 46"/>
              <a:gd name="T4" fmla="*/ 23 w 47"/>
              <a:gd name="T5" fmla="*/ 46 h 46"/>
              <a:gd name="T6" fmla="*/ 0 w 47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7" h="46">
                <a:moveTo>
                  <a:pt x="0" y="0"/>
                </a:moveTo>
                <a:lnTo>
                  <a:pt x="47" y="0"/>
                </a:lnTo>
                <a:lnTo>
                  <a:pt x="23" y="46"/>
                </a:lnTo>
                <a:lnTo>
                  <a:pt x="0" y="0"/>
                </a:lnTo>
                <a:close/>
              </a:path>
            </a:pathLst>
          </a:custGeom>
          <a:noFill/>
          <a:ln w="1588" cap="flat">
            <a:solidFill>
              <a:srgbClr val="30006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4" name="Freeform 177"/>
          <p:cNvSpPr>
            <a:spLocks/>
          </p:cNvSpPr>
          <p:nvPr/>
        </p:nvSpPr>
        <p:spPr bwMode="auto">
          <a:xfrm>
            <a:off x="2677104" y="6866090"/>
            <a:ext cx="73025" cy="74613"/>
          </a:xfrm>
          <a:custGeom>
            <a:avLst/>
            <a:gdLst>
              <a:gd name="T0" fmla="*/ 0 w 46"/>
              <a:gd name="T1" fmla="*/ 0 h 47"/>
              <a:gd name="T2" fmla="*/ 46 w 46"/>
              <a:gd name="T3" fmla="*/ 0 h 47"/>
              <a:gd name="T4" fmla="*/ 23 w 46"/>
              <a:gd name="T5" fmla="*/ 47 h 47"/>
              <a:gd name="T6" fmla="*/ 0 w 46"/>
              <a:gd name="T7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7">
                <a:moveTo>
                  <a:pt x="0" y="0"/>
                </a:moveTo>
                <a:lnTo>
                  <a:pt x="46" y="0"/>
                </a:lnTo>
                <a:lnTo>
                  <a:pt x="23" y="47"/>
                </a:lnTo>
                <a:lnTo>
                  <a:pt x="0" y="0"/>
                </a:lnTo>
                <a:close/>
              </a:path>
            </a:pathLst>
          </a:custGeom>
          <a:solidFill>
            <a:srgbClr val="3000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5" name="Freeform 178"/>
          <p:cNvSpPr>
            <a:spLocks/>
          </p:cNvSpPr>
          <p:nvPr/>
        </p:nvSpPr>
        <p:spPr bwMode="auto">
          <a:xfrm>
            <a:off x="2677104" y="6866090"/>
            <a:ext cx="73025" cy="74613"/>
          </a:xfrm>
          <a:custGeom>
            <a:avLst/>
            <a:gdLst>
              <a:gd name="T0" fmla="*/ 0 w 46"/>
              <a:gd name="T1" fmla="*/ 0 h 47"/>
              <a:gd name="T2" fmla="*/ 46 w 46"/>
              <a:gd name="T3" fmla="*/ 0 h 47"/>
              <a:gd name="T4" fmla="*/ 23 w 46"/>
              <a:gd name="T5" fmla="*/ 47 h 47"/>
              <a:gd name="T6" fmla="*/ 0 w 46"/>
              <a:gd name="T7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7">
                <a:moveTo>
                  <a:pt x="0" y="0"/>
                </a:moveTo>
                <a:lnTo>
                  <a:pt x="46" y="0"/>
                </a:lnTo>
                <a:lnTo>
                  <a:pt x="23" y="47"/>
                </a:lnTo>
                <a:lnTo>
                  <a:pt x="0" y="0"/>
                </a:lnTo>
                <a:close/>
              </a:path>
            </a:pathLst>
          </a:custGeom>
          <a:noFill/>
          <a:ln w="1588" cap="flat">
            <a:solidFill>
              <a:srgbClr val="30006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6" name="Freeform 179"/>
          <p:cNvSpPr>
            <a:spLocks/>
          </p:cNvSpPr>
          <p:nvPr/>
        </p:nvSpPr>
        <p:spPr bwMode="auto">
          <a:xfrm>
            <a:off x="2883479" y="6788303"/>
            <a:ext cx="73025" cy="74613"/>
          </a:xfrm>
          <a:custGeom>
            <a:avLst/>
            <a:gdLst>
              <a:gd name="T0" fmla="*/ 0 w 46"/>
              <a:gd name="T1" fmla="*/ 0 h 47"/>
              <a:gd name="T2" fmla="*/ 46 w 46"/>
              <a:gd name="T3" fmla="*/ 0 h 47"/>
              <a:gd name="T4" fmla="*/ 23 w 46"/>
              <a:gd name="T5" fmla="*/ 47 h 47"/>
              <a:gd name="T6" fmla="*/ 0 w 46"/>
              <a:gd name="T7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7">
                <a:moveTo>
                  <a:pt x="0" y="0"/>
                </a:moveTo>
                <a:lnTo>
                  <a:pt x="46" y="0"/>
                </a:lnTo>
                <a:lnTo>
                  <a:pt x="23" y="47"/>
                </a:lnTo>
                <a:lnTo>
                  <a:pt x="0" y="0"/>
                </a:lnTo>
                <a:close/>
              </a:path>
            </a:pathLst>
          </a:custGeom>
          <a:solidFill>
            <a:srgbClr val="3000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7" name="Freeform 180"/>
          <p:cNvSpPr>
            <a:spLocks/>
          </p:cNvSpPr>
          <p:nvPr/>
        </p:nvSpPr>
        <p:spPr bwMode="auto">
          <a:xfrm>
            <a:off x="2883479" y="6788303"/>
            <a:ext cx="73025" cy="74613"/>
          </a:xfrm>
          <a:custGeom>
            <a:avLst/>
            <a:gdLst>
              <a:gd name="T0" fmla="*/ 0 w 46"/>
              <a:gd name="T1" fmla="*/ 0 h 47"/>
              <a:gd name="T2" fmla="*/ 46 w 46"/>
              <a:gd name="T3" fmla="*/ 0 h 47"/>
              <a:gd name="T4" fmla="*/ 23 w 46"/>
              <a:gd name="T5" fmla="*/ 47 h 47"/>
              <a:gd name="T6" fmla="*/ 0 w 46"/>
              <a:gd name="T7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7">
                <a:moveTo>
                  <a:pt x="0" y="0"/>
                </a:moveTo>
                <a:lnTo>
                  <a:pt x="46" y="0"/>
                </a:lnTo>
                <a:lnTo>
                  <a:pt x="23" y="47"/>
                </a:lnTo>
                <a:lnTo>
                  <a:pt x="0" y="0"/>
                </a:lnTo>
                <a:close/>
              </a:path>
            </a:pathLst>
          </a:custGeom>
          <a:noFill/>
          <a:ln w="1588" cap="flat">
            <a:solidFill>
              <a:srgbClr val="30006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8" name="Freeform 181"/>
          <p:cNvSpPr>
            <a:spLocks/>
          </p:cNvSpPr>
          <p:nvPr/>
        </p:nvSpPr>
        <p:spPr bwMode="auto">
          <a:xfrm>
            <a:off x="3159704" y="6797828"/>
            <a:ext cx="73025" cy="73025"/>
          </a:xfrm>
          <a:custGeom>
            <a:avLst/>
            <a:gdLst>
              <a:gd name="T0" fmla="*/ 0 w 46"/>
              <a:gd name="T1" fmla="*/ 0 h 46"/>
              <a:gd name="T2" fmla="*/ 46 w 46"/>
              <a:gd name="T3" fmla="*/ 0 h 46"/>
              <a:gd name="T4" fmla="*/ 23 w 46"/>
              <a:gd name="T5" fmla="*/ 46 h 46"/>
              <a:gd name="T6" fmla="*/ 0 w 46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6">
                <a:moveTo>
                  <a:pt x="0" y="0"/>
                </a:moveTo>
                <a:lnTo>
                  <a:pt x="46" y="0"/>
                </a:lnTo>
                <a:lnTo>
                  <a:pt x="23" y="46"/>
                </a:lnTo>
                <a:lnTo>
                  <a:pt x="0" y="0"/>
                </a:lnTo>
                <a:close/>
              </a:path>
            </a:pathLst>
          </a:custGeom>
          <a:solidFill>
            <a:srgbClr val="3000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9" name="Freeform 182"/>
          <p:cNvSpPr>
            <a:spLocks/>
          </p:cNvSpPr>
          <p:nvPr/>
        </p:nvSpPr>
        <p:spPr bwMode="auto">
          <a:xfrm>
            <a:off x="3159704" y="6797828"/>
            <a:ext cx="73025" cy="73025"/>
          </a:xfrm>
          <a:custGeom>
            <a:avLst/>
            <a:gdLst>
              <a:gd name="T0" fmla="*/ 0 w 46"/>
              <a:gd name="T1" fmla="*/ 0 h 46"/>
              <a:gd name="T2" fmla="*/ 46 w 46"/>
              <a:gd name="T3" fmla="*/ 0 h 46"/>
              <a:gd name="T4" fmla="*/ 23 w 46"/>
              <a:gd name="T5" fmla="*/ 46 h 46"/>
              <a:gd name="T6" fmla="*/ 0 w 46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6">
                <a:moveTo>
                  <a:pt x="0" y="0"/>
                </a:moveTo>
                <a:lnTo>
                  <a:pt x="46" y="0"/>
                </a:lnTo>
                <a:lnTo>
                  <a:pt x="23" y="46"/>
                </a:lnTo>
                <a:lnTo>
                  <a:pt x="0" y="0"/>
                </a:lnTo>
                <a:close/>
              </a:path>
            </a:pathLst>
          </a:custGeom>
          <a:noFill/>
          <a:ln w="1588" cap="flat">
            <a:solidFill>
              <a:srgbClr val="30006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0" name="Freeform 183"/>
          <p:cNvSpPr>
            <a:spLocks/>
          </p:cNvSpPr>
          <p:nvPr/>
        </p:nvSpPr>
        <p:spPr bwMode="auto">
          <a:xfrm>
            <a:off x="3367666" y="6810528"/>
            <a:ext cx="73025" cy="73025"/>
          </a:xfrm>
          <a:custGeom>
            <a:avLst/>
            <a:gdLst>
              <a:gd name="T0" fmla="*/ 0 w 46"/>
              <a:gd name="T1" fmla="*/ 0 h 46"/>
              <a:gd name="T2" fmla="*/ 46 w 46"/>
              <a:gd name="T3" fmla="*/ 0 h 46"/>
              <a:gd name="T4" fmla="*/ 23 w 46"/>
              <a:gd name="T5" fmla="*/ 46 h 46"/>
              <a:gd name="T6" fmla="*/ 0 w 46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6">
                <a:moveTo>
                  <a:pt x="0" y="0"/>
                </a:moveTo>
                <a:lnTo>
                  <a:pt x="46" y="0"/>
                </a:lnTo>
                <a:lnTo>
                  <a:pt x="23" y="46"/>
                </a:lnTo>
                <a:lnTo>
                  <a:pt x="0" y="0"/>
                </a:lnTo>
                <a:close/>
              </a:path>
            </a:pathLst>
          </a:custGeom>
          <a:solidFill>
            <a:srgbClr val="3000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1" name="Freeform 184"/>
          <p:cNvSpPr>
            <a:spLocks/>
          </p:cNvSpPr>
          <p:nvPr/>
        </p:nvSpPr>
        <p:spPr bwMode="auto">
          <a:xfrm>
            <a:off x="3367666" y="6810528"/>
            <a:ext cx="73025" cy="73025"/>
          </a:xfrm>
          <a:custGeom>
            <a:avLst/>
            <a:gdLst>
              <a:gd name="T0" fmla="*/ 0 w 46"/>
              <a:gd name="T1" fmla="*/ 0 h 46"/>
              <a:gd name="T2" fmla="*/ 46 w 46"/>
              <a:gd name="T3" fmla="*/ 0 h 46"/>
              <a:gd name="T4" fmla="*/ 23 w 46"/>
              <a:gd name="T5" fmla="*/ 46 h 46"/>
              <a:gd name="T6" fmla="*/ 0 w 46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6">
                <a:moveTo>
                  <a:pt x="0" y="0"/>
                </a:moveTo>
                <a:lnTo>
                  <a:pt x="46" y="0"/>
                </a:lnTo>
                <a:lnTo>
                  <a:pt x="23" y="46"/>
                </a:lnTo>
                <a:lnTo>
                  <a:pt x="0" y="0"/>
                </a:lnTo>
                <a:close/>
              </a:path>
            </a:pathLst>
          </a:custGeom>
          <a:noFill/>
          <a:ln w="1588" cap="flat">
            <a:solidFill>
              <a:srgbClr val="30006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2" name="Freeform 185"/>
          <p:cNvSpPr>
            <a:spLocks/>
          </p:cNvSpPr>
          <p:nvPr/>
        </p:nvSpPr>
        <p:spPr bwMode="auto">
          <a:xfrm>
            <a:off x="1194379" y="5942165"/>
            <a:ext cx="760412" cy="879475"/>
          </a:xfrm>
          <a:custGeom>
            <a:avLst/>
            <a:gdLst>
              <a:gd name="T0" fmla="*/ 0 w 479"/>
              <a:gd name="T1" fmla="*/ 554 h 554"/>
              <a:gd name="T2" fmla="*/ 0 w 479"/>
              <a:gd name="T3" fmla="*/ 554 h 554"/>
              <a:gd name="T4" fmla="*/ 0 w 479"/>
              <a:gd name="T5" fmla="*/ 554 h 554"/>
              <a:gd name="T6" fmla="*/ 174 w 479"/>
              <a:gd name="T7" fmla="*/ 469 h 554"/>
              <a:gd name="T8" fmla="*/ 174 w 479"/>
              <a:gd name="T9" fmla="*/ 469 h 554"/>
              <a:gd name="T10" fmla="*/ 304 w 479"/>
              <a:gd name="T11" fmla="*/ 326 h 554"/>
              <a:gd name="T12" fmla="*/ 304 w 479"/>
              <a:gd name="T13" fmla="*/ 326 h 554"/>
              <a:gd name="T14" fmla="*/ 479 w 479"/>
              <a:gd name="T15" fmla="*/ 0 h 5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79" h="554">
                <a:moveTo>
                  <a:pt x="0" y="554"/>
                </a:moveTo>
                <a:lnTo>
                  <a:pt x="0" y="554"/>
                </a:lnTo>
                <a:lnTo>
                  <a:pt x="0" y="554"/>
                </a:lnTo>
                <a:lnTo>
                  <a:pt x="174" y="469"/>
                </a:lnTo>
                <a:lnTo>
                  <a:pt x="174" y="469"/>
                </a:lnTo>
                <a:lnTo>
                  <a:pt x="304" y="326"/>
                </a:lnTo>
                <a:lnTo>
                  <a:pt x="304" y="326"/>
                </a:lnTo>
                <a:lnTo>
                  <a:pt x="479" y="0"/>
                </a:lnTo>
              </a:path>
            </a:pathLst>
          </a:custGeom>
          <a:noFill/>
          <a:ln w="19050" cap="flat">
            <a:solidFill>
              <a:srgbClr val="136D6C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3" name="Line 186"/>
          <p:cNvSpPr>
            <a:spLocks noChangeShapeType="1"/>
          </p:cNvSpPr>
          <p:nvPr/>
        </p:nvSpPr>
        <p:spPr bwMode="auto">
          <a:xfrm>
            <a:off x="1470604" y="6645428"/>
            <a:ext cx="0" cy="41275"/>
          </a:xfrm>
          <a:prstGeom prst="line">
            <a:avLst/>
          </a:prstGeom>
          <a:noFill/>
          <a:ln w="9525" cap="flat">
            <a:solidFill>
              <a:srgbClr val="136D6C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4" name="Line 187"/>
          <p:cNvSpPr>
            <a:spLocks noChangeShapeType="1"/>
          </p:cNvSpPr>
          <p:nvPr/>
        </p:nvSpPr>
        <p:spPr bwMode="auto">
          <a:xfrm>
            <a:off x="1470604" y="6686703"/>
            <a:ext cx="0" cy="41275"/>
          </a:xfrm>
          <a:prstGeom prst="line">
            <a:avLst/>
          </a:prstGeom>
          <a:noFill/>
          <a:ln w="9525" cap="flat">
            <a:solidFill>
              <a:srgbClr val="136D6C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5" name="Line 188"/>
          <p:cNvSpPr>
            <a:spLocks noChangeShapeType="1"/>
          </p:cNvSpPr>
          <p:nvPr/>
        </p:nvSpPr>
        <p:spPr bwMode="auto">
          <a:xfrm>
            <a:off x="1434091" y="6645428"/>
            <a:ext cx="71437" cy="0"/>
          </a:xfrm>
          <a:prstGeom prst="line">
            <a:avLst/>
          </a:prstGeom>
          <a:noFill/>
          <a:ln w="9525" cap="flat">
            <a:solidFill>
              <a:srgbClr val="136D6C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6" name="Line 189"/>
          <p:cNvSpPr>
            <a:spLocks noChangeShapeType="1"/>
          </p:cNvSpPr>
          <p:nvPr/>
        </p:nvSpPr>
        <p:spPr bwMode="auto">
          <a:xfrm>
            <a:off x="1434091" y="6727978"/>
            <a:ext cx="71437" cy="0"/>
          </a:xfrm>
          <a:prstGeom prst="line">
            <a:avLst/>
          </a:prstGeom>
          <a:noFill/>
          <a:ln w="9525" cap="flat">
            <a:solidFill>
              <a:srgbClr val="136D6C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7" name="Line 190"/>
          <p:cNvSpPr>
            <a:spLocks noChangeShapeType="1"/>
          </p:cNvSpPr>
          <p:nvPr/>
        </p:nvSpPr>
        <p:spPr bwMode="auto">
          <a:xfrm>
            <a:off x="1676979" y="6388253"/>
            <a:ext cx="0" cy="71438"/>
          </a:xfrm>
          <a:prstGeom prst="line">
            <a:avLst/>
          </a:prstGeom>
          <a:noFill/>
          <a:ln w="9525" cap="flat">
            <a:solidFill>
              <a:srgbClr val="136D6C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8" name="Line 191"/>
          <p:cNvSpPr>
            <a:spLocks noChangeShapeType="1"/>
          </p:cNvSpPr>
          <p:nvPr/>
        </p:nvSpPr>
        <p:spPr bwMode="auto">
          <a:xfrm>
            <a:off x="1676979" y="6459690"/>
            <a:ext cx="0" cy="71438"/>
          </a:xfrm>
          <a:prstGeom prst="line">
            <a:avLst/>
          </a:prstGeom>
          <a:noFill/>
          <a:ln w="9525" cap="flat">
            <a:solidFill>
              <a:srgbClr val="136D6C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9" name="Line 192"/>
          <p:cNvSpPr>
            <a:spLocks noChangeShapeType="1"/>
          </p:cNvSpPr>
          <p:nvPr/>
        </p:nvSpPr>
        <p:spPr bwMode="auto">
          <a:xfrm>
            <a:off x="1640466" y="6388253"/>
            <a:ext cx="74612" cy="0"/>
          </a:xfrm>
          <a:prstGeom prst="line">
            <a:avLst/>
          </a:prstGeom>
          <a:noFill/>
          <a:ln w="9525" cap="flat">
            <a:solidFill>
              <a:srgbClr val="136D6C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0" name="Line 193"/>
          <p:cNvSpPr>
            <a:spLocks noChangeShapeType="1"/>
          </p:cNvSpPr>
          <p:nvPr/>
        </p:nvSpPr>
        <p:spPr bwMode="auto">
          <a:xfrm>
            <a:off x="1640466" y="6531128"/>
            <a:ext cx="74612" cy="0"/>
          </a:xfrm>
          <a:prstGeom prst="line">
            <a:avLst/>
          </a:prstGeom>
          <a:noFill/>
          <a:ln w="9525" cap="flat">
            <a:solidFill>
              <a:srgbClr val="136D6C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1" name="Line 194"/>
          <p:cNvSpPr>
            <a:spLocks noChangeShapeType="1"/>
          </p:cNvSpPr>
          <p:nvPr/>
        </p:nvSpPr>
        <p:spPr bwMode="auto">
          <a:xfrm>
            <a:off x="1954791" y="5770715"/>
            <a:ext cx="0" cy="171450"/>
          </a:xfrm>
          <a:prstGeom prst="line">
            <a:avLst/>
          </a:prstGeom>
          <a:noFill/>
          <a:ln w="9525" cap="flat">
            <a:solidFill>
              <a:srgbClr val="136D6C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2" name="Line 195"/>
          <p:cNvSpPr>
            <a:spLocks noChangeShapeType="1"/>
          </p:cNvSpPr>
          <p:nvPr/>
        </p:nvSpPr>
        <p:spPr bwMode="auto">
          <a:xfrm>
            <a:off x="1954791" y="5942165"/>
            <a:ext cx="0" cy="171450"/>
          </a:xfrm>
          <a:prstGeom prst="line">
            <a:avLst/>
          </a:prstGeom>
          <a:noFill/>
          <a:ln w="9525" cap="flat">
            <a:solidFill>
              <a:srgbClr val="136D6C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3" name="Line 196"/>
          <p:cNvSpPr>
            <a:spLocks noChangeShapeType="1"/>
          </p:cNvSpPr>
          <p:nvPr/>
        </p:nvSpPr>
        <p:spPr bwMode="auto">
          <a:xfrm>
            <a:off x="1916691" y="5770715"/>
            <a:ext cx="74612" cy="0"/>
          </a:xfrm>
          <a:prstGeom prst="line">
            <a:avLst/>
          </a:prstGeom>
          <a:noFill/>
          <a:ln w="9525" cap="flat">
            <a:solidFill>
              <a:srgbClr val="136D6C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4" name="Line 197"/>
          <p:cNvSpPr>
            <a:spLocks noChangeShapeType="1"/>
          </p:cNvSpPr>
          <p:nvPr/>
        </p:nvSpPr>
        <p:spPr bwMode="auto">
          <a:xfrm>
            <a:off x="1916691" y="6113615"/>
            <a:ext cx="74612" cy="0"/>
          </a:xfrm>
          <a:prstGeom prst="line">
            <a:avLst/>
          </a:prstGeom>
          <a:noFill/>
          <a:ln w="9525" cap="flat">
            <a:solidFill>
              <a:srgbClr val="136D6C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5" name="Freeform 198"/>
          <p:cNvSpPr>
            <a:spLocks/>
          </p:cNvSpPr>
          <p:nvPr/>
        </p:nvSpPr>
        <p:spPr bwMode="auto">
          <a:xfrm>
            <a:off x="1157866" y="6783540"/>
            <a:ext cx="74612" cy="74613"/>
          </a:xfrm>
          <a:custGeom>
            <a:avLst/>
            <a:gdLst>
              <a:gd name="T0" fmla="*/ 23 w 47"/>
              <a:gd name="T1" fmla="*/ 0 h 47"/>
              <a:gd name="T2" fmla="*/ 47 w 47"/>
              <a:gd name="T3" fmla="*/ 47 h 47"/>
              <a:gd name="T4" fmla="*/ 0 w 47"/>
              <a:gd name="T5" fmla="*/ 47 h 47"/>
              <a:gd name="T6" fmla="*/ 23 w 47"/>
              <a:gd name="T7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7" h="47">
                <a:moveTo>
                  <a:pt x="23" y="0"/>
                </a:moveTo>
                <a:lnTo>
                  <a:pt x="47" y="47"/>
                </a:lnTo>
                <a:lnTo>
                  <a:pt x="0" y="47"/>
                </a:lnTo>
                <a:lnTo>
                  <a:pt x="23" y="0"/>
                </a:lnTo>
                <a:close/>
              </a:path>
            </a:pathLst>
          </a:custGeom>
          <a:solidFill>
            <a:srgbClr val="136D6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6" name="Freeform 199"/>
          <p:cNvSpPr>
            <a:spLocks/>
          </p:cNvSpPr>
          <p:nvPr/>
        </p:nvSpPr>
        <p:spPr bwMode="auto">
          <a:xfrm>
            <a:off x="1157866" y="6783540"/>
            <a:ext cx="74612" cy="74613"/>
          </a:xfrm>
          <a:custGeom>
            <a:avLst/>
            <a:gdLst>
              <a:gd name="T0" fmla="*/ 23 w 47"/>
              <a:gd name="T1" fmla="*/ 0 h 47"/>
              <a:gd name="T2" fmla="*/ 47 w 47"/>
              <a:gd name="T3" fmla="*/ 47 h 47"/>
              <a:gd name="T4" fmla="*/ 0 w 47"/>
              <a:gd name="T5" fmla="*/ 47 h 47"/>
              <a:gd name="T6" fmla="*/ 23 w 47"/>
              <a:gd name="T7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7" h="47">
                <a:moveTo>
                  <a:pt x="23" y="0"/>
                </a:moveTo>
                <a:lnTo>
                  <a:pt x="47" y="47"/>
                </a:lnTo>
                <a:lnTo>
                  <a:pt x="0" y="47"/>
                </a:lnTo>
                <a:lnTo>
                  <a:pt x="23" y="0"/>
                </a:lnTo>
                <a:close/>
              </a:path>
            </a:pathLst>
          </a:custGeom>
          <a:noFill/>
          <a:ln w="1588" cap="flat">
            <a:solidFill>
              <a:srgbClr val="136D6C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7" name="Freeform 200"/>
          <p:cNvSpPr>
            <a:spLocks/>
          </p:cNvSpPr>
          <p:nvPr/>
        </p:nvSpPr>
        <p:spPr bwMode="auto">
          <a:xfrm>
            <a:off x="1434091" y="6650190"/>
            <a:ext cx="71437" cy="73025"/>
          </a:xfrm>
          <a:custGeom>
            <a:avLst/>
            <a:gdLst>
              <a:gd name="T0" fmla="*/ 23 w 45"/>
              <a:gd name="T1" fmla="*/ 0 h 46"/>
              <a:gd name="T2" fmla="*/ 45 w 45"/>
              <a:gd name="T3" fmla="*/ 46 h 46"/>
              <a:gd name="T4" fmla="*/ 0 w 45"/>
              <a:gd name="T5" fmla="*/ 46 h 46"/>
              <a:gd name="T6" fmla="*/ 23 w 45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" h="46">
                <a:moveTo>
                  <a:pt x="23" y="0"/>
                </a:moveTo>
                <a:lnTo>
                  <a:pt x="45" y="46"/>
                </a:lnTo>
                <a:lnTo>
                  <a:pt x="0" y="46"/>
                </a:lnTo>
                <a:lnTo>
                  <a:pt x="23" y="0"/>
                </a:lnTo>
                <a:close/>
              </a:path>
            </a:pathLst>
          </a:custGeom>
          <a:solidFill>
            <a:srgbClr val="136D6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8" name="Freeform 201"/>
          <p:cNvSpPr>
            <a:spLocks/>
          </p:cNvSpPr>
          <p:nvPr/>
        </p:nvSpPr>
        <p:spPr bwMode="auto">
          <a:xfrm>
            <a:off x="1434091" y="6650190"/>
            <a:ext cx="71437" cy="73025"/>
          </a:xfrm>
          <a:custGeom>
            <a:avLst/>
            <a:gdLst>
              <a:gd name="T0" fmla="*/ 23 w 45"/>
              <a:gd name="T1" fmla="*/ 0 h 46"/>
              <a:gd name="T2" fmla="*/ 45 w 45"/>
              <a:gd name="T3" fmla="*/ 46 h 46"/>
              <a:gd name="T4" fmla="*/ 0 w 45"/>
              <a:gd name="T5" fmla="*/ 46 h 46"/>
              <a:gd name="T6" fmla="*/ 23 w 45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" h="46">
                <a:moveTo>
                  <a:pt x="23" y="0"/>
                </a:moveTo>
                <a:lnTo>
                  <a:pt x="45" y="46"/>
                </a:lnTo>
                <a:lnTo>
                  <a:pt x="0" y="46"/>
                </a:lnTo>
                <a:lnTo>
                  <a:pt x="23" y="0"/>
                </a:lnTo>
                <a:close/>
              </a:path>
            </a:pathLst>
          </a:custGeom>
          <a:noFill/>
          <a:ln w="1588" cap="flat">
            <a:solidFill>
              <a:srgbClr val="136D6C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9" name="Freeform 202"/>
          <p:cNvSpPr>
            <a:spLocks/>
          </p:cNvSpPr>
          <p:nvPr/>
        </p:nvSpPr>
        <p:spPr bwMode="auto">
          <a:xfrm>
            <a:off x="1640466" y="6423178"/>
            <a:ext cx="74612" cy="73025"/>
          </a:xfrm>
          <a:custGeom>
            <a:avLst/>
            <a:gdLst>
              <a:gd name="T0" fmla="*/ 23 w 47"/>
              <a:gd name="T1" fmla="*/ 0 h 46"/>
              <a:gd name="T2" fmla="*/ 47 w 47"/>
              <a:gd name="T3" fmla="*/ 46 h 46"/>
              <a:gd name="T4" fmla="*/ 0 w 47"/>
              <a:gd name="T5" fmla="*/ 46 h 46"/>
              <a:gd name="T6" fmla="*/ 23 w 47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7" h="46">
                <a:moveTo>
                  <a:pt x="23" y="0"/>
                </a:moveTo>
                <a:lnTo>
                  <a:pt x="47" y="46"/>
                </a:lnTo>
                <a:lnTo>
                  <a:pt x="0" y="46"/>
                </a:lnTo>
                <a:lnTo>
                  <a:pt x="23" y="0"/>
                </a:lnTo>
                <a:close/>
              </a:path>
            </a:pathLst>
          </a:custGeom>
          <a:solidFill>
            <a:srgbClr val="136D6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0" name="Freeform 203"/>
          <p:cNvSpPr>
            <a:spLocks/>
          </p:cNvSpPr>
          <p:nvPr/>
        </p:nvSpPr>
        <p:spPr bwMode="auto">
          <a:xfrm>
            <a:off x="1640466" y="6423178"/>
            <a:ext cx="74612" cy="73025"/>
          </a:xfrm>
          <a:custGeom>
            <a:avLst/>
            <a:gdLst>
              <a:gd name="T0" fmla="*/ 23 w 47"/>
              <a:gd name="T1" fmla="*/ 0 h 46"/>
              <a:gd name="T2" fmla="*/ 47 w 47"/>
              <a:gd name="T3" fmla="*/ 46 h 46"/>
              <a:gd name="T4" fmla="*/ 0 w 47"/>
              <a:gd name="T5" fmla="*/ 46 h 46"/>
              <a:gd name="T6" fmla="*/ 23 w 47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7" h="46">
                <a:moveTo>
                  <a:pt x="23" y="0"/>
                </a:moveTo>
                <a:lnTo>
                  <a:pt x="47" y="46"/>
                </a:lnTo>
                <a:lnTo>
                  <a:pt x="0" y="46"/>
                </a:lnTo>
                <a:lnTo>
                  <a:pt x="23" y="0"/>
                </a:lnTo>
                <a:close/>
              </a:path>
            </a:pathLst>
          </a:custGeom>
          <a:noFill/>
          <a:ln w="1588" cap="flat">
            <a:solidFill>
              <a:srgbClr val="136D6C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1" name="Freeform 204"/>
          <p:cNvSpPr>
            <a:spLocks/>
          </p:cNvSpPr>
          <p:nvPr/>
        </p:nvSpPr>
        <p:spPr bwMode="auto">
          <a:xfrm>
            <a:off x="1916691" y="5905653"/>
            <a:ext cx="74612" cy="74613"/>
          </a:xfrm>
          <a:custGeom>
            <a:avLst/>
            <a:gdLst>
              <a:gd name="T0" fmla="*/ 24 w 47"/>
              <a:gd name="T1" fmla="*/ 0 h 47"/>
              <a:gd name="T2" fmla="*/ 47 w 47"/>
              <a:gd name="T3" fmla="*/ 47 h 47"/>
              <a:gd name="T4" fmla="*/ 0 w 47"/>
              <a:gd name="T5" fmla="*/ 47 h 47"/>
              <a:gd name="T6" fmla="*/ 24 w 47"/>
              <a:gd name="T7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7" h="47">
                <a:moveTo>
                  <a:pt x="24" y="0"/>
                </a:moveTo>
                <a:lnTo>
                  <a:pt x="47" y="47"/>
                </a:lnTo>
                <a:lnTo>
                  <a:pt x="0" y="47"/>
                </a:lnTo>
                <a:lnTo>
                  <a:pt x="24" y="0"/>
                </a:lnTo>
                <a:close/>
              </a:path>
            </a:pathLst>
          </a:custGeom>
          <a:solidFill>
            <a:srgbClr val="136D6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2" name="Freeform 205"/>
          <p:cNvSpPr>
            <a:spLocks/>
          </p:cNvSpPr>
          <p:nvPr/>
        </p:nvSpPr>
        <p:spPr bwMode="auto">
          <a:xfrm>
            <a:off x="1916691" y="5905653"/>
            <a:ext cx="74612" cy="74613"/>
          </a:xfrm>
          <a:custGeom>
            <a:avLst/>
            <a:gdLst>
              <a:gd name="T0" fmla="*/ 24 w 47"/>
              <a:gd name="T1" fmla="*/ 0 h 47"/>
              <a:gd name="T2" fmla="*/ 47 w 47"/>
              <a:gd name="T3" fmla="*/ 47 h 47"/>
              <a:gd name="T4" fmla="*/ 0 w 47"/>
              <a:gd name="T5" fmla="*/ 47 h 47"/>
              <a:gd name="T6" fmla="*/ 24 w 47"/>
              <a:gd name="T7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7" h="47">
                <a:moveTo>
                  <a:pt x="24" y="0"/>
                </a:moveTo>
                <a:lnTo>
                  <a:pt x="47" y="47"/>
                </a:lnTo>
                <a:lnTo>
                  <a:pt x="0" y="47"/>
                </a:lnTo>
                <a:lnTo>
                  <a:pt x="24" y="0"/>
                </a:lnTo>
                <a:close/>
              </a:path>
            </a:pathLst>
          </a:custGeom>
          <a:noFill/>
          <a:ln w="1588" cap="flat">
            <a:solidFill>
              <a:srgbClr val="136D6C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3" name="Freeform 206"/>
          <p:cNvSpPr>
            <a:spLocks/>
          </p:cNvSpPr>
          <p:nvPr/>
        </p:nvSpPr>
        <p:spPr bwMode="auto">
          <a:xfrm>
            <a:off x="1194379" y="5791353"/>
            <a:ext cx="2001837" cy="1028700"/>
          </a:xfrm>
          <a:custGeom>
            <a:avLst/>
            <a:gdLst>
              <a:gd name="T0" fmla="*/ 0 w 1261"/>
              <a:gd name="T1" fmla="*/ 648 h 648"/>
              <a:gd name="T2" fmla="*/ 0 w 1261"/>
              <a:gd name="T3" fmla="*/ 648 h 648"/>
              <a:gd name="T4" fmla="*/ 0 w 1261"/>
              <a:gd name="T5" fmla="*/ 648 h 648"/>
              <a:gd name="T6" fmla="*/ 174 w 1261"/>
              <a:gd name="T7" fmla="*/ 607 h 648"/>
              <a:gd name="T8" fmla="*/ 174 w 1261"/>
              <a:gd name="T9" fmla="*/ 607 h 648"/>
              <a:gd name="T10" fmla="*/ 304 w 1261"/>
              <a:gd name="T11" fmla="*/ 589 h 648"/>
              <a:gd name="T12" fmla="*/ 304 w 1261"/>
              <a:gd name="T13" fmla="*/ 589 h 648"/>
              <a:gd name="T14" fmla="*/ 479 w 1261"/>
              <a:gd name="T15" fmla="*/ 558 h 648"/>
              <a:gd name="T16" fmla="*/ 479 w 1261"/>
              <a:gd name="T17" fmla="*/ 558 h 648"/>
              <a:gd name="T18" fmla="*/ 609 w 1261"/>
              <a:gd name="T19" fmla="*/ 554 h 648"/>
              <a:gd name="T20" fmla="*/ 609 w 1261"/>
              <a:gd name="T21" fmla="*/ 554 h 648"/>
              <a:gd name="T22" fmla="*/ 783 w 1261"/>
              <a:gd name="T23" fmla="*/ 534 h 648"/>
              <a:gd name="T24" fmla="*/ 783 w 1261"/>
              <a:gd name="T25" fmla="*/ 534 h 648"/>
              <a:gd name="T26" fmla="*/ 957 w 1261"/>
              <a:gd name="T27" fmla="*/ 286 h 648"/>
              <a:gd name="T28" fmla="*/ 957 w 1261"/>
              <a:gd name="T29" fmla="*/ 286 h 648"/>
              <a:gd name="T30" fmla="*/ 1087 w 1261"/>
              <a:gd name="T31" fmla="*/ 125 h 648"/>
              <a:gd name="T32" fmla="*/ 1087 w 1261"/>
              <a:gd name="T33" fmla="*/ 125 h 648"/>
              <a:gd name="T34" fmla="*/ 1261 w 1261"/>
              <a:gd name="T35" fmla="*/ 0 h 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261" h="648">
                <a:moveTo>
                  <a:pt x="0" y="648"/>
                </a:moveTo>
                <a:lnTo>
                  <a:pt x="0" y="648"/>
                </a:lnTo>
                <a:lnTo>
                  <a:pt x="0" y="648"/>
                </a:lnTo>
                <a:lnTo>
                  <a:pt x="174" y="607"/>
                </a:lnTo>
                <a:lnTo>
                  <a:pt x="174" y="607"/>
                </a:lnTo>
                <a:lnTo>
                  <a:pt x="304" y="589"/>
                </a:lnTo>
                <a:lnTo>
                  <a:pt x="304" y="589"/>
                </a:lnTo>
                <a:lnTo>
                  <a:pt x="479" y="558"/>
                </a:lnTo>
                <a:lnTo>
                  <a:pt x="479" y="558"/>
                </a:lnTo>
                <a:lnTo>
                  <a:pt x="609" y="554"/>
                </a:lnTo>
                <a:lnTo>
                  <a:pt x="609" y="554"/>
                </a:lnTo>
                <a:lnTo>
                  <a:pt x="783" y="534"/>
                </a:lnTo>
                <a:lnTo>
                  <a:pt x="783" y="534"/>
                </a:lnTo>
                <a:lnTo>
                  <a:pt x="957" y="286"/>
                </a:lnTo>
                <a:lnTo>
                  <a:pt x="957" y="286"/>
                </a:lnTo>
                <a:lnTo>
                  <a:pt x="1087" y="125"/>
                </a:lnTo>
                <a:lnTo>
                  <a:pt x="1087" y="125"/>
                </a:lnTo>
                <a:lnTo>
                  <a:pt x="1261" y="0"/>
                </a:lnTo>
              </a:path>
            </a:pathLst>
          </a:custGeom>
          <a:noFill/>
          <a:ln w="19050" cap="flat">
            <a:solidFill>
              <a:srgbClr val="FB005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4" name="Line 207"/>
          <p:cNvSpPr>
            <a:spLocks noChangeShapeType="1"/>
          </p:cNvSpPr>
          <p:nvPr/>
        </p:nvSpPr>
        <p:spPr bwMode="auto">
          <a:xfrm>
            <a:off x="1954791" y="6635903"/>
            <a:ext cx="0" cy="41275"/>
          </a:xfrm>
          <a:prstGeom prst="line">
            <a:avLst/>
          </a:prstGeom>
          <a:noFill/>
          <a:ln w="9525" cap="flat">
            <a:solidFill>
              <a:srgbClr val="FB005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5" name="Line 208"/>
          <p:cNvSpPr>
            <a:spLocks noChangeShapeType="1"/>
          </p:cNvSpPr>
          <p:nvPr/>
        </p:nvSpPr>
        <p:spPr bwMode="auto">
          <a:xfrm>
            <a:off x="1954791" y="6677178"/>
            <a:ext cx="0" cy="41275"/>
          </a:xfrm>
          <a:prstGeom prst="line">
            <a:avLst/>
          </a:prstGeom>
          <a:noFill/>
          <a:ln w="9525" cap="flat">
            <a:solidFill>
              <a:srgbClr val="FB005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6" name="Line 209"/>
          <p:cNvSpPr>
            <a:spLocks noChangeShapeType="1"/>
          </p:cNvSpPr>
          <p:nvPr/>
        </p:nvSpPr>
        <p:spPr bwMode="auto">
          <a:xfrm>
            <a:off x="1916691" y="6635903"/>
            <a:ext cx="74612" cy="0"/>
          </a:xfrm>
          <a:prstGeom prst="line">
            <a:avLst/>
          </a:prstGeom>
          <a:noFill/>
          <a:ln w="9525" cap="flat">
            <a:solidFill>
              <a:srgbClr val="FB005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7" name="Line 210"/>
          <p:cNvSpPr>
            <a:spLocks noChangeShapeType="1"/>
          </p:cNvSpPr>
          <p:nvPr/>
        </p:nvSpPr>
        <p:spPr bwMode="auto">
          <a:xfrm>
            <a:off x="1916691" y="6718453"/>
            <a:ext cx="74612" cy="0"/>
          </a:xfrm>
          <a:prstGeom prst="line">
            <a:avLst/>
          </a:prstGeom>
          <a:noFill/>
          <a:ln w="9525" cap="flat">
            <a:solidFill>
              <a:srgbClr val="FB005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8" name="Line 211"/>
          <p:cNvSpPr>
            <a:spLocks noChangeShapeType="1"/>
          </p:cNvSpPr>
          <p:nvPr/>
        </p:nvSpPr>
        <p:spPr bwMode="auto">
          <a:xfrm>
            <a:off x="2161166" y="6621615"/>
            <a:ext cx="0" cy="49213"/>
          </a:xfrm>
          <a:prstGeom prst="line">
            <a:avLst/>
          </a:prstGeom>
          <a:noFill/>
          <a:ln w="9525" cap="flat">
            <a:solidFill>
              <a:srgbClr val="FB005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9" name="Line 212"/>
          <p:cNvSpPr>
            <a:spLocks noChangeShapeType="1"/>
          </p:cNvSpPr>
          <p:nvPr/>
        </p:nvSpPr>
        <p:spPr bwMode="auto">
          <a:xfrm>
            <a:off x="2161166" y="6670828"/>
            <a:ext cx="0" cy="49213"/>
          </a:xfrm>
          <a:prstGeom prst="line">
            <a:avLst/>
          </a:prstGeom>
          <a:noFill/>
          <a:ln w="9525" cap="flat">
            <a:solidFill>
              <a:srgbClr val="FB005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0" name="Line 213"/>
          <p:cNvSpPr>
            <a:spLocks noChangeShapeType="1"/>
          </p:cNvSpPr>
          <p:nvPr/>
        </p:nvSpPr>
        <p:spPr bwMode="auto">
          <a:xfrm>
            <a:off x="2124654" y="6621615"/>
            <a:ext cx="73025" cy="0"/>
          </a:xfrm>
          <a:prstGeom prst="line">
            <a:avLst/>
          </a:prstGeom>
          <a:noFill/>
          <a:ln w="9525" cap="flat">
            <a:solidFill>
              <a:srgbClr val="FB005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1" name="Line 214"/>
          <p:cNvSpPr>
            <a:spLocks noChangeShapeType="1"/>
          </p:cNvSpPr>
          <p:nvPr/>
        </p:nvSpPr>
        <p:spPr bwMode="auto">
          <a:xfrm>
            <a:off x="2124654" y="6720040"/>
            <a:ext cx="73025" cy="0"/>
          </a:xfrm>
          <a:prstGeom prst="line">
            <a:avLst/>
          </a:prstGeom>
          <a:noFill/>
          <a:ln w="9525" cap="flat">
            <a:solidFill>
              <a:srgbClr val="FB005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2" name="Line 215"/>
          <p:cNvSpPr>
            <a:spLocks noChangeShapeType="1"/>
          </p:cNvSpPr>
          <p:nvPr/>
        </p:nvSpPr>
        <p:spPr bwMode="auto">
          <a:xfrm>
            <a:off x="2437391" y="6567640"/>
            <a:ext cx="0" cy="71438"/>
          </a:xfrm>
          <a:prstGeom prst="line">
            <a:avLst/>
          </a:prstGeom>
          <a:noFill/>
          <a:ln w="9525" cap="flat">
            <a:solidFill>
              <a:srgbClr val="FB005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3" name="Line 216"/>
          <p:cNvSpPr>
            <a:spLocks noChangeShapeType="1"/>
          </p:cNvSpPr>
          <p:nvPr/>
        </p:nvSpPr>
        <p:spPr bwMode="auto">
          <a:xfrm>
            <a:off x="2437391" y="6639078"/>
            <a:ext cx="0" cy="69850"/>
          </a:xfrm>
          <a:prstGeom prst="line">
            <a:avLst/>
          </a:prstGeom>
          <a:noFill/>
          <a:ln w="9525" cap="flat">
            <a:solidFill>
              <a:srgbClr val="FB005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4" name="Line 217"/>
          <p:cNvSpPr>
            <a:spLocks noChangeShapeType="1"/>
          </p:cNvSpPr>
          <p:nvPr/>
        </p:nvSpPr>
        <p:spPr bwMode="auto">
          <a:xfrm>
            <a:off x="2400879" y="6567640"/>
            <a:ext cx="74612" cy="0"/>
          </a:xfrm>
          <a:prstGeom prst="line">
            <a:avLst/>
          </a:prstGeom>
          <a:noFill/>
          <a:ln w="9525" cap="flat">
            <a:solidFill>
              <a:srgbClr val="FB005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5" name="Line 218"/>
          <p:cNvSpPr>
            <a:spLocks noChangeShapeType="1"/>
          </p:cNvSpPr>
          <p:nvPr/>
        </p:nvSpPr>
        <p:spPr bwMode="auto">
          <a:xfrm>
            <a:off x="2400879" y="6708928"/>
            <a:ext cx="74612" cy="0"/>
          </a:xfrm>
          <a:prstGeom prst="line">
            <a:avLst/>
          </a:prstGeom>
          <a:noFill/>
          <a:ln w="9525" cap="flat">
            <a:solidFill>
              <a:srgbClr val="FB005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6" name="Line 219"/>
          <p:cNvSpPr>
            <a:spLocks noChangeShapeType="1"/>
          </p:cNvSpPr>
          <p:nvPr/>
        </p:nvSpPr>
        <p:spPr bwMode="auto">
          <a:xfrm>
            <a:off x="2713616" y="6123140"/>
            <a:ext cx="0" cy="122238"/>
          </a:xfrm>
          <a:prstGeom prst="line">
            <a:avLst/>
          </a:prstGeom>
          <a:noFill/>
          <a:ln w="9525" cap="flat">
            <a:solidFill>
              <a:srgbClr val="FB005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7" name="Line 220"/>
          <p:cNvSpPr>
            <a:spLocks noChangeShapeType="1"/>
          </p:cNvSpPr>
          <p:nvPr/>
        </p:nvSpPr>
        <p:spPr bwMode="auto">
          <a:xfrm>
            <a:off x="2713616" y="6245378"/>
            <a:ext cx="0" cy="122238"/>
          </a:xfrm>
          <a:prstGeom prst="line">
            <a:avLst/>
          </a:prstGeom>
          <a:noFill/>
          <a:ln w="9525" cap="flat">
            <a:solidFill>
              <a:srgbClr val="FB005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8" name="Line 221"/>
          <p:cNvSpPr>
            <a:spLocks noChangeShapeType="1"/>
          </p:cNvSpPr>
          <p:nvPr/>
        </p:nvSpPr>
        <p:spPr bwMode="auto">
          <a:xfrm>
            <a:off x="2677104" y="6123140"/>
            <a:ext cx="73025" cy="0"/>
          </a:xfrm>
          <a:prstGeom prst="line">
            <a:avLst/>
          </a:prstGeom>
          <a:noFill/>
          <a:ln w="9525" cap="flat">
            <a:solidFill>
              <a:srgbClr val="FB005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9" name="Line 222"/>
          <p:cNvSpPr>
            <a:spLocks noChangeShapeType="1"/>
          </p:cNvSpPr>
          <p:nvPr/>
        </p:nvSpPr>
        <p:spPr bwMode="auto">
          <a:xfrm>
            <a:off x="2677104" y="6367615"/>
            <a:ext cx="73025" cy="0"/>
          </a:xfrm>
          <a:prstGeom prst="line">
            <a:avLst/>
          </a:prstGeom>
          <a:noFill/>
          <a:ln w="9525" cap="flat">
            <a:solidFill>
              <a:srgbClr val="FB005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0" name="Line 223"/>
          <p:cNvSpPr>
            <a:spLocks noChangeShapeType="1"/>
          </p:cNvSpPr>
          <p:nvPr/>
        </p:nvSpPr>
        <p:spPr bwMode="auto">
          <a:xfrm>
            <a:off x="2919991" y="5845328"/>
            <a:ext cx="0" cy="144463"/>
          </a:xfrm>
          <a:prstGeom prst="line">
            <a:avLst/>
          </a:prstGeom>
          <a:noFill/>
          <a:ln w="9525" cap="flat">
            <a:solidFill>
              <a:srgbClr val="FB005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1" name="Line 224"/>
          <p:cNvSpPr>
            <a:spLocks noChangeShapeType="1"/>
          </p:cNvSpPr>
          <p:nvPr/>
        </p:nvSpPr>
        <p:spPr bwMode="auto">
          <a:xfrm>
            <a:off x="2919991" y="5989790"/>
            <a:ext cx="0" cy="146050"/>
          </a:xfrm>
          <a:prstGeom prst="line">
            <a:avLst/>
          </a:prstGeom>
          <a:noFill/>
          <a:ln w="9525" cap="flat">
            <a:solidFill>
              <a:srgbClr val="FB005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2" name="Line 225"/>
          <p:cNvSpPr>
            <a:spLocks noChangeShapeType="1"/>
          </p:cNvSpPr>
          <p:nvPr/>
        </p:nvSpPr>
        <p:spPr bwMode="auto">
          <a:xfrm>
            <a:off x="2883479" y="5845328"/>
            <a:ext cx="73025" cy="0"/>
          </a:xfrm>
          <a:prstGeom prst="line">
            <a:avLst/>
          </a:prstGeom>
          <a:noFill/>
          <a:ln w="9525" cap="flat">
            <a:solidFill>
              <a:srgbClr val="FB005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3" name="Line 226"/>
          <p:cNvSpPr>
            <a:spLocks noChangeShapeType="1"/>
          </p:cNvSpPr>
          <p:nvPr/>
        </p:nvSpPr>
        <p:spPr bwMode="auto">
          <a:xfrm>
            <a:off x="2883479" y="6135840"/>
            <a:ext cx="73025" cy="0"/>
          </a:xfrm>
          <a:prstGeom prst="line">
            <a:avLst/>
          </a:prstGeom>
          <a:noFill/>
          <a:ln w="9525" cap="flat">
            <a:solidFill>
              <a:srgbClr val="FB005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4" name="Line 227"/>
          <p:cNvSpPr>
            <a:spLocks noChangeShapeType="1"/>
          </p:cNvSpPr>
          <p:nvPr/>
        </p:nvSpPr>
        <p:spPr bwMode="auto">
          <a:xfrm>
            <a:off x="3196216" y="5597678"/>
            <a:ext cx="0" cy="193675"/>
          </a:xfrm>
          <a:prstGeom prst="line">
            <a:avLst/>
          </a:prstGeom>
          <a:noFill/>
          <a:ln w="9525" cap="flat">
            <a:solidFill>
              <a:srgbClr val="FB005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5" name="Line 228"/>
          <p:cNvSpPr>
            <a:spLocks noChangeShapeType="1"/>
          </p:cNvSpPr>
          <p:nvPr/>
        </p:nvSpPr>
        <p:spPr bwMode="auto">
          <a:xfrm>
            <a:off x="3196216" y="5791353"/>
            <a:ext cx="0" cy="192088"/>
          </a:xfrm>
          <a:prstGeom prst="line">
            <a:avLst/>
          </a:prstGeom>
          <a:noFill/>
          <a:ln w="9525" cap="flat">
            <a:solidFill>
              <a:srgbClr val="FB005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6" name="Line 229"/>
          <p:cNvSpPr>
            <a:spLocks noChangeShapeType="1"/>
          </p:cNvSpPr>
          <p:nvPr/>
        </p:nvSpPr>
        <p:spPr bwMode="auto">
          <a:xfrm>
            <a:off x="3159704" y="5597678"/>
            <a:ext cx="73025" cy="0"/>
          </a:xfrm>
          <a:prstGeom prst="line">
            <a:avLst/>
          </a:prstGeom>
          <a:noFill/>
          <a:ln w="9525" cap="flat">
            <a:solidFill>
              <a:srgbClr val="FB005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7" name="Line 230"/>
          <p:cNvSpPr>
            <a:spLocks noChangeShapeType="1"/>
          </p:cNvSpPr>
          <p:nvPr/>
        </p:nvSpPr>
        <p:spPr bwMode="auto">
          <a:xfrm>
            <a:off x="3159704" y="5983440"/>
            <a:ext cx="73025" cy="0"/>
          </a:xfrm>
          <a:prstGeom prst="line">
            <a:avLst/>
          </a:prstGeom>
          <a:noFill/>
          <a:ln w="9525" cap="flat">
            <a:solidFill>
              <a:srgbClr val="FB005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8" name="Rectangle 231"/>
          <p:cNvSpPr>
            <a:spLocks noChangeArrowheads="1"/>
          </p:cNvSpPr>
          <p:nvPr/>
        </p:nvSpPr>
        <p:spPr bwMode="auto">
          <a:xfrm>
            <a:off x="1157866" y="6783540"/>
            <a:ext cx="74612" cy="71438"/>
          </a:xfrm>
          <a:prstGeom prst="rect">
            <a:avLst/>
          </a:prstGeom>
          <a:solidFill>
            <a:srgbClr val="FB005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9" name="Rectangle 232"/>
          <p:cNvSpPr>
            <a:spLocks noChangeArrowheads="1"/>
          </p:cNvSpPr>
          <p:nvPr/>
        </p:nvSpPr>
        <p:spPr bwMode="auto">
          <a:xfrm>
            <a:off x="1157866" y="6783540"/>
            <a:ext cx="74612" cy="71438"/>
          </a:xfrm>
          <a:prstGeom prst="rect">
            <a:avLst/>
          </a:prstGeom>
          <a:noFill/>
          <a:ln w="1588" cap="flat">
            <a:solidFill>
              <a:srgbClr val="FB005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0" name="Rectangle 233"/>
          <p:cNvSpPr>
            <a:spLocks noChangeArrowheads="1"/>
          </p:cNvSpPr>
          <p:nvPr/>
        </p:nvSpPr>
        <p:spPr bwMode="auto">
          <a:xfrm>
            <a:off x="1434091" y="6718453"/>
            <a:ext cx="71437" cy="73025"/>
          </a:xfrm>
          <a:prstGeom prst="rect">
            <a:avLst/>
          </a:prstGeom>
          <a:solidFill>
            <a:srgbClr val="FB005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1" name="Rectangle 234"/>
          <p:cNvSpPr>
            <a:spLocks noChangeArrowheads="1"/>
          </p:cNvSpPr>
          <p:nvPr/>
        </p:nvSpPr>
        <p:spPr bwMode="auto">
          <a:xfrm>
            <a:off x="1434091" y="6718453"/>
            <a:ext cx="71437" cy="73025"/>
          </a:xfrm>
          <a:prstGeom prst="rect">
            <a:avLst/>
          </a:prstGeom>
          <a:noFill/>
          <a:ln w="1588" cap="flat">
            <a:solidFill>
              <a:srgbClr val="FB005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2" name="Rectangle 235"/>
          <p:cNvSpPr>
            <a:spLocks noChangeArrowheads="1"/>
          </p:cNvSpPr>
          <p:nvPr/>
        </p:nvSpPr>
        <p:spPr bwMode="auto">
          <a:xfrm>
            <a:off x="1640466" y="6688290"/>
            <a:ext cx="74612" cy="74613"/>
          </a:xfrm>
          <a:prstGeom prst="rect">
            <a:avLst/>
          </a:prstGeom>
          <a:solidFill>
            <a:srgbClr val="FB005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3" name="Rectangle 236"/>
          <p:cNvSpPr>
            <a:spLocks noChangeArrowheads="1"/>
          </p:cNvSpPr>
          <p:nvPr/>
        </p:nvSpPr>
        <p:spPr bwMode="auto">
          <a:xfrm>
            <a:off x="1640466" y="6688290"/>
            <a:ext cx="74612" cy="74613"/>
          </a:xfrm>
          <a:prstGeom prst="rect">
            <a:avLst/>
          </a:prstGeom>
          <a:noFill/>
          <a:ln w="1588" cap="flat">
            <a:solidFill>
              <a:srgbClr val="FB005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4" name="Rectangle 237"/>
          <p:cNvSpPr>
            <a:spLocks noChangeArrowheads="1"/>
          </p:cNvSpPr>
          <p:nvPr/>
        </p:nvSpPr>
        <p:spPr bwMode="auto">
          <a:xfrm>
            <a:off x="1916691" y="6640665"/>
            <a:ext cx="74612" cy="73025"/>
          </a:xfrm>
          <a:prstGeom prst="rect">
            <a:avLst/>
          </a:prstGeom>
          <a:solidFill>
            <a:srgbClr val="FB005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5" name="Rectangle 238"/>
          <p:cNvSpPr>
            <a:spLocks noChangeArrowheads="1"/>
          </p:cNvSpPr>
          <p:nvPr/>
        </p:nvSpPr>
        <p:spPr bwMode="auto">
          <a:xfrm>
            <a:off x="1916691" y="6640665"/>
            <a:ext cx="74612" cy="73025"/>
          </a:xfrm>
          <a:prstGeom prst="rect">
            <a:avLst/>
          </a:prstGeom>
          <a:noFill/>
          <a:ln w="1588" cap="flat">
            <a:solidFill>
              <a:srgbClr val="FB005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6" name="Rectangle 239"/>
          <p:cNvSpPr>
            <a:spLocks noChangeArrowheads="1"/>
          </p:cNvSpPr>
          <p:nvPr/>
        </p:nvSpPr>
        <p:spPr bwMode="auto">
          <a:xfrm>
            <a:off x="2124654" y="6634315"/>
            <a:ext cx="73025" cy="73025"/>
          </a:xfrm>
          <a:prstGeom prst="rect">
            <a:avLst/>
          </a:prstGeom>
          <a:solidFill>
            <a:srgbClr val="FB005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7" name="Rectangle 240"/>
          <p:cNvSpPr>
            <a:spLocks noChangeArrowheads="1"/>
          </p:cNvSpPr>
          <p:nvPr/>
        </p:nvSpPr>
        <p:spPr bwMode="auto">
          <a:xfrm>
            <a:off x="2124654" y="6634315"/>
            <a:ext cx="73025" cy="73025"/>
          </a:xfrm>
          <a:prstGeom prst="rect">
            <a:avLst/>
          </a:prstGeom>
          <a:noFill/>
          <a:ln w="1588" cap="flat">
            <a:solidFill>
              <a:srgbClr val="FB005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8" name="Rectangle 241"/>
          <p:cNvSpPr>
            <a:spLocks noChangeArrowheads="1"/>
          </p:cNvSpPr>
          <p:nvPr/>
        </p:nvSpPr>
        <p:spPr bwMode="auto">
          <a:xfrm>
            <a:off x="2400879" y="6600978"/>
            <a:ext cx="74612" cy="74613"/>
          </a:xfrm>
          <a:prstGeom prst="rect">
            <a:avLst/>
          </a:prstGeom>
          <a:solidFill>
            <a:srgbClr val="FB005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9" name="Rectangle 242"/>
          <p:cNvSpPr>
            <a:spLocks noChangeArrowheads="1"/>
          </p:cNvSpPr>
          <p:nvPr/>
        </p:nvSpPr>
        <p:spPr bwMode="auto">
          <a:xfrm>
            <a:off x="2400879" y="6600978"/>
            <a:ext cx="74612" cy="74613"/>
          </a:xfrm>
          <a:prstGeom prst="rect">
            <a:avLst/>
          </a:prstGeom>
          <a:noFill/>
          <a:ln w="1588" cap="flat">
            <a:solidFill>
              <a:srgbClr val="FB005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0" name="Rectangle 243"/>
          <p:cNvSpPr>
            <a:spLocks noChangeArrowheads="1"/>
          </p:cNvSpPr>
          <p:nvPr/>
        </p:nvSpPr>
        <p:spPr bwMode="auto">
          <a:xfrm>
            <a:off x="2677104" y="6208865"/>
            <a:ext cx="73025" cy="73025"/>
          </a:xfrm>
          <a:prstGeom prst="rect">
            <a:avLst/>
          </a:prstGeom>
          <a:solidFill>
            <a:srgbClr val="FB005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1" name="Rectangle 244"/>
          <p:cNvSpPr>
            <a:spLocks noChangeArrowheads="1"/>
          </p:cNvSpPr>
          <p:nvPr/>
        </p:nvSpPr>
        <p:spPr bwMode="auto">
          <a:xfrm>
            <a:off x="2677104" y="6208865"/>
            <a:ext cx="73025" cy="73025"/>
          </a:xfrm>
          <a:prstGeom prst="rect">
            <a:avLst/>
          </a:prstGeom>
          <a:noFill/>
          <a:ln w="1588" cap="flat">
            <a:solidFill>
              <a:srgbClr val="FB005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2" name="Rectangle 245"/>
          <p:cNvSpPr>
            <a:spLocks noChangeArrowheads="1"/>
          </p:cNvSpPr>
          <p:nvPr/>
        </p:nvSpPr>
        <p:spPr bwMode="auto">
          <a:xfrm>
            <a:off x="2883479" y="5953278"/>
            <a:ext cx="73025" cy="73025"/>
          </a:xfrm>
          <a:prstGeom prst="rect">
            <a:avLst/>
          </a:prstGeom>
          <a:solidFill>
            <a:srgbClr val="FB005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3" name="Rectangle 246"/>
          <p:cNvSpPr>
            <a:spLocks noChangeArrowheads="1"/>
          </p:cNvSpPr>
          <p:nvPr/>
        </p:nvSpPr>
        <p:spPr bwMode="auto">
          <a:xfrm>
            <a:off x="2883479" y="5953278"/>
            <a:ext cx="73025" cy="73025"/>
          </a:xfrm>
          <a:prstGeom prst="rect">
            <a:avLst/>
          </a:prstGeom>
          <a:noFill/>
          <a:ln w="1588" cap="flat">
            <a:solidFill>
              <a:srgbClr val="FB005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4" name="Rectangle 247"/>
          <p:cNvSpPr>
            <a:spLocks noChangeArrowheads="1"/>
          </p:cNvSpPr>
          <p:nvPr/>
        </p:nvSpPr>
        <p:spPr bwMode="auto">
          <a:xfrm>
            <a:off x="3159704" y="5754840"/>
            <a:ext cx="73025" cy="73025"/>
          </a:xfrm>
          <a:prstGeom prst="rect">
            <a:avLst/>
          </a:prstGeom>
          <a:solidFill>
            <a:srgbClr val="FB005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5" name="Rectangle 248"/>
          <p:cNvSpPr>
            <a:spLocks noChangeArrowheads="1"/>
          </p:cNvSpPr>
          <p:nvPr/>
        </p:nvSpPr>
        <p:spPr bwMode="auto">
          <a:xfrm>
            <a:off x="3159704" y="5754840"/>
            <a:ext cx="73025" cy="73025"/>
          </a:xfrm>
          <a:prstGeom prst="rect">
            <a:avLst/>
          </a:prstGeom>
          <a:noFill/>
          <a:ln w="1588" cap="flat">
            <a:solidFill>
              <a:srgbClr val="FB005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6" name="Freeform 249"/>
          <p:cNvSpPr>
            <a:spLocks/>
          </p:cNvSpPr>
          <p:nvPr/>
        </p:nvSpPr>
        <p:spPr bwMode="auto">
          <a:xfrm>
            <a:off x="1194379" y="5542115"/>
            <a:ext cx="760412" cy="1271588"/>
          </a:xfrm>
          <a:custGeom>
            <a:avLst/>
            <a:gdLst>
              <a:gd name="T0" fmla="*/ 0 w 479"/>
              <a:gd name="T1" fmla="*/ 801 h 801"/>
              <a:gd name="T2" fmla="*/ 0 w 479"/>
              <a:gd name="T3" fmla="*/ 801 h 801"/>
              <a:gd name="T4" fmla="*/ 0 w 479"/>
              <a:gd name="T5" fmla="*/ 801 h 801"/>
              <a:gd name="T6" fmla="*/ 174 w 479"/>
              <a:gd name="T7" fmla="*/ 670 h 801"/>
              <a:gd name="T8" fmla="*/ 174 w 479"/>
              <a:gd name="T9" fmla="*/ 670 h 801"/>
              <a:gd name="T10" fmla="*/ 304 w 479"/>
              <a:gd name="T11" fmla="*/ 471 h 801"/>
              <a:gd name="T12" fmla="*/ 304 w 479"/>
              <a:gd name="T13" fmla="*/ 471 h 801"/>
              <a:gd name="T14" fmla="*/ 479 w 479"/>
              <a:gd name="T15" fmla="*/ 0 h 8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79" h="801">
                <a:moveTo>
                  <a:pt x="0" y="801"/>
                </a:moveTo>
                <a:lnTo>
                  <a:pt x="0" y="801"/>
                </a:lnTo>
                <a:lnTo>
                  <a:pt x="0" y="801"/>
                </a:lnTo>
                <a:lnTo>
                  <a:pt x="174" y="670"/>
                </a:lnTo>
                <a:lnTo>
                  <a:pt x="174" y="670"/>
                </a:lnTo>
                <a:lnTo>
                  <a:pt x="304" y="471"/>
                </a:lnTo>
                <a:lnTo>
                  <a:pt x="304" y="471"/>
                </a:lnTo>
                <a:lnTo>
                  <a:pt x="479" y="0"/>
                </a:lnTo>
              </a:path>
            </a:pathLst>
          </a:cu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7" name="Line 250"/>
          <p:cNvSpPr>
            <a:spLocks noChangeShapeType="1"/>
          </p:cNvSpPr>
          <p:nvPr/>
        </p:nvSpPr>
        <p:spPr bwMode="auto">
          <a:xfrm>
            <a:off x="1470604" y="6532715"/>
            <a:ext cx="0" cy="73025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8" name="Line 251"/>
          <p:cNvSpPr>
            <a:spLocks noChangeShapeType="1"/>
          </p:cNvSpPr>
          <p:nvPr/>
        </p:nvSpPr>
        <p:spPr bwMode="auto">
          <a:xfrm>
            <a:off x="1470604" y="6605740"/>
            <a:ext cx="0" cy="74613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9" name="Line 252"/>
          <p:cNvSpPr>
            <a:spLocks noChangeShapeType="1"/>
          </p:cNvSpPr>
          <p:nvPr/>
        </p:nvSpPr>
        <p:spPr bwMode="auto">
          <a:xfrm>
            <a:off x="1434091" y="6532715"/>
            <a:ext cx="71437" cy="0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0" name="Line 253"/>
          <p:cNvSpPr>
            <a:spLocks noChangeShapeType="1"/>
          </p:cNvSpPr>
          <p:nvPr/>
        </p:nvSpPr>
        <p:spPr bwMode="auto">
          <a:xfrm>
            <a:off x="1434091" y="6680353"/>
            <a:ext cx="71437" cy="0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1" name="Line 254"/>
          <p:cNvSpPr>
            <a:spLocks noChangeShapeType="1"/>
          </p:cNvSpPr>
          <p:nvPr/>
        </p:nvSpPr>
        <p:spPr bwMode="auto">
          <a:xfrm>
            <a:off x="1676979" y="6178703"/>
            <a:ext cx="0" cy="111125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2" name="Line 255"/>
          <p:cNvSpPr>
            <a:spLocks noChangeShapeType="1"/>
          </p:cNvSpPr>
          <p:nvPr/>
        </p:nvSpPr>
        <p:spPr bwMode="auto">
          <a:xfrm>
            <a:off x="1676979" y="6289828"/>
            <a:ext cx="0" cy="111125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3" name="Line 256"/>
          <p:cNvSpPr>
            <a:spLocks noChangeShapeType="1"/>
          </p:cNvSpPr>
          <p:nvPr/>
        </p:nvSpPr>
        <p:spPr bwMode="auto">
          <a:xfrm>
            <a:off x="1640466" y="6178703"/>
            <a:ext cx="74612" cy="0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4" name="Line 257"/>
          <p:cNvSpPr>
            <a:spLocks noChangeShapeType="1"/>
          </p:cNvSpPr>
          <p:nvPr/>
        </p:nvSpPr>
        <p:spPr bwMode="auto">
          <a:xfrm>
            <a:off x="1640466" y="6400953"/>
            <a:ext cx="74612" cy="0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5" name="Line 258"/>
          <p:cNvSpPr>
            <a:spLocks noChangeShapeType="1"/>
          </p:cNvSpPr>
          <p:nvPr/>
        </p:nvSpPr>
        <p:spPr bwMode="auto">
          <a:xfrm>
            <a:off x="1954791" y="5388128"/>
            <a:ext cx="0" cy="153988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6" name="Line 259"/>
          <p:cNvSpPr>
            <a:spLocks noChangeShapeType="1"/>
          </p:cNvSpPr>
          <p:nvPr/>
        </p:nvSpPr>
        <p:spPr bwMode="auto">
          <a:xfrm>
            <a:off x="1954791" y="5542115"/>
            <a:ext cx="0" cy="153988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7" name="Line 260"/>
          <p:cNvSpPr>
            <a:spLocks noChangeShapeType="1"/>
          </p:cNvSpPr>
          <p:nvPr/>
        </p:nvSpPr>
        <p:spPr bwMode="auto">
          <a:xfrm>
            <a:off x="1916691" y="5388128"/>
            <a:ext cx="74612" cy="0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8" name="Line 261"/>
          <p:cNvSpPr>
            <a:spLocks noChangeShapeType="1"/>
          </p:cNvSpPr>
          <p:nvPr/>
        </p:nvSpPr>
        <p:spPr bwMode="auto">
          <a:xfrm>
            <a:off x="1916691" y="5696103"/>
            <a:ext cx="74612" cy="0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9" name="Oval 262"/>
          <p:cNvSpPr>
            <a:spLocks noChangeArrowheads="1"/>
          </p:cNvSpPr>
          <p:nvPr/>
        </p:nvSpPr>
        <p:spPr bwMode="auto">
          <a:xfrm>
            <a:off x="1159454" y="6778778"/>
            <a:ext cx="73025" cy="73025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0" name="Oval 263"/>
          <p:cNvSpPr>
            <a:spLocks noChangeArrowheads="1"/>
          </p:cNvSpPr>
          <p:nvPr/>
        </p:nvSpPr>
        <p:spPr bwMode="auto">
          <a:xfrm>
            <a:off x="1157866" y="6778778"/>
            <a:ext cx="74612" cy="73025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1" name="Oval 264"/>
          <p:cNvSpPr>
            <a:spLocks noChangeArrowheads="1"/>
          </p:cNvSpPr>
          <p:nvPr/>
        </p:nvSpPr>
        <p:spPr bwMode="auto">
          <a:xfrm>
            <a:off x="1434091" y="6570815"/>
            <a:ext cx="73025" cy="73025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2" name="Oval 265"/>
          <p:cNvSpPr>
            <a:spLocks noChangeArrowheads="1"/>
          </p:cNvSpPr>
          <p:nvPr/>
        </p:nvSpPr>
        <p:spPr bwMode="auto">
          <a:xfrm>
            <a:off x="1434091" y="6570815"/>
            <a:ext cx="71437" cy="73025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3" name="Oval 266"/>
          <p:cNvSpPr>
            <a:spLocks noChangeArrowheads="1"/>
          </p:cNvSpPr>
          <p:nvPr/>
        </p:nvSpPr>
        <p:spPr bwMode="auto">
          <a:xfrm>
            <a:off x="1640466" y="6253315"/>
            <a:ext cx="74612" cy="73025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4" name="Oval 267"/>
          <p:cNvSpPr>
            <a:spLocks noChangeArrowheads="1"/>
          </p:cNvSpPr>
          <p:nvPr/>
        </p:nvSpPr>
        <p:spPr bwMode="auto">
          <a:xfrm>
            <a:off x="1640466" y="6253315"/>
            <a:ext cx="74612" cy="73025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5" name="Oval 268"/>
          <p:cNvSpPr>
            <a:spLocks noChangeArrowheads="1"/>
          </p:cNvSpPr>
          <p:nvPr/>
        </p:nvSpPr>
        <p:spPr bwMode="auto">
          <a:xfrm>
            <a:off x="1916691" y="5505603"/>
            <a:ext cx="74612" cy="73025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6" name="Oval 269"/>
          <p:cNvSpPr>
            <a:spLocks noChangeArrowheads="1"/>
          </p:cNvSpPr>
          <p:nvPr/>
        </p:nvSpPr>
        <p:spPr bwMode="auto">
          <a:xfrm>
            <a:off x="1916691" y="5505603"/>
            <a:ext cx="74612" cy="73025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7" name="TextBox 606">
            <a:extLst>
              <a:ext uri="{FF2B5EF4-FFF2-40B4-BE49-F238E27FC236}">
                <a16:creationId xmlns:a16="http://schemas.microsoft.com/office/drawing/2014/main" id="{9935DD3D-446E-2148-9026-A4D7903B54CE}"/>
              </a:ext>
            </a:extLst>
          </p:cNvPr>
          <p:cNvSpPr txBox="1"/>
          <p:nvPr/>
        </p:nvSpPr>
        <p:spPr>
          <a:xfrm>
            <a:off x="807893" y="6543640"/>
            <a:ext cx="39626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250</a:t>
            </a:r>
          </a:p>
        </p:txBody>
      </p:sp>
      <p:sp>
        <p:nvSpPr>
          <p:cNvPr id="608" name="TextBox 607">
            <a:extLst>
              <a:ext uri="{FF2B5EF4-FFF2-40B4-BE49-F238E27FC236}">
                <a16:creationId xmlns:a16="http://schemas.microsoft.com/office/drawing/2014/main" id="{9935DD3D-446E-2148-9026-A4D7903B54CE}"/>
              </a:ext>
            </a:extLst>
          </p:cNvPr>
          <p:cNvSpPr txBox="1"/>
          <p:nvPr/>
        </p:nvSpPr>
        <p:spPr>
          <a:xfrm>
            <a:off x="815577" y="5928919"/>
            <a:ext cx="39626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750</a:t>
            </a:r>
          </a:p>
        </p:txBody>
      </p:sp>
      <p:sp>
        <p:nvSpPr>
          <p:cNvPr id="609" name="TextBox 608">
            <a:extLst>
              <a:ext uri="{FF2B5EF4-FFF2-40B4-BE49-F238E27FC236}">
                <a16:creationId xmlns:a16="http://schemas.microsoft.com/office/drawing/2014/main" id="{F0AA0CEF-BD8A-7F49-BB15-D6AE62651030}"/>
              </a:ext>
            </a:extLst>
          </p:cNvPr>
          <p:cNvSpPr txBox="1"/>
          <p:nvPr/>
        </p:nvSpPr>
        <p:spPr>
          <a:xfrm>
            <a:off x="741822" y="5316958"/>
            <a:ext cx="4667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1000</a:t>
            </a:r>
          </a:p>
        </p:txBody>
      </p:sp>
      <p:cxnSp>
        <p:nvCxnSpPr>
          <p:cNvPr id="611" name="Straight Connector 610">
            <a:extLst>
              <a:ext uri="{FF2B5EF4-FFF2-40B4-BE49-F238E27FC236}">
                <a16:creationId xmlns:a16="http://schemas.microsoft.com/office/drawing/2014/main" id="{48B7ED6C-7762-A142-B153-54A519B9BEAE}"/>
              </a:ext>
            </a:extLst>
          </p:cNvPr>
          <p:cNvCxnSpPr>
            <a:cxnSpLocks/>
          </p:cNvCxnSpPr>
          <p:nvPr/>
        </p:nvCxnSpPr>
        <p:spPr>
          <a:xfrm>
            <a:off x="3366812" y="5786350"/>
            <a:ext cx="22883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12" name="Straight Connector 611">
            <a:extLst>
              <a:ext uri="{FF2B5EF4-FFF2-40B4-BE49-F238E27FC236}">
                <a16:creationId xmlns:a16="http://schemas.microsoft.com/office/drawing/2014/main" id="{123F4189-9A9D-4D40-96A5-0AE8168E6CC3}"/>
              </a:ext>
            </a:extLst>
          </p:cNvPr>
          <p:cNvCxnSpPr>
            <a:cxnSpLocks/>
          </p:cNvCxnSpPr>
          <p:nvPr/>
        </p:nvCxnSpPr>
        <p:spPr>
          <a:xfrm flipH="1">
            <a:off x="3589649" y="5792499"/>
            <a:ext cx="0" cy="1031195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18" name="Straight Connector 617">
            <a:extLst>
              <a:ext uri="{FF2B5EF4-FFF2-40B4-BE49-F238E27FC236}">
                <a16:creationId xmlns:a16="http://schemas.microsoft.com/office/drawing/2014/main" id="{48B7ED6C-7762-A142-B153-54A519B9BEAE}"/>
              </a:ext>
            </a:extLst>
          </p:cNvPr>
          <p:cNvCxnSpPr>
            <a:cxnSpLocks/>
          </p:cNvCxnSpPr>
          <p:nvPr/>
        </p:nvCxnSpPr>
        <p:spPr>
          <a:xfrm>
            <a:off x="3482072" y="6831378"/>
            <a:ext cx="112293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20" name="TextBox 619">
            <a:extLst>
              <a:ext uri="{FF2B5EF4-FFF2-40B4-BE49-F238E27FC236}">
                <a16:creationId xmlns:a16="http://schemas.microsoft.com/office/drawing/2014/main" id="{79749604-E438-E447-AC2C-14364E090CE3}"/>
              </a:ext>
            </a:extLst>
          </p:cNvPr>
          <p:cNvSpPr txBox="1"/>
          <p:nvPr/>
        </p:nvSpPr>
        <p:spPr>
          <a:xfrm rot="5400000">
            <a:off x="3455642" y="6168214"/>
            <a:ext cx="3626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3897306" y="1931803"/>
            <a:ext cx="1725492" cy="2541064"/>
            <a:chOff x="-1590" y="521627"/>
            <a:chExt cx="1725492" cy="2541064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3"/>
            <a:srcRect l="9863"/>
            <a:stretch/>
          </p:blipFill>
          <p:spPr>
            <a:xfrm>
              <a:off x="607924" y="521627"/>
              <a:ext cx="1115978" cy="1798064"/>
            </a:xfrm>
            <a:prstGeom prst="rect">
              <a:avLst/>
            </a:prstGeom>
          </p:spPr>
        </p:pic>
        <p:sp>
          <p:nvSpPr>
            <p:cNvPr id="395" name="Rectangle 394">
              <a:extLst>
                <a:ext uri="{FF2B5EF4-FFF2-40B4-BE49-F238E27FC236}">
                  <a16:creationId xmlns:a16="http://schemas.microsoft.com/office/drawing/2014/main" id="{026F7B52-7E26-9F4B-B25F-BB7490D07F6B}"/>
                </a:ext>
              </a:extLst>
            </p:cNvPr>
            <p:cNvSpPr/>
            <p:nvPr/>
          </p:nvSpPr>
          <p:spPr>
            <a:xfrm rot="16200000">
              <a:off x="510496" y="2461917"/>
              <a:ext cx="903517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Trametinib</a:t>
              </a:r>
              <a:endParaRPr lang="en-US" sz="1200" dirty="0">
                <a:effectLst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6" name="Rectangle 395">
              <a:extLst>
                <a:ext uri="{FF2B5EF4-FFF2-40B4-BE49-F238E27FC236}">
                  <a16:creationId xmlns:a16="http://schemas.microsoft.com/office/drawing/2014/main" id="{9B39AB0C-7648-4341-8593-DE2BAF6FF537}"/>
                </a:ext>
              </a:extLst>
            </p:cNvPr>
            <p:cNvSpPr/>
            <p:nvPr/>
          </p:nvSpPr>
          <p:spPr>
            <a:xfrm rot="16200000">
              <a:off x="778327" y="2400650"/>
              <a:ext cx="7809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VS-4718</a:t>
              </a:r>
              <a:endParaRPr lang="en-US" sz="1200" dirty="0">
                <a:effectLst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7" name="Rectangle 396">
              <a:extLst>
                <a:ext uri="{FF2B5EF4-FFF2-40B4-BE49-F238E27FC236}">
                  <a16:creationId xmlns:a16="http://schemas.microsoft.com/office/drawing/2014/main" id="{83ED5F83-8651-1C48-B081-5F34BF22992A}"/>
                </a:ext>
              </a:extLst>
            </p:cNvPr>
            <p:cNvSpPr/>
            <p:nvPr/>
          </p:nvSpPr>
          <p:spPr>
            <a:xfrm rot="16200000">
              <a:off x="998873" y="2374842"/>
              <a:ext cx="914033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Trametinib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+ VS-4718</a:t>
              </a:r>
            </a:p>
          </p:txBody>
        </p:sp>
        <p:sp>
          <p:nvSpPr>
            <p:cNvPr id="398" name="TextBox 397">
              <a:extLst>
                <a:ext uri="{FF2B5EF4-FFF2-40B4-BE49-F238E27FC236}">
                  <a16:creationId xmlns:a16="http://schemas.microsoft.com/office/drawing/2014/main" id="{678F19F7-81BE-FE47-AC91-6B0D27B70908}"/>
                </a:ext>
              </a:extLst>
            </p:cNvPr>
            <p:cNvSpPr txBox="1"/>
            <p:nvPr/>
          </p:nvSpPr>
          <p:spPr>
            <a:xfrm>
              <a:off x="409425" y="2100702"/>
              <a:ext cx="28361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399" name="TextBox 398">
              <a:extLst>
                <a:ext uri="{FF2B5EF4-FFF2-40B4-BE49-F238E27FC236}">
                  <a16:creationId xmlns:a16="http://schemas.microsoft.com/office/drawing/2014/main" id="{591F7FBC-1F15-C84A-ABB3-0D8BA849ED49}"/>
                </a:ext>
              </a:extLst>
            </p:cNvPr>
            <p:cNvSpPr txBox="1"/>
            <p:nvPr/>
          </p:nvSpPr>
          <p:spPr>
            <a:xfrm>
              <a:off x="283465" y="1830061"/>
              <a:ext cx="40957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20</a:t>
              </a:r>
            </a:p>
          </p:txBody>
        </p:sp>
        <p:sp>
          <p:nvSpPr>
            <p:cNvPr id="400" name="TextBox 399">
              <a:extLst>
                <a:ext uri="{FF2B5EF4-FFF2-40B4-BE49-F238E27FC236}">
                  <a16:creationId xmlns:a16="http://schemas.microsoft.com/office/drawing/2014/main" id="{16F0D416-4265-CB44-B6EA-0808F9FAB9F9}"/>
                </a:ext>
              </a:extLst>
            </p:cNvPr>
            <p:cNvSpPr txBox="1"/>
            <p:nvPr/>
          </p:nvSpPr>
          <p:spPr>
            <a:xfrm>
              <a:off x="283465" y="1559422"/>
              <a:ext cx="40957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40</a:t>
              </a:r>
            </a:p>
          </p:txBody>
        </p:sp>
        <p:sp>
          <p:nvSpPr>
            <p:cNvPr id="401" name="TextBox 400">
              <a:extLst>
                <a:ext uri="{FF2B5EF4-FFF2-40B4-BE49-F238E27FC236}">
                  <a16:creationId xmlns:a16="http://schemas.microsoft.com/office/drawing/2014/main" id="{CDE1DC6A-CC46-0D4A-B496-7AF565CB6E58}"/>
                </a:ext>
              </a:extLst>
            </p:cNvPr>
            <p:cNvSpPr txBox="1"/>
            <p:nvPr/>
          </p:nvSpPr>
          <p:spPr>
            <a:xfrm>
              <a:off x="283465" y="1288783"/>
              <a:ext cx="40957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60</a:t>
              </a:r>
            </a:p>
          </p:txBody>
        </p:sp>
        <p:sp>
          <p:nvSpPr>
            <p:cNvPr id="402" name="TextBox 401">
              <a:extLst>
                <a:ext uri="{FF2B5EF4-FFF2-40B4-BE49-F238E27FC236}">
                  <a16:creationId xmlns:a16="http://schemas.microsoft.com/office/drawing/2014/main" id="{2E5D5A68-1B60-F445-9228-95E3613C4BFF}"/>
                </a:ext>
              </a:extLst>
            </p:cNvPr>
            <p:cNvSpPr txBox="1"/>
            <p:nvPr/>
          </p:nvSpPr>
          <p:spPr>
            <a:xfrm>
              <a:off x="283465" y="1018144"/>
              <a:ext cx="40957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80</a:t>
              </a:r>
            </a:p>
          </p:txBody>
        </p:sp>
        <p:sp>
          <p:nvSpPr>
            <p:cNvPr id="403" name="TextBox 402">
              <a:extLst>
                <a:ext uri="{FF2B5EF4-FFF2-40B4-BE49-F238E27FC236}">
                  <a16:creationId xmlns:a16="http://schemas.microsoft.com/office/drawing/2014/main" id="{06C0CABE-145B-CA40-ABE0-695723017B5F}"/>
                </a:ext>
              </a:extLst>
            </p:cNvPr>
            <p:cNvSpPr txBox="1"/>
            <p:nvPr/>
          </p:nvSpPr>
          <p:spPr>
            <a:xfrm>
              <a:off x="283465" y="747505"/>
              <a:ext cx="40957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</a:p>
          </p:txBody>
        </p:sp>
        <p:sp>
          <p:nvSpPr>
            <p:cNvPr id="404" name="Rectangle 403">
              <a:extLst>
                <a:ext uri="{FF2B5EF4-FFF2-40B4-BE49-F238E27FC236}">
                  <a16:creationId xmlns:a16="http://schemas.microsoft.com/office/drawing/2014/main" id="{94027A72-7ED1-8342-8090-FE7617426F64}"/>
                </a:ext>
              </a:extLst>
            </p:cNvPr>
            <p:cNvSpPr/>
            <p:nvPr/>
          </p:nvSpPr>
          <p:spPr>
            <a:xfrm rot="16200000">
              <a:off x="438902" y="2349130"/>
              <a:ext cx="67794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200" dirty="0"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Vehicle</a:t>
              </a:r>
            </a:p>
          </p:txBody>
        </p:sp>
        <p:sp>
          <p:nvSpPr>
            <p:cNvPr id="405" name="Rectangle 404">
              <a:extLst>
                <a:ext uri="{FF2B5EF4-FFF2-40B4-BE49-F238E27FC236}">
                  <a16:creationId xmlns:a16="http://schemas.microsoft.com/office/drawing/2014/main" id="{2C0F5A93-5184-4B49-999C-2DB0DF688E6B}"/>
                </a:ext>
              </a:extLst>
            </p:cNvPr>
            <p:cNvSpPr/>
            <p:nvPr/>
          </p:nvSpPr>
          <p:spPr>
            <a:xfrm rot="16200000">
              <a:off x="-327962" y="1222260"/>
              <a:ext cx="1114409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Cell viability </a:t>
              </a:r>
            </a:p>
            <a:p>
              <a:pPr algn="ct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(% of vehicle)</a:t>
              </a:r>
            </a:p>
          </p:txBody>
        </p:sp>
      </p:grpSp>
      <p:sp>
        <p:nvSpPr>
          <p:cNvPr id="407" name="TextBox 406">
            <a:extLst>
              <a:ext uri="{FF2B5EF4-FFF2-40B4-BE49-F238E27FC236}">
                <a16:creationId xmlns:a16="http://schemas.microsoft.com/office/drawing/2014/main" id="{8357B166-1DD8-AC48-B9F6-DBD635BE4113}"/>
              </a:ext>
            </a:extLst>
          </p:cNvPr>
          <p:cNvSpPr txBox="1"/>
          <p:nvPr/>
        </p:nvSpPr>
        <p:spPr>
          <a:xfrm>
            <a:off x="3578856" y="1876144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409" name="TextBox 408">
            <a:extLst>
              <a:ext uri="{FF2B5EF4-FFF2-40B4-BE49-F238E27FC236}">
                <a16:creationId xmlns:a16="http://schemas.microsoft.com/office/drawing/2014/main" id="{8357B166-1DD8-AC48-B9F6-DBD635BE4113}"/>
              </a:ext>
            </a:extLst>
          </p:cNvPr>
          <p:cNvSpPr txBox="1"/>
          <p:nvPr/>
        </p:nvSpPr>
        <p:spPr>
          <a:xfrm>
            <a:off x="188843" y="1877819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77" name="TextBox 176">
            <a:extLst>
              <a:ext uri="{FF2B5EF4-FFF2-40B4-BE49-F238E27FC236}">
                <a16:creationId xmlns:a16="http://schemas.microsoft.com/office/drawing/2014/main" id="{CB20515D-99C0-4140-BF6F-B2C7588B8206}"/>
              </a:ext>
            </a:extLst>
          </p:cNvPr>
          <p:cNvSpPr txBox="1"/>
          <p:nvPr/>
        </p:nvSpPr>
        <p:spPr>
          <a:xfrm>
            <a:off x="982074" y="3822501"/>
            <a:ext cx="2551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178" name="TextBox 177">
            <a:extLst>
              <a:ext uri="{FF2B5EF4-FFF2-40B4-BE49-F238E27FC236}">
                <a16:creationId xmlns:a16="http://schemas.microsoft.com/office/drawing/2014/main" id="{A923F98A-E9B5-3844-B0BB-3C5AEAFB552F}"/>
              </a:ext>
            </a:extLst>
          </p:cNvPr>
          <p:cNvSpPr txBox="1"/>
          <p:nvPr/>
        </p:nvSpPr>
        <p:spPr>
          <a:xfrm>
            <a:off x="911541" y="3197213"/>
            <a:ext cx="3257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40</a:t>
            </a:r>
          </a:p>
        </p:txBody>
      </p:sp>
      <p:sp>
        <p:nvSpPr>
          <p:cNvPr id="179" name="TextBox 178">
            <a:extLst>
              <a:ext uri="{FF2B5EF4-FFF2-40B4-BE49-F238E27FC236}">
                <a16:creationId xmlns:a16="http://schemas.microsoft.com/office/drawing/2014/main" id="{5AEF31FE-9950-8B41-835F-5A901AF45673}"/>
              </a:ext>
            </a:extLst>
          </p:cNvPr>
          <p:cNvSpPr txBox="1"/>
          <p:nvPr/>
        </p:nvSpPr>
        <p:spPr>
          <a:xfrm>
            <a:off x="911541" y="2571925"/>
            <a:ext cx="3257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80</a:t>
            </a:r>
          </a:p>
        </p:txBody>
      </p:sp>
      <p:sp>
        <p:nvSpPr>
          <p:cNvPr id="180" name="TextBox 179">
            <a:extLst>
              <a:ext uri="{FF2B5EF4-FFF2-40B4-BE49-F238E27FC236}">
                <a16:creationId xmlns:a16="http://schemas.microsoft.com/office/drawing/2014/main" id="{8AA544B0-BCFD-2B4B-A38E-1BEBD436A75E}"/>
              </a:ext>
            </a:extLst>
          </p:cNvPr>
          <p:cNvSpPr txBox="1"/>
          <p:nvPr/>
        </p:nvSpPr>
        <p:spPr>
          <a:xfrm>
            <a:off x="911541" y="3509857"/>
            <a:ext cx="3257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</a:p>
        </p:txBody>
      </p:sp>
      <p:sp>
        <p:nvSpPr>
          <p:cNvPr id="181" name="TextBox 180">
            <a:extLst>
              <a:ext uri="{FF2B5EF4-FFF2-40B4-BE49-F238E27FC236}">
                <a16:creationId xmlns:a16="http://schemas.microsoft.com/office/drawing/2014/main" id="{4985ED39-FC99-A843-A300-D0D448A70BE2}"/>
              </a:ext>
            </a:extLst>
          </p:cNvPr>
          <p:cNvSpPr txBox="1"/>
          <p:nvPr/>
        </p:nvSpPr>
        <p:spPr>
          <a:xfrm>
            <a:off x="911541" y="2884569"/>
            <a:ext cx="3257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60</a:t>
            </a:r>
          </a:p>
        </p:txBody>
      </p:sp>
      <p:sp>
        <p:nvSpPr>
          <p:cNvPr id="182" name="TextBox 181">
            <a:extLst>
              <a:ext uri="{FF2B5EF4-FFF2-40B4-BE49-F238E27FC236}">
                <a16:creationId xmlns:a16="http://schemas.microsoft.com/office/drawing/2014/main" id="{3EFE0FCB-2DB9-8D4E-96C1-AB87E2E84BEC}"/>
              </a:ext>
            </a:extLst>
          </p:cNvPr>
          <p:cNvSpPr txBox="1"/>
          <p:nvPr/>
        </p:nvSpPr>
        <p:spPr>
          <a:xfrm>
            <a:off x="841009" y="2259281"/>
            <a:ext cx="39626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132F579-D1BD-E049-B273-1F2CD8C7F18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837" b="3102"/>
          <a:stretch/>
        </p:blipFill>
        <p:spPr>
          <a:xfrm>
            <a:off x="1152177" y="1907362"/>
            <a:ext cx="2580970" cy="2089134"/>
          </a:xfrm>
          <a:prstGeom prst="rect">
            <a:avLst/>
          </a:prstGeom>
        </p:spPr>
      </p:pic>
      <p:sp>
        <p:nvSpPr>
          <p:cNvPr id="185" name="TextBox 184">
            <a:extLst>
              <a:ext uri="{FF2B5EF4-FFF2-40B4-BE49-F238E27FC236}">
                <a16:creationId xmlns:a16="http://schemas.microsoft.com/office/drawing/2014/main" id="{3973C188-93C4-B04C-997D-D4352595FFA1}"/>
              </a:ext>
            </a:extLst>
          </p:cNvPr>
          <p:cNvSpPr txBox="1"/>
          <p:nvPr/>
        </p:nvSpPr>
        <p:spPr>
          <a:xfrm>
            <a:off x="841009" y="1946637"/>
            <a:ext cx="39626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120</a:t>
            </a:r>
          </a:p>
        </p:txBody>
      </p:sp>
      <p:sp>
        <p:nvSpPr>
          <p:cNvPr id="187" name="Rectangle 186">
            <a:extLst>
              <a:ext uri="{FF2B5EF4-FFF2-40B4-BE49-F238E27FC236}">
                <a16:creationId xmlns:a16="http://schemas.microsoft.com/office/drawing/2014/main" id="{9DF1505E-D082-D747-8DBB-E27BF8868FA1}"/>
              </a:ext>
            </a:extLst>
          </p:cNvPr>
          <p:cNvSpPr/>
          <p:nvPr/>
        </p:nvSpPr>
        <p:spPr>
          <a:xfrm rot="16200000">
            <a:off x="1016558" y="4061979"/>
            <a:ext cx="60305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0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Vehicle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C0239AD-BBC0-3D44-AF45-37209389D04E}"/>
              </a:ext>
            </a:extLst>
          </p:cNvPr>
          <p:cNvSpPr txBox="1"/>
          <p:nvPr/>
        </p:nvSpPr>
        <p:spPr>
          <a:xfrm>
            <a:off x="1387978" y="3995334"/>
            <a:ext cx="4507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en-US" sz="1000" baseline="30000" dirty="0">
                <a:latin typeface="Arial" panose="020B0604020202020204" pitchFamily="34" charset="0"/>
                <a:cs typeface="Arial" panose="020B0604020202020204" pitchFamily="34" charset="0"/>
              </a:rPr>
              <a:t>-10</a:t>
            </a:r>
          </a:p>
        </p:txBody>
      </p:sp>
      <p:sp>
        <p:nvSpPr>
          <p:cNvPr id="189" name="TextBox 188">
            <a:extLst>
              <a:ext uri="{FF2B5EF4-FFF2-40B4-BE49-F238E27FC236}">
                <a16:creationId xmlns:a16="http://schemas.microsoft.com/office/drawing/2014/main" id="{F172AF49-0F7A-674D-BEAF-92B48DCEB5EE}"/>
              </a:ext>
            </a:extLst>
          </p:cNvPr>
          <p:cNvSpPr txBox="1"/>
          <p:nvPr/>
        </p:nvSpPr>
        <p:spPr>
          <a:xfrm>
            <a:off x="1909886" y="3995334"/>
            <a:ext cx="40267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en-US" sz="1000" baseline="30000" dirty="0">
                <a:latin typeface="Arial" panose="020B0604020202020204" pitchFamily="34" charset="0"/>
                <a:cs typeface="Arial" panose="020B0604020202020204" pitchFamily="34" charset="0"/>
              </a:rPr>
              <a:t>-9</a:t>
            </a:r>
          </a:p>
        </p:txBody>
      </p:sp>
      <p:sp>
        <p:nvSpPr>
          <p:cNvPr id="190" name="TextBox 189">
            <a:extLst>
              <a:ext uri="{FF2B5EF4-FFF2-40B4-BE49-F238E27FC236}">
                <a16:creationId xmlns:a16="http://schemas.microsoft.com/office/drawing/2014/main" id="{4038625D-8913-9E4F-AF22-A8164AC41A12}"/>
              </a:ext>
            </a:extLst>
          </p:cNvPr>
          <p:cNvSpPr txBox="1"/>
          <p:nvPr/>
        </p:nvSpPr>
        <p:spPr>
          <a:xfrm>
            <a:off x="2418476" y="3995333"/>
            <a:ext cx="40267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en-US" sz="1000" baseline="30000" dirty="0">
                <a:latin typeface="Arial" panose="020B0604020202020204" pitchFamily="34" charset="0"/>
                <a:cs typeface="Arial" panose="020B0604020202020204" pitchFamily="34" charset="0"/>
              </a:rPr>
              <a:t>-8</a:t>
            </a:r>
          </a:p>
        </p:txBody>
      </p:sp>
      <p:sp>
        <p:nvSpPr>
          <p:cNvPr id="191" name="TextBox 190">
            <a:extLst>
              <a:ext uri="{FF2B5EF4-FFF2-40B4-BE49-F238E27FC236}">
                <a16:creationId xmlns:a16="http://schemas.microsoft.com/office/drawing/2014/main" id="{F673F42F-592E-2547-8773-60971412693A}"/>
              </a:ext>
            </a:extLst>
          </p:cNvPr>
          <p:cNvSpPr txBox="1"/>
          <p:nvPr/>
        </p:nvSpPr>
        <p:spPr>
          <a:xfrm>
            <a:off x="2930981" y="3995333"/>
            <a:ext cx="40267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en-US" sz="1000" baseline="30000" dirty="0">
                <a:latin typeface="Arial" panose="020B0604020202020204" pitchFamily="34" charset="0"/>
                <a:cs typeface="Arial" panose="020B0604020202020204" pitchFamily="34" charset="0"/>
              </a:rPr>
              <a:t>-7</a:t>
            </a:r>
          </a:p>
        </p:txBody>
      </p:sp>
      <p:sp>
        <p:nvSpPr>
          <p:cNvPr id="192" name="TextBox 191">
            <a:extLst>
              <a:ext uri="{FF2B5EF4-FFF2-40B4-BE49-F238E27FC236}">
                <a16:creationId xmlns:a16="http://schemas.microsoft.com/office/drawing/2014/main" id="{ECD41A66-B866-4040-B1B0-89C0A82D4971}"/>
              </a:ext>
            </a:extLst>
          </p:cNvPr>
          <p:cNvSpPr txBox="1"/>
          <p:nvPr/>
        </p:nvSpPr>
        <p:spPr>
          <a:xfrm>
            <a:off x="3421430" y="3995333"/>
            <a:ext cx="40267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en-US" sz="1000" baseline="30000" dirty="0">
                <a:latin typeface="Arial" panose="020B0604020202020204" pitchFamily="34" charset="0"/>
                <a:cs typeface="Arial" panose="020B0604020202020204" pitchFamily="34" charset="0"/>
              </a:rPr>
              <a:t>-6</a:t>
            </a:r>
          </a:p>
        </p:txBody>
      </p:sp>
      <p:sp>
        <p:nvSpPr>
          <p:cNvPr id="193" name="Rectangle 192">
            <a:extLst>
              <a:ext uri="{FF2B5EF4-FFF2-40B4-BE49-F238E27FC236}">
                <a16:creationId xmlns:a16="http://schemas.microsoft.com/office/drawing/2014/main" id="{345DDC35-3A23-E24A-8289-A56721F71C71}"/>
              </a:ext>
            </a:extLst>
          </p:cNvPr>
          <p:cNvSpPr/>
          <p:nvPr/>
        </p:nvSpPr>
        <p:spPr>
          <a:xfrm>
            <a:off x="1636308" y="4166902"/>
            <a:ext cx="12009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[FR900359], M</a:t>
            </a:r>
          </a:p>
          <a:p>
            <a:pPr algn="ctr"/>
            <a:endParaRPr lang="en-US" sz="1200" dirty="0">
              <a:solidFill>
                <a:srgbClr val="0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1" name="TextBox 220">
            <a:extLst>
              <a:ext uri="{FF2B5EF4-FFF2-40B4-BE49-F238E27FC236}">
                <a16:creationId xmlns:a16="http://schemas.microsoft.com/office/drawing/2014/main" id="{491095F0-C4F3-F74B-8280-09C1BD9DC86D}"/>
              </a:ext>
            </a:extLst>
          </p:cNvPr>
          <p:cNvSpPr txBox="1"/>
          <p:nvPr/>
        </p:nvSpPr>
        <p:spPr>
          <a:xfrm>
            <a:off x="4769930" y="2712493"/>
            <a:ext cx="2439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sp>
        <p:nvSpPr>
          <p:cNvPr id="222" name="TextBox 221">
            <a:extLst>
              <a:ext uri="{FF2B5EF4-FFF2-40B4-BE49-F238E27FC236}">
                <a16:creationId xmlns:a16="http://schemas.microsoft.com/office/drawing/2014/main" id="{3D88D967-F52E-5D44-BA37-0961E028C55B}"/>
              </a:ext>
            </a:extLst>
          </p:cNvPr>
          <p:cNvSpPr txBox="1"/>
          <p:nvPr/>
        </p:nvSpPr>
        <p:spPr>
          <a:xfrm>
            <a:off x="4985271" y="2837641"/>
            <a:ext cx="2439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sp>
        <p:nvSpPr>
          <p:cNvPr id="223" name="TextBox 222">
            <a:extLst>
              <a:ext uri="{FF2B5EF4-FFF2-40B4-BE49-F238E27FC236}">
                <a16:creationId xmlns:a16="http://schemas.microsoft.com/office/drawing/2014/main" id="{3C225E1E-92C1-8C48-9AE8-304B70BF660B}"/>
              </a:ext>
            </a:extLst>
          </p:cNvPr>
          <p:cNvSpPr txBox="1"/>
          <p:nvPr/>
        </p:nvSpPr>
        <p:spPr>
          <a:xfrm>
            <a:off x="5176630" y="3048255"/>
            <a:ext cx="3032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</a:p>
        </p:txBody>
      </p:sp>
      <p:sp>
        <p:nvSpPr>
          <p:cNvPr id="208" name="Rectangle 207">
            <a:extLst>
              <a:ext uri="{FF2B5EF4-FFF2-40B4-BE49-F238E27FC236}">
                <a16:creationId xmlns:a16="http://schemas.microsoft.com/office/drawing/2014/main" id="{2C0F5A93-5184-4B49-999C-2DB0DF688E6B}"/>
              </a:ext>
            </a:extLst>
          </p:cNvPr>
          <p:cNvSpPr/>
          <p:nvPr/>
        </p:nvSpPr>
        <p:spPr>
          <a:xfrm rot="16200000">
            <a:off x="181213" y="2748402"/>
            <a:ext cx="11144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Cell viability 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(% of vehicle)</a:t>
            </a:r>
          </a:p>
        </p:txBody>
      </p:sp>
    </p:spTree>
    <p:extLst>
      <p:ext uri="{BB962C8B-B14F-4D97-AF65-F5344CB8AC3E}">
        <p14:creationId xmlns:p14="http://schemas.microsoft.com/office/powerpoint/2010/main" val="14326427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57395</TotalTime>
  <Words>197</Words>
  <Application>Microsoft Macintosh PowerPoint</Application>
  <PresentationFormat>Letter Paper (8.5x11 in)</PresentationFormat>
  <Paragraphs>60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Symbol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Paradis, Justine</dc:creator>
  <cp:lastModifiedBy>justine paradis</cp:lastModifiedBy>
  <cp:revision>346</cp:revision>
  <cp:lastPrinted>2020-07-13T18:49:44Z</cp:lastPrinted>
  <dcterms:created xsi:type="dcterms:W3CDTF">2020-01-27T19:41:45Z</dcterms:created>
  <dcterms:modified xsi:type="dcterms:W3CDTF">2021-01-12T22:03:26Z</dcterms:modified>
</cp:coreProperties>
</file>