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70" d="100"/>
          <a:sy n="70" d="100"/>
        </p:scale>
        <p:origin x="1452" y="-114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8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51DD-F638-47BE-A03C-688B860188E6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546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51DD-F638-47BE-A03C-688B860188E6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624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3"/>
            <a:ext cx="1478756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3"/>
            <a:ext cx="4350544" cy="774911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51DD-F638-47BE-A03C-688B860188E6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2263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51DD-F638-47BE-A03C-688B860188E6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8604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279653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119287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51DD-F638-47BE-A03C-688B860188E6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4838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51DD-F638-47BE-A03C-688B860188E6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6836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486836"/>
            <a:ext cx="5915025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1"/>
            <a:ext cx="2901255" cy="4912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340101"/>
            <a:ext cx="2915543" cy="4912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51DD-F638-47BE-A03C-688B860188E6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914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51DD-F638-47BE-A03C-688B860188E6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626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51DD-F638-47BE-A03C-688B860188E6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1420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51DD-F638-47BE-A03C-688B860188E6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4211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316569"/>
            <a:ext cx="3471863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51DD-F638-47BE-A03C-688B860188E6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986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E51DD-F638-47BE-A03C-688B860188E6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258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11" Type="http://schemas.openxmlformats.org/officeDocument/2006/relationships/image" Target="../media/image10.png"/><Relationship Id="rId5" Type="http://schemas.openxmlformats.org/officeDocument/2006/relationships/image" Target="../media/image4.tiff"/><Relationship Id="rId10" Type="http://schemas.openxmlformats.org/officeDocument/2006/relationships/image" Target="../media/image9.png"/><Relationship Id="rId4" Type="http://schemas.openxmlformats.org/officeDocument/2006/relationships/image" Target="../media/image3.tif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967C2A73-539C-476D-89E5-B5AB0AE9B990}"/>
              </a:ext>
            </a:extLst>
          </p:cNvPr>
          <p:cNvGrpSpPr/>
          <p:nvPr/>
        </p:nvGrpSpPr>
        <p:grpSpPr>
          <a:xfrm>
            <a:off x="277922" y="326570"/>
            <a:ext cx="6431708" cy="8777711"/>
            <a:chOff x="39702" y="54360"/>
            <a:chExt cx="6774432" cy="9245447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E0A9D9FF-4831-4592-9B93-319F0AAF9347}"/>
                </a:ext>
              </a:extLst>
            </p:cNvPr>
            <p:cNvGrpSpPr/>
            <p:nvPr/>
          </p:nvGrpSpPr>
          <p:grpSpPr>
            <a:xfrm>
              <a:off x="284828" y="140697"/>
              <a:ext cx="1858351" cy="1889320"/>
              <a:chOff x="-125930" y="90052"/>
              <a:chExt cx="2625334" cy="2669085"/>
            </a:xfrm>
          </p:grpSpPr>
          <p:pic>
            <p:nvPicPr>
              <p:cNvPr id="3" name="图片 2">
                <a:extLst>
                  <a:ext uri="{FF2B5EF4-FFF2-40B4-BE49-F238E27FC236}">
                    <a16:creationId xmlns:a16="http://schemas.microsoft.com/office/drawing/2014/main" id="{5AC93863-3C90-4121-9552-DF5F63C5C97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569" r="40752" b="17720"/>
              <a:stretch/>
            </p:blipFill>
            <p:spPr>
              <a:xfrm>
                <a:off x="404095" y="90052"/>
                <a:ext cx="2095309" cy="2202456"/>
              </a:xfrm>
              <a:prstGeom prst="rect">
                <a:avLst/>
              </a:prstGeom>
            </p:spPr>
          </p:pic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B2358EF3-9404-4A19-9F19-8B27DE441A60}"/>
                  </a:ext>
                </a:extLst>
              </p:cNvPr>
              <p:cNvSpPr/>
              <p:nvPr/>
            </p:nvSpPr>
            <p:spPr>
              <a:xfrm>
                <a:off x="485561" y="362504"/>
                <a:ext cx="227671" cy="2044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id="{62381528-FAC8-44EE-88BD-107766308B44}"/>
                  </a:ext>
                </a:extLst>
              </p:cNvPr>
              <p:cNvSpPr/>
              <p:nvPr/>
            </p:nvSpPr>
            <p:spPr>
              <a:xfrm>
                <a:off x="2058484" y="362504"/>
                <a:ext cx="227671" cy="2044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44A3C7D0-7033-4FDF-A40E-B2ECB360D6B8}"/>
                  </a:ext>
                </a:extLst>
              </p:cNvPr>
              <p:cNvSpPr txBox="1"/>
              <p:nvPr/>
            </p:nvSpPr>
            <p:spPr>
              <a:xfrm>
                <a:off x="407230" y="326215"/>
                <a:ext cx="482825" cy="277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5.45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3E1E1BAF-82B9-4D50-8220-52C7D28A3410}"/>
                  </a:ext>
                </a:extLst>
              </p:cNvPr>
              <p:cNvSpPr txBox="1"/>
              <p:nvPr/>
            </p:nvSpPr>
            <p:spPr>
              <a:xfrm>
                <a:off x="1810240" y="326215"/>
                <a:ext cx="482825" cy="277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94.5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02A932F2-C149-49BC-B9D7-841A80950F42}"/>
                  </a:ext>
                </a:extLst>
              </p:cNvPr>
              <p:cNvSpPr txBox="1"/>
              <p:nvPr/>
            </p:nvSpPr>
            <p:spPr>
              <a:xfrm>
                <a:off x="265674" y="2251671"/>
                <a:ext cx="4122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r>
                  <a:rPr lang="en-US" altLang="zh-CN" sz="12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zh-CN" altLang="en-US" sz="12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81FFEE5C-AFC6-4C93-A368-6FC9C9B010A4}"/>
                  </a:ext>
                </a:extLst>
              </p:cNvPr>
              <p:cNvSpPr txBox="1"/>
              <p:nvPr/>
            </p:nvSpPr>
            <p:spPr>
              <a:xfrm>
                <a:off x="1148355" y="2251671"/>
                <a:ext cx="4122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r>
                  <a:rPr lang="en-US" altLang="zh-CN" sz="12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zh-CN" altLang="en-US" sz="12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FF104652-B9CE-4DDF-B553-9911C4DDA7FF}"/>
                  </a:ext>
                </a:extLst>
              </p:cNvPr>
              <p:cNvSpPr txBox="1"/>
              <p:nvPr/>
            </p:nvSpPr>
            <p:spPr>
              <a:xfrm>
                <a:off x="1976172" y="2251671"/>
                <a:ext cx="4122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r>
                  <a:rPr lang="en-US" altLang="zh-CN" sz="12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zh-CN" altLang="en-US" sz="12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FE8D322E-9D87-40EF-90FD-01F76DE0997B}"/>
                  </a:ext>
                </a:extLst>
              </p:cNvPr>
              <p:cNvSpPr txBox="1"/>
              <p:nvPr/>
            </p:nvSpPr>
            <p:spPr>
              <a:xfrm>
                <a:off x="914334" y="2482137"/>
                <a:ext cx="926407" cy="277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CD34 APC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6E8F5BF8-A7C6-4322-8839-867A47B97B87}"/>
                  </a:ext>
                </a:extLst>
              </p:cNvPr>
              <p:cNvSpPr txBox="1"/>
              <p:nvPr/>
            </p:nvSpPr>
            <p:spPr>
              <a:xfrm rot="10800000">
                <a:off x="-125930" y="818522"/>
                <a:ext cx="521764" cy="1178951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HSC count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08A7E408-4096-4B75-9E40-FD6612DC2C9D}"/>
                </a:ext>
              </a:extLst>
            </p:cNvPr>
            <p:cNvGrpSpPr/>
            <p:nvPr/>
          </p:nvGrpSpPr>
          <p:grpSpPr>
            <a:xfrm>
              <a:off x="2441263" y="54360"/>
              <a:ext cx="1866869" cy="1984718"/>
              <a:chOff x="1986496" y="-84551"/>
              <a:chExt cx="2447252" cy="2601739"/>
            </a:xfrm>
          </p:grpSpPr>
          <p:grpSp>
            <p:nvGrpSpPr>
              <p:cNvPr id="36" name="组合 35">
                <a:extLst>
                  <a:ext uri="{FF2B5EF4-FFF2-40B4-BE49-F238E27FC236}">
                    <a16:creationId xmlns:a16="http://schemas.microsoft.com/office/drawing/2014/main" id="{EB5A038F-D975-45A3-9D7D-CAECEBC1CF71}"/>
                  </a:ext>
                </a:extLst>
              </p:cNvPr>
              <p:cNvGrpSpPr/>
              <p:nvPr/>
            </p:nvGrpSpPr>
            <p:grpSpPr>
              <a:xfrm>
                <a:off x="1986496" y="-84551"/>
                <a:ext cx="2447252" cy="2372764"/>
                <a:chOff x="2027476" y="87265"/>
                <a:chExt cx="2512594" cy="2436118"/>
              </a:xfrm>
            </p:grpSpPr>
            <p:pic>
              <p:nvPicPr>
                <p:cNvPr id="21" name="图片 20">
                  <a:extLst>
                    <a:ext uri="{FF2B5EF4-FFF2-40B4-BE49-F238E27FC236}">
                      <a16:creationId xmlns:a16="http://schemas.microsoft.com/office/drawing/2014/main" id="{C9BD42CA-EDEF-495F-BE54-EC994CC97D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2033" b="11692"/>
                <a:stretch/>
              </p:blipFill>
              <p:spPr>
                <a:xfrm>
                  <a:off x="2455151" y="319902"/>
                  <a:ext cx="2084919" cy="2007631"/>
                </a:xfrm>
                <a:prstGeom prst="rect">
                  <a:avLst/>
                </a:prstGeom>
              </p:spPr>
            </p:pic>
            <p:sp>
              <p:nvSpPr>
                <p:cNvPr id="23" name="矩形: 圆角 22">
                  <a:extLst>
                    <a:ext uri="{FF2B5EF4-FFF2-40B4-BE49-F238E27FC236}">
                      <a16:creationId xmlns:a16="http://schemas.microsoft.com/office/drawing/2014/main" id="{352FF92D-D2C7-4B1A-AD5C-3C471DF9FF11}"/>
                    </a:ext>
                  </a:extLst>
                </p:cNvPr>
                <p:cNvSpPr/>
                <p:nvPr/>
              </p:nvSpPr>
              <p:spPr>
                <a:xfrm>
                  <a:off x="2633472" y="459589"/>
                  <a:ext cx="239038" cy="195914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" name="矩形: 圆角 26">
                  <a:extLst>
                    <a:ext uri="{FF2B5EF4-FFF2-40B4-BE49-F238E27FC236}">
                      <a16:creationId xmlns:a16="http://schemas.microsoft.com/office/drawing/2014/main" id="{190EAC53-8AF3-42C2-A064-698B65078B4F}"/>
                    </a:ext>
                  </a:extLst>
                </p:cNvPr>
                <p:cNvSpPr/>
                <p:nvPr/>
              </p:nvSpPr>
              <p:spPr>
                <a:xfrm>
                  <a:off x="4121260" y="494363"/>
                  <a:ext cx="239038" cy="195914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FBF15AE2-EC73-45F3-886E-848B8C2B10B5}"/>
                    </a:ext>
                  </a:extLst>
                </p:cNvPr>
                <p:cNvSpPr txBox="1"/>
                <p:nvPr/>
              </p:nvSpPr>
              <p:spPr>
                <a:xfrm>
                  <a:off x="2413017" y="2257916"/>
                  <a:ext cx="395128" cy="2654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zh-CN" sz="1200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endParaRPr lang="zh-CN" altLang="en-US" sz="12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" name="文本框 28">
                  <a:extLst>
                    <a:ext uri="{FF2B5EF4-FFF2-40B4-BE49-F238E27FC236}">
                      <a16:creationId xmlns:a16="http://schemas.microsoft.com/office/drawing/2014/main" id="{732C14B4-3923-4A89-A332-701D2A2505DB}"/>
                    </a:ext>
                  </a:extLst>
                </p:cNvPr>
                <p:cNvSpPr txBox="1"/>
                <p:nvPr/>
              </p:nvSpPr>
              <p:spPr>
                <a:xfrm>
                  <a:off x="3066928" y="2257916"/>
                  <a:ext cx="395128" cy="2654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zh-CN" sz="1200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  <a:endParaRPr lang="zh-CN" altLang="en-US" sz="12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" name="文本框 29">
                  <a:extLst>
                    <a:ext uri="{FF2B5EF4-FFF2-40B4-BE49-F238E27FC236}">
                      <a16:creationId xmlns:a16="http://schemas.microsoft.com/office/drawing/2014/main" id="{328AAF45-B730-4313-8164-F281579603DD}"/>
                    </a:ext>
                  </a:extLst>
                </p:cNvPr>
                <p:cNvSpPr txBox="1"/>
                <p:nvPr/>
              </p:nvSpPr>
              <p:spPr>
                <a:xfrm>
                  <a:off x="3787130" y="2257916"/>
                  <a:ext cx="395128" cy="2654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zh-CN" sz="1200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  <a:endParaRPr lang="zh-CN" altLang="en-US" sz="12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" name="文本框 30">
                  <a:extLst>
                    <a:ext uri="{FF2B5EF4-FFF2-40B4-BE49-F238E27FC236}">
                      <a16:creationId xmlns:a16="http://schemas.microsoft.com/office/drawing/2014/main" id="{C7432143-A3EE-411E-8247-E0495002D97A}"/>
                    </a:ext>
                  </a:extLst>
                </p:cNvPr>
                <p:cNvSpPr txBox="1"/>
                <p:nvPr/>
              </p:nvSpPr>
              <p:spPr>
                <a:xfrm rot="10800000">
                  <a:off x="2027476" y="478696"/>
                  <a:ext cx="497079" cy="177041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CD34+HSC count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" name="文本框 31">
                  <a:extLst>
                    <a:ext uri="{FF2B5EF4-FFF2-40B4-BE49-F238E27FC236}">
                      <a16:creationId xmlns:a16="http://schemas.microsoft.com/office/drawing/2014/main" id="{F85B40F8-4FD2-4A00-B065-5A80C8E0DF2B}"/>
                    </a:ext>
                  </a:extLst>
                </p:cNvPr>
                <p:cNvSpPr txBox="1"/>
                <p:nvPr/>
              </p:nvSpPr>
              <p:spPr>
                <a:xfrm>
                  <a:off x="2560427" y="426706"/>
                  <a:ext cx="482824" cy="2769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67.5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" name="文本框 33">
                  <a:extLst>
                    <a:ext uri="{FF2B5EF4-FFF2-40B4-BE49-F238E27FC236}">
                      <a16:creationId xmlns:a16="http://schemas.microsoft.com/office/drawing/2014/main" id="{EFEDBE10-84E3-4823-BE5B-BED5733D0B2E}"/>
                    </a:ext>
                  </a:extLst>
                </p:cNvPr>
                <p:cNvSpPr txBox="1"/>
                <p:nvPr/>
              </p:nvSpPr>
              <p:spPr>
                <a:xfrm>
                  <a:off x="3914418" y="426706"/>
                  <a:ext cx="482824" cy="2769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32.5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id="{1E187928-3336-4C2C-AF9F-0BE0EE4DB13B}"/>
                    </a:ext>
                  </a:extLst>
                </p:cNvPr>
                <p:cNvSpPr txBox="1"/>
                <p:nvPr/>
              </p:nvSpPr>
              <p:spPr>
                <a:xfrm>
                  <a:off x="3085775" y="87265"/>
                  <a:ext cx="644728" cy="2770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control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B8B971EC-E03E-4266-A510-70606FF3F302}"/>
                  </a:ext>
                </a:extLst>
              </p:cNvPr>
              <p:cNvSpPr txBox="1"/>
              <p:nvPr/>
            </p:nvSpPr>
            <p:spPr>
              <a:xfrm>
                <a:off x="2933158" y="2240189"/>
                <a:ext cx="8829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FLT3 APC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id="{B3377255-650C-4468-B5DE-13AB60A9589F}"/>
                </a:ext>
              </a:extLst>
            </p:cNvPr>
            <p:cNvGrpSpPr/>
            <p:nvPr/>
          </p:nvGrpSpPr>
          <p:grpSpPr>
            <a:xfrm>
              <a:off x="4349159" y="67524"/>
              <a:ext cx="1858273" cy="1994001"/>
              <a:chOff x="4202222" y="-65252"/>
              <a:chExt cx="2394730" cy="2569639"/>
            </a:xfrm>
          </p:grpSpPr>
          <p:pic>
            <p:nvPicPr>
              <p:cNvPr id="40" name="图片 39">
                <a:extLst>
                  <a:ext uri="{FF2B5EF4-FFF2-40B4-BE49-F238E27FC236}">
                    <a16:creationId xmlns:a16="http://schemas.microsoft.com/office/drawing/2014/main" id="{A9BF39C5-E6E3-42D4-9D7B-4DF8C36C3C7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674" b="8585"/>
              <a:stretch/>
            </p:blipFill>
            <p:spPr>
              <a:xfrm>
                <a:off x="4609618" y="178613"/>
                <a:ext cx="1987334" cy="1924507"/>
              </a:xfrm>
              <a:prstGeom prst="rect">
                <a:avLst/>
              </a:prstGeom>
            </p:spPr>
          </p:pic>
          <p:sp>
            <p:nvSpPr>
              <p:cNvPr id="41" name="矩形: 圆角 40">
                <a:extLst>
                  <a:ext uri="{FF2B5EF4-FFF2-40B4-BE49-F238E27FC236}">
                    <a16:creationId xmlns:a16="http://schemas.microsoft.com/office/drawing/2014/main" id="{A86026A7-374D-4ECF-87CD-B50FF8D1B27B}"/>
                  </a:ext>
                </a:extLst>
              </p:cNvPr>
              <p:cNvSpPr/>
              <p:nvPr/>
            </p:nvSpPr>
            <p:spPr>
              <a:xfrm>
                <a:off x="4763920" y="311960"/>
                <a:ext cx="219560" cy="15680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: 圆角 41">
                <a:extLst>
                  <a:ext uri="{FF2B5EF4-FFF2-40B4-BE49-F238E27FC236}">
                    <a16:creationId xmlns:a16="http://schemas.microsoft.com/office/drawing/2014/main" id="{2B8CD653-6E1B-4985-B56C-C78636A2680C}"/>
                  </a:ext>
                </a:extLst>
              </p:cNvPr>
              <p:cNvSpPr/>
              <p:nvPr/>
            </p:nvSpPr>
            <p:spPr>
              <a:xfrm>
                <a:off x="6212100" y="311960"/>
                <a:ext cx="275936" cy="15680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2915C03F-AB07-4602-9E70-A6F0752ED892}"/>
                  </a:ext>
                </a:extLst>
              </p:cNvPr>
              <p:cNvSpPr txBox="1"/>
              <p:nvPr/>
            </p:nvSpPr>
            <p:spPr>
              <a:xfrm>
                <a:off x="4571811" y="2035746"/>
                <a:ext cx="384852" cy="258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r>
                  <a:rPr lang="en-US" altLang="zh-CN" sz="12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zh-CN" altLang="en-US" sz="12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9989F674-0686-47BF-9039-0C03FF498460}"/>
                  </a:ext>
                </a:extLst>
              </p:cNvPr>
              <p:cNvSpPr txBox="1"/>
              <p:nvPr/>
            </p:nvSpPr>
            <p:spPr>
              <a:xfrm>
                <a:off x="5208717" y="2035746"/>
                <a:ext cx="384852" cy="258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r>
                  <a:rPr lang="en-US" altLang="zh-CN" sz="12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zh-CN" altLang="en-US" sz="12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2334C13F-A54E-4BA8-B7F6-6607492EB0C0}"/>
                  </a:ext>
                </a:extLst>
              </p:cNvPr>
              <p:cNvSpPr txBox="1"/>
              <p:nvPr/>
            </p:nvSpPr>
            <p:spPr>
              <a:xfrm>
                <a:off x="5910189" y="2035746"/>
                <a:ext cx="384852" cy="258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r>
                  <a:rPr lang="en-US" altLang="zh-CN" sz="12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zh-CN" altLang="en-US" sz="12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9FD2661D-C965-4A47-9793-5E39D2D51F27}"/>
                  </a:ext>
                </a:extLst>
              </p:cNvPr>
              <p:cNvSpPr txBox="1"/>
              <p:nvPr/>
            </p:nvSpPr>
            <p:spPr>
              <a:xfrm rot="10800000">
                <a:off x="4202222" y="302439"/>
                <a:ext cx="475953" cy="1695168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CD34+HSC count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8BDC89BD-1277-444D-BBCA-2F661E675DF4}"/>
                  </a:ext>
                </a:extLst>
              </p:cNvPr>
              <p:cNvSpPr txBox="1"/>
              <p:nvPr/>
            </p:nvSpPr>
            <p:spPr>
              <a:xfrm>
                <a:off x="4664794" y="244699"/>
                <a:ext cx="4828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66.6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AD2C9218-F788-4A71-8031-F07F9101CA51}"/>
                  </a:ext>
                </a:extLst>
              </p:cNvPr>
              <p:cNvSpPr txBox="1"/>
              <p:nvPr/>
            </p:nvSpPr>
            <p:spPr>
              <a:xfrm>
                <a:off x="6021915" y="244699"/>
                <a:ext cx="4828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34.4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2B9ED4D6-0E13-40A1-8B67-2EC96E2E76AA}"/>
                  </a:ext>
                </a:extLst>
              </p:cNvPr>
              <p:cNvSpPr txBox="1"/>
              <p:nvPr/>
            </p:nvSpPr>
            <p:spPr>
              <a:xfrm>
                <a:off x="5095869" y="-65252"/>
                <a:ext cx="865943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Gilteritinib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19CFE758-296B-4B02-8F48-BAF2DD608EA1}"/>
                  </a:ext>
                </a:extLst>
              </p:cNvPr>
              <p:cNvSpPr txBox="1"/>
              <p:nvPr/>
            </p:nvSpPr>
            <p:spPr>
              <a:xfrm>
                <a:off x="5119391" y="2227388"/>
                <a:ext cx="8829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FLT3 APC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47293ED1-4AEE-499C-AFD7-9006B5EE354B}"/>
                </a:ext>
              </a:extLst>
            </p:cNvPr>
            <p:cNvGrpSpPr/>
            <p:nvPr/>
          </p:nvGrpSpPr>
          <p:grpSpPr>
            <a:xfrm>
              <a:off x="123101" y="4624730"/>
              <a:ext cx="3215433" cy="2421011"/>
              <a:chOff x="4886614" y="5949419"/>
              <a:chExt cx="4347894" cy="2633783"/>
            </a:xfrm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id="{B9C17508-B639-4335-9253-728402739E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726" b="4381"/>
              <a:stretch/>
            </p:blipFill>
            <p:spPr>
              <a:xfrm>
                <a:off x="5244549" y="6125114"/>
                <a:ext cx="3285074" cy="2088276"/>
              </a:xfrm>
              <a:prstGeom prst="rect">
                <a:avLst/>
              </a:prstGeom>
            </p:spPr>
          </p:pic>
          <p:grpSp>
            <p:nvGrpSpPr>
              <p:cNvPr id="140" name="组合 139">
                <a:extLst>
                  <a:ext uri="{FF2B5EF4-FFF2-40B4-BE49-F238E27FC236}">
                    <a16:creationId xmlns:a16="http://schemas.microsoft.com/office/drawing/2014/main" id="{84C80959-20FC-4570-BEF4-FF1503C1B8F1}"/>
                  </a:ext>
                </a:extLst>
              </p:cNvPr>
              <p:cNvGrpSpPr/>
              <p:nvPr/>
            </p:nvGrpSpPr>
            <p:grpSpPr>
              <a:xfrm>
                <a:off x="4886614" y="5949419"/>
                <a:ext cx="4347894" cy="2633783"/>
                <a:chOff x="-42225" y="6211458"/>
                <a:chExt cx="4651980" cy="2987103"/>
              </a:xfrm>
            </p:grpSpPr>
            <p:sp>
              <p:nvSpPr>
                <p:cNvPr id="223" name="文本框 222">
                  <a:extLst>
                    <a:ext uri="{FF2B5EF4-FFF2-40B4-BE49-F238E27FC236}">
                      <a16:creationId xmlns:a16="http://schemas.microsoft.com/office/drawing/2014/main" id="{3CC8FA19-073E-4ECD-B50A-EA2949B363B9}"/>
                    </a:ext>
                  </a:extLst>
                </p:cNvPr>
                <p:cNvSpPr txBox="1"/>
                <p:nvPr/>
              </p:nvSpPr>
              <p:spPr>
                <a:xfrm>
                  <a:off x="213916" y="6606304"/>
                  <a:ext cx="38788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100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4" name="文本框 223">
                  <a:extLst>
                    <a:ext uri="{FF2B5EF4-FFF2-40B4-BE49-F238E27FC236}">
                      <a16:creationId xmlns:a16="http://schemas.microsoft.com/office/drawing/2014/main" id="{75002BBA-A721-483A-B88B-10ACA9B1C569}"/>
                    </a:ext>
                  </a:extLst>
                </p:cNvPr>
                <p:cNvSpPr txBox="1"/>
                <p:nvPr/>
              </p:nvSpPr>
              <p:spPr>
                <a:xfrm>
                  <a:off x="304562" y="6975412"/>
                  <a:ext cx="31291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80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5" name="文本框 224">
                  <a:extLst>
                    <a:ext uri="{FF2B5EF4-FFF2-40B4-BE49-F238E27FC236}">
                      <a16:creationId xmlns:a16="http://schemas.microsoft.com/office/drawing/2014/main" id="{988DFB7C-70B0-48D6-BD6B-45608C2F9C3F}"/>
                    </a:ext>
                  </a:extLst>
                </p:cNvPr>
                <p:cNvSpPr txBox="1"/>
                <p:nvPr/>
              </p:nvSpPr>
              <p:spPr>
                <a:xfrm>
                  <a:off x="319945" y="7371761"/>
                  <a:ext cx="31291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60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6" name="文本框 225">
                  <a:extLst>
                    <a:ext uri="{FF2B5EF4-FFF2-40B4-BE49-F238E27FC236}">
                      <a16:creationId xmlns:a16="http://schemas.microsoft.com/office/drawing/2014/main" id="{A985973B-6A44-4973-83E5-F9CE3A38DF47}"/>
                    </a:ext>
                  </a:extLst>
                </p:cNvPr>
                <p:cNvSpPr txBox="1"/>
                <p:nvPr/>
              </p:nvSpPr>
              <p:spPr>
                <a:xfrm>
                  <a:off x="304562" y="7738215"/>
                  <a:ext cx="31291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40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7" name="文本框 226">
                  <a:extLst>
                    <a:ext uri="{FF2B5EF4-FFF2-40B4-BE49-F238E27FC236}">
                      <a16:creationId xmlns:a16="http://schemas.microsoft.com/office/drawing/2014/main" id="{6B9DFE2F-ABFE-450E-8AE2-5DA61F77F6C1}"/>
                    </a:ext>
                  </a:extLst>
                </p:cNvPr>
                <p:cNvSpPr txBox="1"/>
                <p:nvPr/>
              </p:nvSpPr>
              <p:spPr>
                <a:xfrm>
                  <a:off x="319945" y="8093365"/>
                  <a:ext cx="31291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20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8" name="文本框 227">
                  <a:extLst>
                    <a:ext uri="{FF2B5EF4-FFF2-40B4-BE49-F238E27FC236}">
                      <a16:creationId xmlns:a16="http://schemas.microsoft.com/office/drawing/2014/main" id="{75FC655A-8E18-4066-9748-F4773CE970B9}"/>
                    </a:ext>
                  </a:extLst>
                </p:cNvPr>
                <p:cNvSpPr txBox="1"/>
                <p:nvPr/>
              </p:nvSpPr>
              <p:spPr>
                <a:xfrm>
                  <a:off x="441069" y="8455531"/>
                  <a:ext cx="23793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9" name="文本框 228">
                  <a:extLst>
                    <a:ext uri="{FF2B5EF4-FFF2-40B4-BE49-F238E27FC236}">
                      <a16:creationId xmlns:a16="http://schemas.microsoft.com/office/drawing/2014/main" id="{BA5D2149-CC8B-4448-A91F-5F47D2108C5C}"/>
                    </a:ext>
                  </a:extLst>
                </p:cNvPr>
                <p:cNvSpPr txBox="1"/>
                <p:nvPr/>
              </p:nvSpPr>
              <p:spPr>
                <a:xfrm>
                  <a:off x="975024" y="8698646"/>
                  <a:ext cx="35110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1:1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0" name="文本框 229">
                  <a:extLst>
                    <a:ext uri="{FF2B5EF4-FFF2-40B4-BE49-F238E27FC236}">
                      <a16:creationId xmlns:a16="http://schemas.microsoft.com/office/drawing/2014/main" id="{1FD63A41-7DD3-4413-AAA4-0C09A7776F47}"/>
                    </a:ext>
                  </a:extLst>
                </p:cNvPr>
                <p:cNvSpPr txBox="1"/>
                <p:nvPr/>
              </p:nvSpPr>
              <p:spPr>
                <a:xfrm>
                  <a:off x="1835975" y="8698646"/>
                  <a:ext cx="42607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10:1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1" name="文本框 230">
                  <a:extLst>
                    <a:ext uri="{FF2B5EF4-FFF2-40B4-BE49-F238E27FC236}">
                      <a16:creationId xmlns:a16="http://schemas.microsoft.com/office/drawing/2014/main" id="{4B4FA9DE-72F3-4BA4-BB0E-694520A3975F}"/>
                    </a:ext>
                  </a:extLst>
                </p:cNvPr>
                <p:cNvSpPr txBox="1"/>
                <p:nvPr/>
              </p:nvSpPr>
              <p:spPr>
                <a:xfrm>
                  <a:off x="2762938" y="8698646"/>
                  <a:ext cx="42607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20:1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2" name="文本框 231">
                  <a:extLst>
                    <a:ext uri="{FF2B5EF4-FFF2-40B4-BE49-F238E27FC236}">
                      <a16:creationId xmlns:a16="http://schemas.microsoft.com/office/drawing/2014/main" id="{6666AEB1-7FCE-4B9A-8917-B79D220E5B40}"/>
                    </a:ext>
                  </a:extLst>
                </p:cNvPr>
                <p:cNvSpPr txBox="1"/>
                <p:nvPr/>
              </p:nvSpPr>
              <p:spPr>
                <a:xfrm rot="16200000">
                  <a:off x="-733214" y="7022368"/>
                  <a:ext cx="1827760" cy="44578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l"/>
                  <a:r>
                    <a:rPr lang="en-US" altLang="zh-CN" sz="1200" spc="0" baseline="0" dirty="0">
                      <a:solidFill>
                        <a:srgbClr val="231815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  <a:rtl val="0"/>
                    </a:rPr>
                    <a:t>live cells(%)</a:t>
                  </a:r>
                  <a:endParaRPr lang="zh-CN" altLang="en-US" sz="1200" spc="0" baseline="0" dirty="0">
                    <a:solidFill>
                      <a:srgbClr val="231815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/>
                    <a:rtl val="0"/>
                  </a:endParaRPr>
                </a:p>
              </p:txBody>
            </p:sp>
            <p:sp>
              <p:nvSpPr>
                <p:cNvPr id="138" name="文本框 137">
                  <a:extLst>
                    <a:ext uri="{FF2B5EF4-FFF2-40B4-BE49-F238E27FC236}">
                      <a16:creationId xmlns:a16="http://schemas.microsoft.com/office/drawing/2014/main" id="{825669EB-11BF-4230-B8F7-E8B7129A3124}"/>
                    </a:ext>
                  </a:extLst>
                </p:cNvPr>
                <p:cNvSpPr txBox="1"/>
                <p:nvPr/>
              </p:nvSpPr>
              <p:spPr>
                <a:xfrm>
                  <a:off x="869264" y="6441096"/>
                  <a:ext cx="261041" cy="31415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</a:t>
                  </a:r>
                </a:p>
              </p:txBody>
            </p:sp>
            <p:sp>
              <p:nvSpPr>
                <p:cNvPr id="234" name="文本框 233">
                  <a:extLst>
                    <a:ext uri="{FF2B5EF4-FFF2-40B4-BE49-F238E27FC236}">
                      <a16:creationId xmlns:a16="http://schemas.microsoft.com/office/drawing/2014/main" id="{EFFF2650-44BB-4623-A958-46D96EA5FCF9}"/>
                    </a:ext>
                  </a:extLst>
                </p:cNvPr>
                <p:cNvSpPr txBox="1"/>
                <p:nvPr/>
              </p:nvSpPr>
              <p:spPr>
                <a:xfrm>
                  <a:off x="1071826" y="6252520"/>
                  <a:ext cx="34657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ns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5" name="文本框 234">
                  <a:extLst>
                    <a:ext uri="{FF2B5EF4-FFF2-40B4-BE49-F238E27FC236}">
                      <a16:creationId xmlns:a16="http://schemas.microsoft.com/office/drawing/2014/main" id="{5EDEF12F-03DE-45B2-B39A-6D2852444231}"/>
                    </a:ext>
                  </a:extLst>
                </p:cNvPr>
                <p:cNvSpPr txBox="1"/>
                <p:nvPr/>
              </p:nvSpPr>
              <p:spPr>
                <a:xfrm>
                  <a:off x="2087308" y="6211458"/>
                  <a:ext cx="34657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ns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6" name="文本框 235">
                  <a:extLst>
                    <a:ext uri="{FF2B5EF4-FFF2-40B4-BE49-F238E27FC236}">
                      <a16:creationId xmlns:a16="http://schemas.microsoft.com/office/drawing/2014/main" id="{B87FB8CC-64A8-42D3-AAEC-7052ACDD965E}"/>
                    </a:ext>
                  </a:extLst>
                </p:cNvPr>
                <p:cNvSpPr txBox="1"/>
                <p:nvPr/>
              </p:nvSpPr>
              <p:spPr>
                <a:xfrm>
                  <a:off x="1708945" y="8921562"/>
                  <a:ext cx="76379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E:T ratio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9" name="文本框 138">
                  <a:extLst>
                    <a:ext uri="{FF2B5EF4-FFF2-40B4-BE49-F238E27FC236}">
                      <a16:creationId xmlns:a16="http://schemas.microsoft.com/office/drawing/2014/main" id="{CADE870D-01BB-43B8-A804-EE25BDA2B39F}"/>
                    </a:ext>
                  </a:extLst>
                </p:cNvPr>
                <p:cNvSpPr txBox="1"/>
                <p:nvPr/>
              </p:nvSpPr>
              <p:spPr>
                <a:xfrm>
                  <a:off x="3745416" y="6712814"/>
                  <a:ext cx="65434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CAR-T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8" name="文本框 237">
                  <a:extLst>
                    <a:ext uri="{FF2B5EF4-FFF2-40B4-BE49-F238E27FC236}">
                      <a16:creationId xmlns:a16="http://schemas.microsoft.com/office/drawing/2014/main" id="{0C3BF94E-29B7-4690-8100-47E5019DA9C4}"/>
                    </a:ext>
                  </a:extLst>
                </p:cNvPr>
                <p:cNvSpPr txBox="1"/>
                <p:nvPr/>
              </p:nvSpPr>
              <p:spPr>
                <a:xfrm>
                  <a:off x="3745417" y="6964656"/>
                  <a:ext cx="86433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CAR-T+G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36" name="文本框 135">
                <a:extLst>
                  <a:ext uri="{FF2B5EF4-FFF2-40B4-BE49-F238E27FC236}">
                    <a16:creationId xmlns:a16="http://schemas.microsoft.com/office/drawing/2014/main" id="{64CA704B-8D1A-4AD3-AA6D-53B8419A761D}"/>
                  </a:ext>
                </a:extLst>
              </p:cNvPr>
              <p:cNvSpPr txBox="1"/>
              <p:nvPr/>
            </p:nvSpPr>
            <p:spPr>
              <a:xfrm>
                <a:off x="7432157" y="6155334"/>
                <a:ext cx="397747" cy="241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文本框 140">
                <a:extLst>
                  <a:ext uri="{FF2B5EF4-FFF2-40B4-BE49-F238E27FC236}">
                    <a16:creationId xmlns:a16="http://schemas.microsoft.com/office/drawing/2014/main" id="{E6FBC9BA-6201-4C0F-A22B-165138D5E412}"/>
                  </a:ext>
                </a:extLst>
              </p:cNvPr>
              <p:cNvSpPr txBox="1"/>
              <p:nvPr/>
            </p:nvSpPr>
            <p:spPr>
              <a:xfrm>
                <a:off x="6524257" y="6107586"/>
                <a:ext cx="397747" cy="241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****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文本框 141">
                <a:extLst>
                  <a:ext uri="{FF2B5EF4-FFF2-40B4-BE49-F238E27FC236}">
                    <a16:creationId xmlns:a16="http://schemas.microsoft.com/office/drawing/2014/main" id="{DF0393DF-ECD5-428B-8DDE-1BF6E4E7CDF1}"/>
                  </a:ext>
                </a:extLst>
              </p:cNvPr>
              <p:cNvSpPr txBox="1"/>
              <p:nvPr/>
            </p:nvSpPr>
            <p:spPr>
              <a:xfrm>
                <a:off x="7786870" y="5980867"/>
                <a:ext cx="323916" cy="2442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文本框 142">
                <a:extLst>
                  <a:ext uri="{FF2B5EF4-FFF2-40B4-BE49-F238E27FC236}">
                    <a16:creationId xmlns:a16="http://schemas.microsoft.com/office/drawing/2014/main" id="{23BA47DA-86F1-40C2-A217-4AE9516F9431}"/>
                  </a:ext>
                </a:extLst>
              </p:cNvPr>
              <p:cNvSpPr txBox="1"/>
              <p:nvPr/>
            </p:nvSpPr>
            <p:spPr>
              <a:xfrm>
                <a:off x="8426668" y="6184466"/>
                <a:ext cx="50045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UTD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96" name="文本框 1095">
              <a:extLst>
                <a:ext uri="{FF2B5EF4-FFF2-40B4-BE49-F238E27FC236}">
                  <a16:creationId xmlns:a16="http://schemas.microsoft.com/office/drawing/2014/main" id="{89EEE758-90D1-4C4E-A203-E638FD5210FB}"/>
                </a:ext>
              </a:extLst>
            </p:cNvPr>
            <p:cNvSpPr txBox="1"/>
            <p:nvPr/>
          </p:nvSpPr>
          <p:spPr>
            <a:xfrm>
              <a:off x="130143" y="125397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文本框 236">
              <a:extLst>
                <a:ext uri="{FF2B5EF4-FFF2-40B4-BE49-F238E27FC236}">
                  <a16:creationId xmlns:a16="http://schemas.microsoft.com/office/drawing/2014/main" id="{B1B68DE2-C283-412F-B4CA-1D8078F426FD}"/>
                </a:ext>
              </a:extLst>
            </p:cNvPr>
            <p:cNvSpPr txBox="1"/>
            <p:nvPr/>
          </p:nvSpPr>
          <p:spPr>
            <a:xfrm>
              <a:off x="2250660" y="125397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9" name="文本框 238">
              <a:extLst>
                <a:ext uri="{FF2B5EF4-FFF2-40B4-BE49-F238E27FC236}">
                  <a16:creationId xmlns:a16="http://schemas.microsoft.com/office/drawing/2014/main" id="{0731CE35-F2AA-4702-88E5-71316241F944}"/>
                </a:ext>
              </a:extLst>
            </p:cNvPr>
            <p:cNvSpPr txBox="1"/>
            <p:nvPr/>
          </p:nvSpPr>
          <p:spPr>
            <a:xfrm>
              <a:off x="130143" y="2037976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0" name="文本框 239">
              <a:extLst>
                <a:ext uri="{FF2B5EF4-FFF2-40B4-BE49-F238E27FC236}">
                  <a16:creationId xmlns:a16="http://schemas.microsoft.com/office/drawing/2014/main" id="{256C5051-76BA-434D-AE31-DF74DFC41614}"/>
                </a:ext>
              </a:extLst>
            </p:cNvPr>
            <p:cNvSpPr txBox="1"/>
            <p:nvPr/>
          </p:nvSpPr>
          <p:spPr>
            <a:xfrm>
              <a:off x="154857" y="4506139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1" name="文本框 240">
              <a:extLst>
                <a:ext uri="{FF2B5EF4-FFF2-40B4-BE49-F238E27FC236}">
                  <a16:creationId xmlns:a16="http://schemas.microsoft.com/office/drawing/2014/main" id="{7FEC0CE3-169F-44AA-8B85-F16E573BC1D7}"/>
                </a:ext>
              </a:extLst>
            </p:cNvPr>
            <p:cNvSpPr txBox="1"/>
            <p:nvPr/>
          </p:nvSpPr>
          <p:spPr>
            <a:xfrm>
              <a:off x="3798499" y="4506139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D38CA9A7-950B-4E5D-ADE9-752F84EECCB7}"/>
                </a:ext>
              </a:extLst>
            </p:cNvPr>
            <p:cNvGrpSpPr/>
            <p:nvPr/>
          </p:nvGrpSpPr>
          <p:grpSpPr>
            <a:xfrm>
              <a:off x="3519729" y="4573184"/>
              <a:ext cx="3205476" cy="2360860"/>
              <a:chOff x="125298" y="6066591"/>
              <a:chExt cx="3462851" cy="2089013"/>
            </a:xfrm>
          </p:grpSpPr>
          <p:pic>
            <p:nvPicPr>
              <p:cNvPr id="4" name="图片 3">
                <a:extLst>
                  <a:ext uri="{FF2B5EF4-FFF2-40B4-BE49-F238E27FC236}">
                    <a16:creationId xmlns:a16="http://schemas.microsoft.com/office/drawing/2014/main" id="{DAC559F2-48D8-4325-B135-20C3718965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91" t="3415" r="21195" b="12792"/>
              <a:stretch/>
            </p:blipFill>
            <p:spPr>
              <a:xfrm>
                <a:off x="510490" y="6233499"/>
                <a:ext cx="2441011" cy="1734821"/>
              </a:xfrm>
              <a:prstGeom prst="rect">
                <a:avLst/>
              </a:prstGeom>
            </p:spPr>
          </p:pic>
          <p:grpSp>
            <p:nvGrpSpPr>
              <p:cNvPr id="1093" name="组合 1092">
                <a:extLst>
                  <a:ext uri="{FF2B5EF4-FFF2-40B4-BE49-F238E27FC236}">
                    <a16:creationId xmlns:a16="http://schemas.microsoft.com/office/drawing/2014/main" id="{F8F02248-EBA7-40CA-9BED-ED81CEDDF4DB}"/>
                  </a:ext>
                </a:extLst>
              </p:cNvPr>
              <p:cNvGrpSpPr/>
              <p:nvPr/>
            </p:nvGrpSpPr>
            <p:grpSpPr>
              <a:xfrm>
                <a:off x="125298" y="6066591"/>
                <a:ext cx="3462851" cy="2089013"/>
                <a:chOff x="3446035" y="3505997"/>
                <a:chExt cx="3462851" cy="2089013"/>
              </a:xfrm>
            </p:grpSpPr>
            <p:grpSp>
              <p:nvGrpSpPr>
                <p:cNvPr id="24" name="组合 23">
                  <a:extLst>
                    <a:ext uri="{FF2B5EF4-FFF2-40B4-BE49-F238E27FC236}">
                      <a16:creationId xmlns:a16="http://schemas.microsoft.com/office/drawing/2014/main" id="{E4C0C0C6-12EC-448D-9826-CF5D28FAAFC4}"/>
                    </a:ext>
                  </a:extLst>
                </p:cNvPr>
                <p:cNvGrpSpPr/>
                <p:nvPr/>
              </p:nvGrpSpPr>
              <p:grpSpPr>
                <a:xfrm>
                  <a:off x="4129117" y="3505997"/>
                  <a:ext cx="2779769" cy="1008230"/>
                  <a:chOff x="4142241" y="3532110"/>
                  <a:chExt cx="2779769" cy="1008230"/>
                </a:xfrm>
              </p:grpSpPr>
              <p:sp>
                <p:nvSpPr>
                  <p:cNvPr id="147" name="文本框 146">
                    <a:extLst>
                      <a:ext uri="{FF2B5EF4-FFF2-40B4-BE49-F238E27FC236}">
                        <a16:creationId xmlns:a16="http://schemas.microsoft.com/office/drawing/2014/main" id="{B40B22EA-8BF1-4EA8-9B96-F5ED22AFE18E}"/>
                      </a:ext>
                    </a:extLst>
                  </p:cNvPr>
                  <p:cNvSpPr txBox="1"/>
                  <p:nvPr/>
                </p:nvSpPr>
                <p:spPr>
                  <a:xfrm>
                    <a:off x="6208235" y="4015070"/>
                    <a:ext cx="530273" cy="21176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CAR-T</a:t>
                    </a:r>
                    <a:endParaRPr lang="zh-CN" alt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8" name="文本框 147">
                    <a:extLst>
                      <a:ext uri="{FF2B5EF4-FFF2-40B4-BE49-F238E27FC236}">
                        <a16:creationId xmlns:a16="http://schemas.microsoft.com/office/drawing/2014/main" id="{E123A359-DFA9-466F-A6ED-1782F0C0083A}"/>
                      </a:ext>
                    </a:extLst>
                  </p:cNvPr>
                  <p:cNvSpPr txBox="1"/>
                  <p:nvPr/>
                </p:nvSpPr>
                <p:spPr>
                  <a:xfrm>
                    <a:off x="6221562" y="4220952"/>
                    <a:ext cx="700448" cy="21176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CAR-T+G</a:t>
                    </a:r>
                    <a:endParaRPr lang="zh-CN" alt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9" name="文本框 148">
                    <a:extLst>
                      <a:ext uri="{FF2B5EF4-FFF2-40B4-BE49-F238E27FC236}">
                        <a16:creationId xmlns:a16="http://schemas.microsoft.com/office/drawing/2014/main" id="{CA85911A-5095-49DF-8EA0-254C5718111A}"/>
                      </a:ext>
                    </a:extLst>
                  </p:cNvPr>
                  <p:cNvSpPr txBox="1"/>
                  <p:nvPr/>
                </p:nvSpPr>
                <p:spPr>
                  <a:xfrm>
                    <a:off x="6212273" y="3793296"/>
                    <a:ext cx="433928" cy="24017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UTD</a:t>
                    </a:r>
                    <a:endParaRPr lang="zh-CN" alt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2" name="文本框 151">
                    <a:extLst>
                      <a:ext uri="{FF2B5EF4-FFF2-40B4-BE49-F238E27FC236}">
                        <a16:creationId xmlns:a16="http://schemas.microsoft.com/office/drawing/2014/main" id="{B3D31266-41BD-444F-A789-0B11166766D0}"/>
                      </a:ext>
                    </a:extLst>
                  </p:cNvPr>
                  <p:cNvSpPr txBox="1"/>
                  <p:nvPr/>
                </p:nvSpPr>
                <p:spPr>
                  <a:xfrm>
                    <a:off x="4285948" y="4132117"/>
                    <a:ext cx="346570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ns</a:t>
                    </a:r>
                    <a:endParaRPr lang="zh-CN" alt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3" name="文本框 152">
                    <a:extLst>
                      <a:ext uri="{FF2B5EF4-FFF2-40B4-BE49-F238E27FC236}">
                        <a16:creationId xmlns:a16="http://schemas.microsoft.com/office/drawing/2014/main" id="{35A131B4-B993-4A69-9920-6BD404B1B9DE}"/>
                      </a:ext>
                    </a:extLst>
                  </p:cNvPr>
                  <p:cNvSpPr txBox="1"/>
                  <p:nvPr/>
                </p:nvSpPr>
                <p:spPr>
                  <a:xfrm>
                    <a:off x="4142241" y="4263341"/>
                    <a:ext cx="243978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*</a:t>
                    </a:r>
                    <a:endParaRPr lang="zh-CN" alt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5" name="文本框 154">
                    <a:extLst>
                      <a:ext uri="{FF2B5EF4-FFF2-40B4-BE49-F238E27FC236}">
                        <a16:creationId xmlns:a16="http://schemas.microsoft.com/office/drawing/2014/main" id="{C5D8A04B-AF1A-4987-B412-A803783D9BAA}"/>
                      </a:ext>
                    </a:extLst>
                  </p:cNvPr>
                  <p:cNvSpPr txBox="1"/>
                  <p:nvPr/>
                </p:nvSpPr>
                <p:spPr>
                  <a:xfrm>
                    <a:off x="5014810" y="3532110"/>
                    <a:ext cx="346570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ns</a:t>
                    </a:r>
                    <a:endParaRPr lang="zh-CN" alt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7" name="文本框 156">
                    <a:extLst>
                      <a:ext uri="{FF2B5EF4-FFF2-40B4-BE49-F238E27FC236}">
                        <a16:creationId xmlns:a16="http://schemas.microsoft.com/office/drawing/2014/main" id="{119D8C9A-F661-4468-A694-FFEAD8B2F34C}"/>
                      </a:ext>
                    </a:extLst>
                  </p:cNvPr>
                  <p:cNvSpPr txBox="1"/>
                  <p:nvPr/>
                </p:nvSpPr>
                <p:spPr>
                  <a:xfrm>
                    <a:off x="5751375" y="3839738"/>
                    <a:ext cx="346570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ns</a:t>
                    </a:r>
                    <a:endParaRPr lang="zh-CN" alt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9" name="文本框 158">
                    <a:extLst>
                      <a:ext uri="{FF2B5EF4-FFF2-40B4-BE49-F238E27FC236}">
                        <a16:creationId xmlns:a16="http://schemas.microsoft.com/office/drawing/2014/main" id="{D7F144B4-221B-47D1-8C2F-E95958AA2A10}"/>
                      </a:ext>
                    </a:extLst>
                  </p:cNvPr>
                  <p:cNvSpPr txBox="1"/>
                  <p:nvPr/>
                </p:nvSpPr>
                <p:spPr>
                  <a:xfrm>
                    <a:off x="4846213" y="3627729"/>
                    <a:ext cx="303288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**</a:t>
                    </a:r>
                    <a:endParaRPr lang="zh-CN" alt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0" name="文本框 159">
                    <a:extLst>
                      <a:ext uri="{FF2B5EF4-FFF2-40B4-BE49-F238E27FC236}">
                        <a16:creationId xmlns:a16="http://schemas.microsoft.com/office/drawing/2014/main" id="{69D35993-12AD-4545-9645-262CA2C99B32}"/>
                      </a:ext>
                    </a:extLst>
                  </p:cNvPr>
                  <p:cNvSpPr txBox="1"/>
                  <p:nvPr/>
                </p:nvSpPr>
                <p:spPr>
                  <a:xfrm>
                    <a:off x="5528777" y="3993618"/>
                    <a:ext cx="362600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***</a:t>
                    </a:r>
                    <a:endParaRPr lang="zh-CN" alt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2" name="文本框 161">
                  <a:extLst>
                    <a:ext uri="{FF2B5EF4-FFF2-40B4-BE49-F238E27FC236}">
                      <a16:creationId xmlns:a16="http://schemas.microsoft.com/office/drawing/2014/main" id="{FFE23F27-59A8-4F15-8F7C-2B963A25BB85}"/>
                    </a:ext>
                  </a:extLst>
                </p:cNvPr>
                <p:cNvSpPr txBox="1"/>
                <p:nvPr/>
              </p:nvSpPr>
              <p:spPr>
                <a:xfrm rot="16200000">
                  <a:off x="2895682" y="4321397"/>
                  <a:ext cx="1399945" cy="29924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zh-CN" sz="1200" dirty="0">
                      <a:solidFill>
                        <a:srgbClr val="231815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/>
                      <a:rtl val="0"/>
                    </a:rPr>
                    <a:t>colonies</a:t>
                  </a:r>
                  <a:endParaRPr lang="zh-CN" altLang="en-US" sz="1200" spc="0" baseline="0" dirty="0">
                    <a:solidFill>
                      <a:srgbClr val="231815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/>
                    <a:rtl val="0"/>
                  </a:endParaRPr>
                </a:p>
              </p:txBody>
            </p:sp>
            <p:sp>
              <p:nvSpPr>
                <p:cNvPr id="33" name="文本框 32">
                  <a:extLst>
                    <a:ext uri="{FF2B5EF4-FFF2-40B4-BE49-F238E27FC236}">
                      <a16:creationId xmlns:a16="http://schemas.microsoft.com/office/drawing/2014/main" id="{BB17F727-A8BC-4ADA-8A38-9C72A55902CB}"/>
                    </a:ext>
                  </a:extLst>
                </p:cNvPr>
                <p:cNvSpPr txBox="1"/>
                <p:nvPr/>
              </p:nvSpPr>
              <p:spPr>
                <a:xfrm>
                  <a:off x="3986674" y="5318011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BFU-E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6" name="文本框 165">
                  <a:extLst>
                    <a:ext uri="{FF2B5EF4-FFF2-40B4-BE49-F238E27FC236}">
                      <a16:creationId xmlns:a16="http://schemas.microsoft.com/office/drawing/2014/main" id="{F489B1D1-C737-44AF-94DB-BC1E002A0425}"/>
                    </a:ext>
                  </a:extLst>
                </p:cNvPr>
                <p:cNvSpPr txBox="1"/>
                <p:nvPr/>
              </p:nvSpPr>
              <p:spPr>
                <a:xfrm>
                  <a:off x="4624924" y="5318008"/>
                  <a:ext cx="84350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CFU-G/M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7" name="文本框 166">
                  <a:extLst>
                    <a:ext uri="{FF2B5EF4-FFF2-40B4-BE49-F238E27FC236}">
                      <a16:creationId xmlns:a16="http://schemas.microsoft.com/office/drawing/2014/main" id="{94C2B089-23CD-418D-B756-68030CDAB21E}"/>
                    </a:ext>
                  </a:extLst>
                </p:cNvPr>
                <p:cNvSpPr txBox="1"/>
                <p:nvPr/>
              </p:nvSpPr>
              <p:spPr>
                <a:xfrm>
                  <a:off x="5493373" y="5310971"/>
                  <a:ext cx="66396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GEMM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1EBACFD6-6C1F-4739-8C93-788FADDA5B7B}"/>
                  </a:ext>
                </a:extLst>
              </p:cNvPr>
              <p:cNvSpPr txBox="1"/>
              <p:nvPr/>
            </p:nvSpPr>
            <p:spPr>
              <a:xfrm>
                <a:off x="268939" y="6256771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文本框 204">
                <a:extLst>
                  <a:ext uri="{FF2B5EF4-FFF2-40B4-BE49-F238E27FC236}">
                    <a16:creationId xmlns:a16="http://schemas.microsoft.com/office/drawing/2014/main" id="{5040DAD2-DE27-4472-932E-BFCC8248690C}"/>
                  </a:ext>
                </a:extLst>
              </p:cNvPr>
              <p:cNvSpPr txBox="1"/>
              <p:nvPr/>
            </p:nvSpPr>
            <p:spPr>
              <a:xfrm>
                <a:off x="268939" y="6508027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文本框 205">
                <a:extLst>
                  <a:ext uri="{FF2B5EF4-FFF2-40B4-BE49-F238E27FC236}">
                    <a16:creationId xmlns:a16="http://schemas.microsoft.com/office/drawing/2014/main" id="{93E4B26B-42D6-4EC1-8F61-3A85DCC89DAA}"/>
                  </a:ext>
                </a:extLst>
              </p:cNvPr>
              <p:cNvSpPr txBox="1"/>
              <p:nvPr/>
            </p:nvSpPr>
            <p:spPr>
              <a:xfrm>
                <a:off x="268939" y="6846139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文本框 206">
                <a:extLst>
                  <a:ext uri="{FF2B5EF4-FFF2-40B4-BE49-F238E27FC236}">
                    <a16:creationId xmlns:a16="http://schemas.microsoft.com/office/drawing/2014/main" id="{3FD9E503-6E10-4562-BDE4-06E2960491D9}"/>
                  </a:ext>
                </a:extLst>
              </p:cNvPr>
              <p:cNvSpPr txBox="1"/>
              <p:nvPr/>
            </p:nvSpPr>
            <p:spPr>
              <a:xfrm>
                <a:off x="268939" y="7145805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文本框 207">
                <a:extLst>
                  <a:ext uri="{FF2B5EF4-FFF2-40B4-BE49-F238E27FC236}">
                    <a16:creationId xmlns:a16="http://schemas.microsoft.com/office/drawing/2014/main" id="{31D98B00-8FAB-4696-82C7-95391D80DD83}"/>
                  </a:ext>
                </a:extLst>
              </p:cNvPr>
              <p:cNvSpPr txBox="1"/>
              <p:nvPr/>
            </p:nvSpPr>
            <p:spPr>
              <a:xfrm>
                <a:off x="353897" y="7418636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文本框 208">
                <a:extLst>
                  <a:ext uri="{FF2B5EF4-FFF2-40B4-BE49-F238E27FC236}">
                    <a16:creationId xmlns:a16="http://schemas.microsoft.com/office/drawing/2014/main" id="{110233DC-45F2-4A22-BA9F-C99C6D226092}"/>
                  </a:ext>
                </a:extLst>
              </p:cNvPr>
              <p:cNvSpPr txBox="1"/>
              <p:nvPr/>
            </p:nvSpPr>
            <p:spPr>
              <a:xfrm>
                <a:off x="353897" y="7732705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5D7315E5-D423-41CC-A427-FC6128CA5DDB}"/>
                </a:ext>
              </a:extLst>
            </p:cNvPr>
            <p:cNvGrpSpPr/>
            <p:nvPr/>
          </p:nvGrpSpPr>
          <p:grpSpPr>
            <a:xfrm>
              <a:off x="39702" y="2323037"/>
              <a:ext cx="6774432" cy="1957307"/>
              <a:chOff x="-67872" y="2075898"/>
              <a:chExt cx="6774432" cy="1957307"/>
            </a:xfrm>
          </p:grpSpPr>
          <p:grpSp>
            <p:nvGrpSpPr>
              <p:cNvPr id="1147" name="组合 1146">
                <a:extLst>
                  <a:ext uri="{FF2B5EF4-FFF2-40B4-BE49-F238E27FC236}">
                    <a16:creationId xmlns:a16="http://schemas.microsoft.com/office/drawing/2014/main" id="{C88EED07-FFB0-4BAE-A84C-A5EC27E3617B}"/>
                  </a:ext>
                </a:extLst>
              </p:cNvPr>
              <p:cNvGrpSpPr/>
              <p:nvPr/>
            </p:nvGrpSpPr>
            <p:grpSpPr>
              <a:xfrm>
                <a:off x="-67872" y="2075898"/>
                <a:ext cx="6774432" cy="1577137"/>
                <a:chOff x="-110400" y="2350218"/>
                <a:chExt cx="6774432" cy="1577137"/>
              </a:xfrm>
            </p:grpSpPr>
            <p:grpSp>
              <p:nvGrpSpPr>
                <p:cNvPr id="1097" name="图形 1095">
                  <a:extLst>
                    <a:ext uri="{FF2B5EF4-FFF2-40B4-BE49-F238E27FC236}">
                      <a16:creationId xmlns:a16="http://schemas.microsoft.com/office/drawing/2014/main" id="{1A06087D-111A-462F-B3EE-31AAAC452EC7}"/>
                    </a:ext>
                  </a:extLst>
                </p:cNvPr>
                <p:cNvGrpSpPr/>
                <p:nvPr/>
              </p:nvGrpSpPr>
              <p:grpSpPr>
                <a:xfrm>
                  <a:off x="79901" y="2430443"/>
                  <a:ext cx="6584131" cy="1496912"/>
                  <a:chOff x="493896" y="3075509"/>
                  <a:chExt cx="6016283" cy="1367812"/>
                </a:xfrm>
                <a:solidFill>
                  <a:srgbClr val="000000"/>
                </a:solidFill>
              </p:grpSpPr>
              <p:pic>
                <p:nvPicPr>
                  <p:cNvPr id="1098" name="图片 1097">
                    <a:extLst>
                      <a:ext uri="{FF2B5EF4-FFF2-40B4-BE49-F238E27FC236}">
                        <a16:creationId xmlns:a16="http://schemas.microsoft.com/office/drawing/2014/main" id="{F5C37CC8-BB2B-4D82-9B74-9DBE88C4D21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1787562" y="3075509"/>
                    <a:ext cx="993504" cy="997527"/>
                  </a:xfrm>
                  <a:custGeom>
                    <a:avLst/>
                    <a:gdLst>
                      <a:gd name="connsiteX0" fmla="*/ 451 w 993504"/>
                      <a:gd name="connsiteY0" fmla="*/ 315 h 997527"/>
                      <a:gd name="connsiteX1" fmla="*/ 993956 w 993504"/>
                      <a:gd name="connsiteY1" fmla="*/ 315 h 997527"/>
                      <a:gd name="connsiteX2" fmla="*/ 993956 w 993504"/>
                      <a:gd name="connsiteY2" fmla="*/ 997842 h 997527"/>
                      <a:gd name="connsiteX3" fmla="*/ 451 w 993504"/>
                      <a:gd name="connsiteY3" fmla="*/ 997842 h 9975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93504" h="997527">
                        <a:moveTo>
                          <a:pt x="451" y="315"/>
                        </a:moveTo>
                        <a:lnTo>
                          <a:pt x="993956" y="315"/>
                        </a:lnTo>
                        <a:lnTo>
                          <a:pt x="993956" y="997842"/>
                        </a:lnTo>
                        <a:lnTo>
                          <a:pt x="451" y="997842"/>
                        </a:lnTo>
                        <a:close/>
                      </a:path>
                    </a:pathLst>
                  </a:custGeom>
                </p:spPr>
              </p:pic>
              <p:pic>
                <p:nvPicPr>
                  <p:cNvPr id="1099" name="图片 1098">
                    <a:extLst>
                      <a:ext uri="{FF2B5EF4-FFF2-40B4-BE49-F238E27FC236}">
                        <a16:creationId xmlns:a16="http://schemas.microsoft.com/office/drawing/2014/main" id="{BC713BA5-4F6D-4443-9BA8-802A0F0B347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5503231" y="3075509"/>
                    <a:ext cx="993504" cy="997527"/>
                  </a:xfrm>
                  <a:custGeom>
                    <a:avLst/>
                    <a:gdLst>
                      <a:gd name="connsiteX0" fmla="*/ 1369 w 993504"/>
                      <a:gd name="connsiteY0" fmla="*/ 315 h 997527"/>
                      <a:gd name="connsiteX1" fmla="*/ 994874 w 993504"/>
                      <a:gd name="connsiteY1" fmla="*/ 315 h 997527"/>
                      <a:gd name="connsiteX2" fmla="*/ 994874 w 993504"/>
                      <a:gd name="connsiteY2" fmla="*/ 997842 h 997527"/>
                      <a:gd name="connsiteX3" fmla="*/ 1369 w 993504"/>
                      <a:gd name="connsiteY3" fmla="*/ 997842 h 9975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93504" h="997527">
                        <a:moveTo>
                          <a:pt x="1369" y="315"/>
                        </a:moveTo>
                        <a:lnTo>
                          <a:pt x="994874" y="315"/>
                        </a:lnTo>
                        <a:lnTo>
                          <a:pt x="994874" y="997842"/>
                        </a:lnTo>
                        <a:lnTo>
                          <a:pt x="1369" y="997842"/>
                        </a:lnTo>
                        <a:close/>
                      </a:path>
                    </a:pathLst>
                  </a:custGeom>
                </p:spPr>
              </p:pic>
              <p:pic>
                <p:nvPicPr>
                  <p:cNvPr id="1100" name="图片 1099">
                    <a:extLst>
                      <a:ext uri="{FF2B5EF4-FFF2-40B4-BE49-F238E27FC236}">
                        <a16:creationId xmlns:a16="http://schemas.microsoft.com/office/drawing/2014/main" id="{7206CB52-4B6C-47D9-AB5E-381676BD27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4237135" y="3075509"/>
                    <a:ext cx="1001549" cy="997527"/>
                  </a:xfrm>
                  <a:custGeom>
                    <a:avLst/>
                    <a:gdLst>
                      <a:gd name="connsiteX0" fmla="*/ 1060 w 1001549"/>
                      <a:gd name="connsiteY0" fmla="*/ 315 h 997527"/>
                      <a:gd name="connsiteX1" fmla="*/ 1002610 w 1001549"/>
                      <a:gd name="connsiteY1" fmla="*/ 315 h 997527"/>
                      <a:gd name="connsiteX2" fmla="*/ 1002610 w 1001549"/>
                      <a:gd name="connsiteY2" fmla="*/ 997842 h 997527"/>
                      <a:gd name="connsiteX3" fmla="*/ 1060 w 1001549"/>
                      <a:gd name="connsiteY3" fmla="*/ 997842 h 9975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1549" h="997527">
                        <a:moveTo>
                          <a:pt x="1060" y="315"/>
                        </a:moveTo>
                        <a:lnTo>
                          <a:pt x="1002610" y="315"/>
                        </a:lnTo>
                        <a:lnTo>
                          <a:pt x="1002610" y="997842"/>
                        </a:lnTo>
                        <a:lnTo>
                          <a:pt x="1060" y="997842"/>
                        </a:lnTo>
                        <a:close/>
                      </a:path>
                    </a:pathLst>
                  </a:custGeom>
                </p:spPr>
              </p:pic>
              <p:pic>
                <p:nvPicPr>
                  <p:cNvPr id="1101" name="图片 1100">
                    <a:extLst>
                      <a:ext uri="{FF2B5EF4-FFF2-40B4-BE49-F238E27FC236}">
                        <a16:creationId xmlns:a16="http://schemas.microsoft.com/office/drawing/2014/main" id="{859DF84D-42F0-409A-894E-CD85A90BB89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3026427" y="3075509"/>
                    <a:ext cx="1013616" cy="997527"/>
                  </a:xfrm>
                  <a:custGeom>
                    <a:avLst/>
                    <a:gdLst>
                      <a:gd name="connsiteX0" fmla="*/ 759 w 1013616"/>
                      <a:gd name="connsiteY0" fmla="*/ 315 h 997527"/>
                      <a:gd name="connsiteX1" fmla="*/ 1014375 w 1013616"/>
                      <a:gd name="connsiteY1" fmla="*/ 315 h 997527"/>
                      <a:gd name="connsiteX2" fmla="*/ 1014375 w 1013616"/>
                      <a:gd name="connsiteY2" fmla="*/ 997842 h 997527"/>
                      <a:gd name="connsiteX3" fmla="*/ 759 w 1013616"/>
                      <a:gd name="connsiteY3" fmla="*/ 997842 h 9975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13616" h="997527">
                        <a:moveTo>
                          <a:pt x="759" y="315"/>
                        </a:moveTo>
                        <a:lnTo>
                          <a:pt x="1014375" y="315"/>
                        </a:lnTo>
                        <a:lnTo>
                          <a:pt x="1014375" y="997842"/>
                        </a:lnTo>
                        <a:lnTo>
                          <a:pt x="759" y="997842"/>
                        </a:lnTo>
                        <a:close/>
                      </a:path>
                    </a:pathLst>
                  </a:custGeom>
                </p:spPr>
              </p:pic>
              <p:grpSp>
                <p:nvGrpSpPr>
                  <p:cNvPr id="1102" name="图形 1095">
                    <a:extLst>
                      <a:ext uri="{FF2B5EF4-FFF2-40B4-BE49-F238E27FC236}">
                        <a16:creationId xmlns:a16="http://schemas.microsoft.com/office/drawing/2014/main" id="{1A06087D-111A-462F-B3EE-31AAAC452EC7}"/>
                      </a:ext>
                    </a:extLst>
                  </p:cNvPr>
                  <p:cNvGrpSpPr/>
                  <p:nvPr/>
                </p:nvGrpSpPr>
                <p:grpSpPr>
                  <a:xfrm>
                    <a:off x="600987" y="3075509"/>
                    <a:ext cx="4628273" cy="1209500"/>
                    <a:chOff x="600987" y="3075509"/>
                    <a:chExt cx="4628273" cy="1209500"/>
                  </a:xfrm>
                  <a:solidFill>
                    <a:srgbClr val="000000"/>
                  </a:solidFill>
                </p:grpSpPr>
                <p:pic>
                  <p:nvPicPr>
                    <p:cNvPr id="1103" name="图片 1102">
                      <a:extLst>
                        <a:ext uri="{FF2B5EF4-FFF2-40B4-BE49-F238E27FC236}">
                          <a16:creationId xmlns:a16="http://schemas.microsoft.com/office/drawing/2014/main" id="{DFD1ACED-B413-4FDE-A2F2-CA728B9B595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1"/>
                    <a:stretch>
                      <a:fillRect/>
                    </a:stretch>
                  </p:blipFill>
                  <p:spPr>
                    <a:xfrm>
                      <a:off x="600987" y="3075509"/>
                      <a:ext cx="993504" cy="997527"/>
                    </a:xfrm>
                    <a:custGeom>
                      <a:avLst/>
                      <a:gdLst>
                        <a:gd name="connsiteX0" fmla="*/ 156 w 993504"/>
                        <a:gd name="connsiteY0" fmla="*/ 315 h 997527"/>
                        <a:gd name="connsiteX1" fmla="*/ 993661 w 993504"/>
                        <a:gd name="connsiteY1" fmla="*/ 315 h 997527"/>
                        <a:gd name="connsiteX2" fmla="*/ 993661 w 993504"/>
                        <a:gd name="connsiteY2" fmla="*/ 997842 h 997527"/>
                        <a:gd name="connsiteX3" fmla="*/ 156 w 993504"/>
                        <a:gd name="connsiteY3" fmla="*/ 997842 h 9975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93504" h="997527">
                          <a:moveTo>
                            <a:pt x="156" y="315"/>
                          </a:moveTo>
                          <a:lnTo>
                            <a:pt x="993661" y="315"/>
                          </a:lnTo>
                          <a:lnTo>
                            <a:pt x="993661" y="997842"/>
                          </a:lnTo>
                          <a:lnTo>
                            <a:pt x="156" y="997842"/>
                          </a:lnTo>
                          <a:close/>
                        </a:path>
                      </a:pathLst>
                    </a:custGeom>
                  </p:spPr>
                </p:pic>
                <p:grpSp>
                  <p:nvGrpSpPr>
                    <p:cNvPr id="1104" name="图形 1095">
                      <a:extLst>
                        <a:ext uri="{FF2B5EF4-FFF2-40B4-BE49-F238E27FC236}">
                          <a16:creationId xmlns:a16="http://schemas.microsoft.com/office/drawing/2014/main" id="{1A06087D-111A-462F-B3EE-31AAAC452EC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98516" y="4031900"/>
                      <a:ext cx="1114461" cy="253109"/>
                      <a:chOff x="2898516" y="4031900"/>
                      <a:chExt cx="1114461" cy="253109"/>
                    </a:xfrm>
                    <a:solidFill>
                      <a:srgbClr val="000000"/>
                    </a:solidFill>
                  </p:grpSpPr>
                  <p:sp>
                    <p:nvSpPr>
                      <p:cNvPr id="1106" name="文本框 1105">
                        <a:extLst>
                          <a:ext uri="{FF2B5EF4-FFF2-40B4-BE49-F238E27FC236}">
                            <a16:creationId xmlns:a16="http://schemas.microsoft.com/office/drawing/2014/main" id="{F62EC103-C577-4866-A0A6-3CB87ACC45F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898516" y="4031900"/>
                        <a:ext cx="376734" cy="25310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l"/>
                        <a:r>
                          <a:rPr lang="zh-CN" altLang="en-US" sz="1200" spc="0" baseline="0" dirty="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/>
                            <a:rtl val="0"/>
                          </a:rPr>
                          <a:t>10</a:t>
                        </a:r>
                        <a:r>
                          <a:rPr lang="en-US" altLang="zh-CN" sz="1200" spc="0" baseline="30000" dirty="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/>
                            <a:rtl val="0"/>
                          </a:rPr>
                          <a:t>2</a:t>
                        </a:r>
                        <a:endParaRPr lang="zh-CN" altLang="en-US" sz="1200" spc="0" baseline="30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endParaRPr>
                      </a:p>
                    </p:txBody>
                  </p:sp>
                  <p:sp>
                    <p:nvSpPr>
                      <p:cNvPr id="1109" name="文本框 1108">
                        <a:extLst>
                          <a:ext uri="{FF2B5EF4-FFF2-40B4-BE49-F238E27FC236}">
                            <a16:creationId xmlns:a16="http://schemas.microsoft.com/office/drawing/2014/main" id="{5DF7995C-BA0D-496D-9AD1-92462CC81935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636243" y="4031900"/>
                        <a:ext cx="376734" cy="25310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l"/>
                        <a:r>
                          <a:rPr lang="zh-CN" altLang="en-US" sz="1200" spc="0" baseline="0" dirty="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/>
                            <a:rtl val="0"/>
                          </a:rPr>
                          <a:t>10</a:t>
                        </a:r>
                        <a:r>
                          <a:rPr lang="en-US" altLang="zh-CN" sz="1200" spc="0" baseline="30000" dirty="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/>
                            <a:rtl val="0"/>
                          </a:rPr>
                          <a:t>4</a:t>
                        </a:r>
                        <a:endParaRPr lang="zh-CN" altLang="en-US" sz="1200" spc="0" baseline="30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endParaRPr>
                      </a:p>
                    </p:txBody>
                  </p:sp>
                  <p:sp>
                    <p:nvSpPr>
                      <p:cNvPr id="1112" name="文本框 1111">
                        <a:extLst>
                          <a:ext uri="{FF2B5EF4-FFF2-40B4-BE49-F238E27FC236}">
                            <a16:creationId xmlns:a16="http://schemas.microsoft.com/office/drawing/2014/main" id="{D0E83DEA-BF29-4582-98A8-68C78789764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261532" y="4031900"/>
                        <a:ext cx="376734" cy="25310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l"/>
                        <a:r>
                          <a:rPr lang="zh-CN" altLang="en-US" sz="1200" spc="0" baseline="0" dirty="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/>
                            <a:rtl val="0"/>
                          </a:rPr>
                          <a:t>10</a:t>
                        </a:r>
                        <a:r>
                          <a:rPr lang="en-US" altLang="zh-CN" sz="1200" spc="0" baseline="30000" dirty="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/>
                            <a:rtl val="0"/>
                          </a:rPr>
                          <a:t>3</a:t>
                        </a:r>
                        <a:endParaRPr lang="zh-CN" altLang="en-US" sz="1200" spc="0" baseline="30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endParaRPr>
                      </a:p>
                    </p:txBody>
                  </p:sp>
                </p:grpSp>
                <p:sp>
                  <p:nvSpPr>
                    <p:cNvPr id="1115" name="文本框 1114">
                      <a:extLst>
                        <a:ext uri="{FF2B5EF4-FFF2-40B4-BE49-F238E27FC236}">
                          <a16:creationId xmlns:a16="http://schemas.microsoft.com/office/drawing/2014/main" id="{C7D8C164-B2CE-45F6-A3BF-840E75C86A3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158387" y="4031900"/>
                      <a:ext cx="376734" cy="2531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l"/>
                      <a:r>
                        <a:rPr lang="zh-CN" altLang="en-US" sz="1200" spc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rPr>
                        <a:t>10</a:t>
                      </a:r>
                      <a:r>
                        <a:rPr lang="en-US" altLang="zh-CN" sz="1200" spc="0" baseline="30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rPr>
                        <a:t>2</a:t>
                      </a:r>
                      <a:endParaRPr lang="zh-CN" altLang="en-US" sz="1200" spc="0" baseline="300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/>
                        <a:rtl val="0"/>
                      </a:endParaRPr>
                    </a:p>
                  </p:txBody>
                </p:sp>
                <p:sp>
                  <p:nvSpPr>
                    <p:cNvPr id="1118" name="文本框 1117">
                      <a:extLst>
                        <a:ext uri="{FF2B5EF4-FFF2-40B4-BE49-F238E27FC236}">
                          <a16:creationId xmlns:a16="http://schemas.microsoft.com/office/drawing/2014/main" id="{7455028D-5AEC-44B4-8E9C-986D21D33B6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852526" y="4031900"/>
                      <a:ext cx="376734" cy="2531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l"/>
                      <a:r>
                        <a:rPr lang="zh-CN" altLang="en-US" sz="1200" spc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rPr>
                        <a:t>10</a:t>
                      </a:r>
                      <a:r>
                        <a:rPr lang="en-US" altLang="zh-CN" sz="1200" spc="0" baseline="30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rPr>
                        <a:t>4</a:t>
                      </a:r>
                      <a:endParaRPr lang="zh-CN" altLang="en-US" sz="1200" spc="0" baseline="300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/>
                        <a:rtl val="0"/>
                      </a:endParaRPr>
                    </a:p>
                  </p:txBody>
                </p:sp>
                <p:sp>
                  <p:nvSpPr>
                    <p:cNvPr id="1121" name="文本框 1120">
                      <a:extLst>
                        <a:ext uri="{FF2B5EF4-FFF2-40B4-BE49-F238E27FC236}">
                          <a16:creationId xmlns:a16="http://schemas.microsoft.com/office/drawing/2014/main" id="{57F27FCC-EBCC-4EA8-90D4-D7014BEFFC1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477813" y="4031900"/>
                      <a:ext cx="376734" cy="2531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l"/>
                      <a:r>
                        <a:rPr lang="zh-CN" altLang="en-US" sz="1200" spc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rPr>
                        <a:t>10</a:t>
                      </a:r>
                      <a:r>
                        <a:rPr lang="en-US" altLang="zh-CN" sz="1200" spc="0" baseline="30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rPr>
                        <a:t>3</a:t>
                      </a:r>
                      <a:endParaRPr lang="zh-CN" altLang="en-US" sz="1200" spc="0" baseline="300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/>
                        <a:rtl val="0"/>
                      </a:endParaRPr>
                    </a:p>
                  </p:txBody>
                </p:sp>
              </p:grpSp>
              <p:grpSp>
                <p:nvGrpSpPr>
                  <p:cNvPr id="1123" name="图形 1095">
                    <a:extLst>
                      <a:ext uri="{FF2B5EF4-FFF2-40B4-BE49-F238E27FC236}">
                        <a16:creationId xmlns:a16="http://schemas.microsoft.com/office/drawing/2014/main" id="{1A06087D-111A-462F-B3EE-31AAAC452EC7}"/>
                      </a:ext>
                    </a:extLst>
                  </p:cNvPr>
                  <p:cNvGrpSpPr/>
                  <p:nvPr/>
                </p:nvGrpSpPr>
                <p:grpSpPr>
                  <a:xfrm>
                    <a:off x="493896" y="4017370"/>
                    <a:ext cx="1056343" cy="260374"/>
                    <a:chOff x="493896" y="4017370"/>
                    <a:chExt cx="1056343" cy="260374"/>
                  </a:xfrm>
                  <a:solidFill>
                    <a:srgbClr val="000000"/>
                  </a:solidFill>
                </p:grpSpPr>
                <p:sp>
                  <p:nvSpPr>
                    <p:cNvPr id="1125" name="文本框 1124">
                      <a:extLst>
                        <a:ext uri="{FF2B5EF4-FFF2-40B4-BE49-F238E27FC236}">
                          <a16:creationId xmlns:a16="http://schemas.microsoft.com/office/drawing/2014/main" id="{ACE0DD8A-8DAF-4955-A4F2-066BD9A8F42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93896" y="4024635"/>
                      <a:ext cx="376734" cy="2531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l"/>
                      <a:r>
                        <a:rPr lang="zh-CN" altLang="en-US" sz="1200" spc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rPr>
                        <a:t>10</a:t>
                      </a:r>
                      <a:r>
                        <a:rPr lang="en-US" altLang="zh-CN" sz="1200" spc="0" baseline="30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rPr>
                        <a:t>2</a:t>
                      </a:r>
                      <a:endParaRPr lang="zh-CN" altLang="en-US" sz="1200" spc="0" baseline="300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/>
                        <a:rtl val="0"/>
                      </a:endParaRPr>
                    </a:p>
                  </p:txBody>
                </p:sp>
                <p:sp>
                  <p:nvSpPr>
                    <p:cNvPr id="1128" name="文本框 1127">
                      <a:extLst>
                        <a:ext uri="{FF2B5EF4-FFF2-40B4-BE49-F238E27FC236}">
                          <a16:creationId xmlns:a16="http://schemas.microsoft.com/office/drawing/2014/main" id="{1311FF6C-F5A5-454B-B0B5-64C215F4F47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73505" y="4017370"/>
                      <a:ext cx="376734" cy="2531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l"/>
                      <a:r>
                        <a:rPr lang="zh-CN" altLang="en-US" sz="1200" spc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rPr>
                        <a:t>10</a:t>
                      </a:r>
                      <a:r>
                        <a:rPr lang="en-US" altLang="zh-CN" sz="1200" spc="0" baseline="30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rPr>
                        <a:t>4</a:t>
                      </a:r>
                      <a:endParaRPr lang="zh-CN" altLang="en-US" sz="1200" spc="0" baseline="300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/>
                        <a:rtl val="0"/>
                      </a:endParaRPr>
                    </a:p>
                  </p:txBody>
                </p:sp>
                <p:sp>
                  <p:nvSpPr>
                    <p:cNvPr id="1131" name="文本框 1130">
                      <a:extLst>
                        <a:ext uri="{FF2B5EF4-FFF2-40B4-BE49-F238E27FC236}">
                          <a16:creationId xmlns:a16="http://schemas.microsoft.com/office/drawing/2014/main" id="{C88C997F-8762-4241-95B8-51CB6D665EE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35117" y="4024635"/>
                      <a:ext cx="376734" cy="2531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l"/>
                      <a:r>
                        <a:rPr lang="zh-CN" altLang="en-US" sz="1200" spc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rPr>
                        <a:t>10</a:t>
                      </a:r>
                      <a:r>
                        <a:rPr lang="en-US" altLang="zh-CN" sz="1200" spc="0" baseline="30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rPr>
                        <a:t>3</a:t>
                      </a:r>
                      <a:endParaRPr lang="zh-CN" altLang="en-US" sz="1200" spc="0" baseline="300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/>
                        <a:rtl val="0"/>
                      </a:endParaRPr>
                    </a:p>
                  </p:txBody>
                </p:sp>
              </p:grpSp>
              <p:grpSp>
                <p:nvGrpSpPr>
                  <p:cNvPr id="1133" name="图形 1095">
                    <a:extLst>
                      <a:ext uri="{FF2B5EF4-FFF2-40B4-BE49-F238E27FC236}">
                        <a16:creationId xmlns:a16="http://schemas.microsoft.com/office/drawing/2014/main" id="{1A06087D-111A-462F-B3EE-31AAAC452EC7}"/>
                      </a:ext>
                    </a:extLst>
                  </p:cNvPr>
                  <p:cNvGrpSpPr/>
                  <p:nvPr/>
                </p:nvGrpSpPr>
                <p:grpSpPr>
                  <a:xfrm>
                    <a:off x="794624" y="4173840"/>
                    <a:ext cx="5715555" cy="269481"/>
                    <a:chOff x="794624" y="4173840"/>
                    <a:chExt cx="5715555" cy="269481"/>
                  </a:xfrm>
                  <a:solidFill>
                    <a:srgbClr val="000000"/>
                  </a:solidFill>
                </p:grpSpPr>
                <p:sp>
                  <p:nvSpPr>
                    <p:cNvPr id="1134" name="文本框 1133">
                      <a:extLst>
                        <a:ext uri="{FF2B5EF4-FFF2-40B4-BE49-F238E27FC236}">
                          <a16:creationId xmlns:a16="http://schemas.microsoft.com/office/drawing/2014/main" id="{F688DD33-8AC8-480C-B09E-542F8AF3B5A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94624" y="4173840"/>
                      <a:ext cx="612559" cy="2531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l"/>
                      <a:r>
                        <a:rPr lang="en-US" altLang="zh-CN" sz="12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rPr>
                        <a:t>isotype</a:t>
                      </a:r>
                      <a:endParaRPr lang="zh-CN" altLang="en-US" sz="1200" spc="0" baseline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/>
                        <a:rtl val="0"/>
                      </a:endParaRPr>
                    </a:p>
                  </p:txBody>
                </p:sp>
                <p:sp>
                  <p:nvSpPr>
                    <p:cNvPr id="1135" name="文本框 1134">
                      <a:extLst>
                        <a:ext uri="{FF2B5EF4-FFF2-40B4-BE49-F238E27FC236}">
                          <a16:creationId xmlns:a16="http://schemas.microsoft.com/office/drawing/2014/main" id="{C4553794-06F6-4659-81AE-2466FE9E009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86722" y="4188648"/>
                      <a:ext cx="1006579" cy="2531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l"/>
                      <a:r>
                        <a:rPr lang="zh-CN" altLang="en-US" sz="1200" spc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rPr>
                        <a:t>MICA/B FITC</a:t>
                      </a:r>
                    </a:p>
                  </p:txBody>
                </p:sp>
                <p:sp>
                  <p:nvSpPr>
                    <p:cNvPr id="1136" name="文本框 1135">
                      <a:extLst>
                        <a:ext uri="{FF2B5EF4-FFF2-40B4-BE49-F238E27FC236}">
                          <a16:creationId xmlns:a16="http://schemas.microsoft.com/office/drawing/2014/main" id="{3BE1CD49-230E-4172-A8E5-E7319BD1469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072246" y="4186846"/>
                      <a:ext cx="965565" cy="2531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l"/>
                      <a:r>
                        <a:rPr lang="zh-CN" altLang="en-US" sz="1200" spc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rPr>
                        <a:t>ULBP1 </a:t>
                      </a:r>
                      <a:r>
                        <a:rPr lang="en-US" altLang="zh-CN" sz="12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rPr>
                        <a:t>FITC</a:t>
                      </a:r>
                      <a:endParaRPr lang="zh-CN" altLang="en-US" sz="1200" spc="0" baseline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/>
                        <a:rtl val="0"/>
                      </a:endParaRPr>
                    </a:p>
                  </p:txBody>
                </p:sp>
                <p:sp>
                  <p:nvSpPr>
                    <p:cNvPr id="1137" name="文本框 1136">
                      <a:extLst>
                        <a:ext uri="{FF2B5EF4-FFF2-40B4-BE49-F238E27FC236}">
                          <a16:creationId xmlns:a16="http://schemas.microsoft.com/office/drawing/2014/main" id="{3DD921D2-1201-4CAF-8C19-7C23CA65437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263337" y="4190212"/>
                      <a:ext cx="965566" cy="2531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l"/>
                      <a:r>
                        <a:rPr lang="zh-CN" altLang="en-US" sz="1200" spc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rPr>
                        <a:t>ULBP2 FITC</a:t>
                      </a:r>
                    </a:p>
                  </p:txBody>
                </p:sp>
                <p:sp>
                  <p:nvSpPr>
                    <p:cNvPr id="1138" name="文本框 1137">
                      <a:extLst>
                        <a:ext uri="{FF2B5EF4-FFF2-40B4-BE49-F238E27FC236}">
                          <a16:creationId xmlns:a16="http://schemas.microsoft.com/office/drawing/2014/main" id="{BF10044A-6ABE-41B7-9AB5-F1E6CAF934C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544613" y="4183787"/>
                      <a:ext cx="965566" cy="2531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l"/>
                      <a:r>
                        <a:rPr lang="zh-CN" altLang="en-US" sz="1200" spc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rPr>
                        <a:t>ULBP3 FITC</a:t>
                      </a:r>
                    </a:p>
                  </p:txBody>
                </p:sp>
              </p:grpSp>
              <p:grpSp>
                <p:nvGrpSpPr>
                  <p:cNvPr id="1139" name="图形 1095">
                    <a:extLst>
                      <a:ext uri="{FF2B5EF4-FFF2-40B4-BE49-F238E27FC236}">
                        <a16:creationId xmlns:a16="http://schemas.microsoft.com/office/drawing/2014/main" id="{1A06087D-111A-462F-B3EE-31AAAC452EC7}"/>
                      </a:ext>
                    </a:extLst>
                  </p:cNvPr>
                  <p:cNvGrpSpPr/>
                  <p:nvPr/>
                </p:nvGrpSpPr>
                <p:grpSpPr>
                  <a:xfrm>
                    <a:off x="1676684" y="4031900"/>
                    <a:ext cx="948017" cy="253109"/>
                    <a:chOff x="1676684" y="4031900"/>
                    <a:chExt cx="948017" cy="253109"/>
                  </a:xfrm>
                  <a:solidFill>
                    <a:srgbClr val="000000"/>
                  </a:solidFill>
                </p:grpSpPr>
                <p:sp>
                  <p:nvSpPr>
                    <p:cNvPr id="1141" name="文本框 1140">
                      <a:extLst>
                        <a:ext uri="{FF2B5EF4-FFF2-40B4-BE49-F238E27FC236}">
                          <a16:creationId xmlns:a16="http://schemas.microsoft.com/office/drawing/2014/main" id="{A0224B17-4C3A-421E-9ED6-38CF0AEE13A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676684" y="4031900"/>
                      <a:ext cx="376734" cy="2531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l"/>
                      <a:r>
                        <a:rPr lang="zh-CN" altLang="en-US" sz="1200" spc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rPr>
                        <a:t>10</a:t>
                      </a:r>
                      <a:r>
                        <a:rPr lang="en-US" altLang="zh-CN" sz="1200" spc="0" baseline="30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rPr>
                        <a:t>2</a:t>
                      </a:r>
                      <a:endParaRPr lang="zh-CN" altLang="en-US" sz="1200" spc="0" baseline="300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/>
                        <a:rtl val="0"/>
                      </a:endParaRPr>
                    </a:p>
                  </p:txBody>
                </p:sp>
                <p:sp>
                  <p:nvSpPr>
                    <p:cNvPr id="1144" name="文本框 1143">
                      <a:extLst>
                        <a:ext uri="{FF2B5EF4-FFF2-40B4-BE49-F238E27FC236}">
                          <a16:creationId xmlns:a16="http://schemas.microsoft.com/office/drawing/2014/main" id="{B3D61914-1E7E-4A73-8CDB-FCD2C8612B3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247967" y="4031900"/>
                      <a:ext cx="376734" cy="2531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l"/>
                      <a:r>
                        <a:rPr lang="zh-CN" altLang="en-US" sz="1200" spc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rPr>
                        <a:t>10</a:t>
                      </a:r>
                      <a:r>
                        <a:rPr lang="en-US" altLang="zh-CN" sz="1200" spc="0" baseline="300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  <a:rtl val="0"/>
                        </a:rPr>
                        <a:t>3</a:t>
                      </a:r>
                      <a:endParaRPr lang="zh-CN" altLang="en-US" sz="1200" spc="0" baseline="300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/>
                        <a:rtl val="0"/>
                      </a:endParaRPr>
                    </a:p>
                  </p:txBody>
                </p:sp>
              </p:grpSp>
            </p:grpSp>
            <p:sp>
              <p:nvSpPr>
                <p:cNvPr id="1146" name="文本框 1145">
                  <a:extLst>
                    <a:ext uri="{FF2B5EF4-FFF2-40B4-BE49-F238E27FC236}">
                      <a16:creationId xmlns:a16="http://schemas.microsoft.com/office/drawing/2014/main" id="{7BDDA09C-304C-4980-8380-625EA073F2F1}"/>
                    </a:ext>
                  </a:extLst>
                </p:cNvPr>
                <p:cNvSpPr txBox="1"/>
                <p:nvPr/>
              </p:nvSpPr>
              <p:spPr>
                <a:xfrm>
                  <a:off x="5405378" y="3475503"/>
                  <a:ext cx="4122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zh-CN" sz="1200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endParaRPr lang="zh-CN" altLang="en-US" sz="12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0" name="文本框 189">
                  <a:extLst>
                    <a:ext uri="{FF2B5EF4-FFF2-40B4-BE49-F238E27FC236}">
                      <a16:creationId xmlns:a16="http://schemas.microsoft.com/office/drawing/2014/main" id="{C8B5CC61-18DA-49B6-A081-793E121DBB60}"/>
                    </a:ext>
                  </a:extLst>
                </p:cNvPr>
                <p:cNvSpPr txBox="1"/>
                <p:nvPr/>
              </p:nvSpPr>
              <p:spPr>
                <a:xfrm>
                  <a:off x="5766918" y="3475503"/>
                  <a:ext cx="4122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zh-CN" sz="1200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  <a:endParaRPr lang="zh-CN" altLang="en-US" sz="12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1" name="文本框 190">
                  <a:extLst>
                    <a:ext uri="{FF2B5EF4-FFF2-40B4-BE49-F238E27FC236}">
                      <a16:creationId xmlns:a16="http://schemas.microsoft.com/office/drawing/2014/main" id="{A5D6D09F-7017-43E9-BD2D-CF63EFDEA960}"/>
                    </a:ext>
                  </a:extLst>
                </p:cNvPr>
                <p:cNvSpPr txBox="1"/>
                <p:nvPr/>
              </p:nvSpPr>
              <p:spPr>
                <a:xfrm>
                  <a:off x="6162811" y="3475503"/>
                  <a:ext cx="4122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zh-CN" sz="1200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  <a:endParaRPr lang="zh-CN" altLang="en-US" sz="12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2" name="文本框 191">
                  <a:extLst>
                    <a:ext uri="{FF2B5EF4-FFF2-40B4-BE49-F238E27FC236}">
                      <a16:creationId xmlns:a16="http://schemas.microsoft.com/office/drawing/2014/main" id="{CB96FB94-8A51-454B-BA02-578B97EB0BFF}"/>
                    </a:ext>
                  </a:extLst>
                </p:cNvPr>
                <p:cNvSpPr txBox="1"/>
                <p:nvPr/>
              </p:nvSpPr>
              <p:spPr>
                <a:xfrm rot="10800000">
                  <a:off x="-110400" y="2350218"/>
                  <a:ext cx="369332" cy="1315425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CD34+HSC count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3" name="文本框 192">
                  <a:extLst>
                    <a:ext uri="{FF2B5EF4-FFF2-40B4-BE49-F238E27FC236}">
                      <a16:creationId xmlns:a16="http://schemas.microsoft.com/office/drawing/2014/main" id="{2A45BA0F-F34A-4121-BEAE-5A7F2A23A9E2}"/>
                    </a:ext>
                  </a:extLst>
                </p:cNvPr>
                <p:cNvSpPr txBox="1"/>
                <p:nvPr/>
              </p:nvSpPr>
              <p:spPr>
                <a:xfrm rot="10800000">
                  <a:off x="1213901" y="2362918"/>
                  <a:ext cx="369332" cy="1315425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CD34+HSC count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4" name="文本框 193">
                  <a:extLst>
                    <a:ext uri="{FF2B5EF4-FFF2-40B4-BE49-F238E27FC236}">
                      <a16:creationId xmlns:a16="http://schemas.microsoft.com/office/drawing/2014/main" id="{48D8503A-F686-4AF9-BD83-2569D9B40ABD}"/>
                    </a:ext>
                  </a:extLst>
                </p:cNvPr>
                <p:cNvSpPr txBox="1"/>
                <p:nvPr/>
              </p:nvSpPr>
              <p:spPr>
                <a:xfrm rot="10800000">
                  <a:off x="2538307" y="2350218"/>
                  <a:ext cx="369332" cy="1315425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CD34+HSC count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5" name="文本框 194">
                  <a:extLst>
                    <a:ext uri="{FF2B5EF4-FFF2-40B4-BE49-F238E27FC236}">
                      <a16:creationId xmlns:a16="http://schemas.microsoft.com/office/drawing/2014/main" id="{9055E5CB-CF28-4CEF-B752-EB2F3EE45BC1}"/>
                    </a:ext>
                  </a:extLst>
                </p:cNvPr>
                <p:cNvSpPr txBox="1"/>
                <p:nvPr/>
              </p:nvSpPr>
              <p:spPr>
                <a:xfrm rot="10800000">
                  <a:off x="3868676" y="2350218"/>
                  <a:ext cx="369332" cy="1315425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CD34+HSC count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6" name="文本框 195">
                  <a:extLst>
                    <a:ext uri="{FF2B5EF4-FFF2-40B4-BE49-F238E27FC236}">
                      <a16:creationId xmlns:a16="http://schemas.microsoft.com/office/drawing/2014/main" id="{817A7AFD-06AC-485E-89F8-5E9CD1F53F35}"/>
                    </a:ext>
                  </a:extLst>
                </p:cNvPr>
                <p:cNvSpPr txBox="1"/>
                <p:nvPr/>
              </p:nvSpPr>
              <p:spPr>
                <a:xfrm rot="10800000">
                  <a:off x="5218908" y="2362918"/>
                  <a:ext cx="369332" cy="1315425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CD34+HSC count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D648FAD0-0A7D-415B-B2ED-4ED47D183183}"/>
                  </a:ext>
                </a:extLst>
              </p:cNvPr>
              <p:cNvSpPr/>
              <p:nvPr/>
            </p:nvSpPr>
            <p:spPr>
              <a:xfrm>
                <a:off x="919879" y="3792214"/>
                <a:ext cx="291053" cy="170361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矩形 211">
                <a:extLst>
                  <a:ext uri="{FF2B5EF4-FFF2-40B4-BE49-F238E27FC236}">
                    <a16:creationId xmlns:a16="http://schemas.microsoft.com/office/drawing/2014/main" id="{30753976-D85F-4845-8D38-F8D5DD30E89B}"/>
                  </a:ext>
                </a:extLst>
              </p:cNvPr>
              <p:cNvSpPr/>
              <p:nvPr/>
            </p:nvSpPr>
            <p:spPr>
              <a:xfrm>
                <a:off x="2951799" y="3792214"/>
                <a:ext cx="291053" cy="170361"/>
              </a:xfrm>
              <a:prstGeom prst="rect">
                <a:avLst/>
              </a:prstGeom>
              <a:noFill/>
              <a:ln w="6350">
                <a:solidFill>
                  <a:srgbClr val="A895A5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矩形 213">
                <a:extLst>
                  <a:ext uri="{FF2B5EF4-FFF2-40B4-BE49-F238E27FC236}">
                    <a16:creationId xmlns:a16="http://schemas.microsoft.com/office/drawing/2014/main" id="{CB23E5BB-5144-478E-BD2B-9F75DDBC3E17}"/>
                  </a:ext>
                </a:extLst>
              </p:cNvPr>
              <p:cNvSpPr/>
              <p:nvPr/>
            </p:nvSpPr>
            <p:spPr>
              <a:xfrm>
                <a:off x="5004708" y="3792214"/>
                <a:ext cx="291053" cy="170361"/>
              </a:xfrm>
              <a:prstGeom prst="rect">
                <a:avLst/>
              </a:prstGeom>
              <a:solidFill>
                <a:srgbClr val="CCD4DE"/>
              </a:solidFill>
              <a:ln w="6350">
                <a:solidFill>
                  <a:srgbClr val="D9F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2A9FE98C-4146-4688-8327-C83C3FF14364}"/>
                  </a:ext>
                </a:extLst>
              </p:cNvPr>
              <p:cNvSpPr txBox="1"/>
              <p:nvPr/>
            </p:nvSpPr>
            <p:spPr>
              <a:xfrm>
                <a:off x="1167354" y="3756206"/>
                <a:ext cx="6703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isotype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文本框 215">
                <a:extLst>
                  <a:ext uri="{FF2B5EF4-FFF2-40B4-BE49-F238E27FC236}">
                    <a16:creationId xmlns:a16="http://schemas.microsoft.com/office/drawing/2014/main" id="{4D7B3616-3E1E-4D59-B028-5989C8BB4DBA}"/>
                  </a:ext>
                </a:extLst>
              </p:cNvPr>
              <p:cNvSpPr txBox="1"/>
              <p:nvPr/>
            </p:nvSpPr>
            <p:spPr>
              <a:xfrm>
                <a:off x="3253144" y="3756206"/>
                <a:ext cx="64472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文本框 216">
                <a:extLst>
                  <a:ext uri="{FF2B5EF4-FFF2-40B4-BE49-F238E27FC236}">
                    <a16:creationId xmlns:a16="http://schemas.microsoft.com/office/drawing/2014/main" id="{5BE49A59-432F-49BA-9136-2CB040A8691A}"/>
                  </a:ext>
                </a:extLst>
              </p:cNvPr>
              <p:cNvSpPr txBox="1"/>
              <p:nvPr/>
            </p:nvSpPr>
            <p:spPr>
              <a:xfrm>
                <a:off x="5252845" y="3756206"/>
                <a:ext cx="671958" cy="2149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Gilteritinib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154857" y="7062986"/>
              <a:ext cx="6463633" cy="2236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Supplementary Fig. 1. Cytotoxicity of FLT3scFv/NKG2D-CAR T cells to normal human hematopoietic stem cells (HSCs). (A)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CD34+ HSCs accounted for 94.5±2.3% in HSCs derived from neonatal cord blood 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from 3 donors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The expression of FLT3 in HSCs was not affected by </a:t>
              </a:r>
              <a:r>
                <a:rPr lang="en-GB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gilteritinib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treatment. </a:t>
              </a: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(C)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The expressions of NKG2DLs in HSCs were not affected by </a:t>
              </a:r>
              <a:r>
                <a:rPr lang="en-GB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gilteritinib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treatment. </a:t>
              </a: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(D)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Cytotoxicity of FLT3scFv/NKG2D-CAR T cells on HSCs detected by flow cytometry. </a:t>
              </a: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(E)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Colony formation assays showed a slight but significant reduction of GEMM, CFU-G/M and BFU-E colonies in HSCs cultured with CAR T cells with or without </a:t>
              </a:r>
              <a:r>
                <a:rPr lang="en-GB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gilteritinib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combination.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Data shown are mean ±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s.d.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from n=3 independent experiments with T cells and HSCs  obtained from different donors.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* p&lt;0.05; ** p&lt;0.01; *** p&lt;0.001；**** P&lt;0.0001.</a:t>
              </a:r>
              <a:r>
                <a: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（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two-way ANOVA</a:t>
              </a:r>
              <a:r>
                <a: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）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G, </a:t>
              </a:r>
              <a:r>
                <a:rPr lang="en-GB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gilteritinib</a:t>
              </a:r>
              <a:r>
                <a:rPr lang="en-GB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; UTD: un-transduced CD3+T cells; ns, not statistically different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5974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258</TotalTime>
  <Words>330</Words>
  <Application>Microsoft Office PowerPoint</Application>
  <PresentationFormat>全屏显示(4:3)</PresentationFormat>
  <Paragraphs>95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1011747492@qq.com</dc:creator>
  <cp:lastModifiedBy>1011747492@qq.com</cp:lastModifiedBy>
  <cp:revision>27</cp:revision>
  <dcterms:created xsi:type="dcterms:W3CDTF">2021-01-05T07:03:08Z</dcterms:created>
  <dcterms:modified xsi:type="dcterms:W3CDTF">2021-07-09T14:38:51Z</dcterms:modified>
</cp:coreProperties>
</file>