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24" userDrawn="1">
          <p15:clr>
            <a:srgbClr val="A4A3A4"/>
          </p15:clr>
        </p15:guide>
        <p15:guide id="2" pos="27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9" d="100"/>
          <a:sy n="49" d="100"/>
        </p:scale>
        <p:origin x="1864" y="48"/>
      </p:cViewPr>
      <p:guideLst>
        <p:guide orient="horz" pos="3424"/>
        <p:guide pos="2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4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3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3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26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60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7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83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8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1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1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91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626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420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21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9"/>
            <a:ext cx="3471863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8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E51DD-F638-47BE-A03C-688B860188E6}" type="datetimeFigureOut">
              <a:rPr lang="zh-CN" altLang="en-US" smtClean="0"/>
              <a:t>2021/11/26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A88B-2450-4079-88D2-35F6D17EAF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25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文本框 1095">
            <a:extLst>
              <a:ext uri="{FF2B5EF4-FFF2-40B4-BE49-F238E27FC236}">
                <a16:creationId xmlns:a16="http://schemas.microsoft.com/office/drawing/2014/main" id="{89EEE758-90D1-4C4E-A203-E638FD5210FB}"/>
              </a:ext>
            </a:extLst>
          </p:cNvPr>
          <p:cNvSpPr txBox="1"/>
          <p:nvPr/>
        </p:nvSpPr>
        <p:spPr>
          <a:xfrm>
            <a:off x="226628" y="378773"/>
            <a:ext cx="280336" cy="262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文本框 236">
            <a:extLst>
              <a:ext uri="{FF2B5EF4-FFF2-40B4-BE49-F238E27FC236}">
                <a16:creationId xmlns:a16="http://schemas.microsoft.com/office/drawing/2014/main" id="{B1B68DE2-C283-412F-B4CA-1D8078F426FD}"/>
              </a:ext>
            </a:extLst>
          </p:cNvPr>
          <p:cNvSpPr txBox="1"/>
          <p:nvPr/>
        </p:nvSpPr>
        <p:spPr>
          <a:xfrm>
            <a:off x="155034" y="2732842"/>
            <a:ext cx="280336" cy="262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831" y="7131546"/>
            <a:ext cx="60461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2. T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he effect of </a:t>
            </a:r>
            <a:r>
              <a: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gilteritinib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on FLT3scFv/NKG2D CAR T .</a:t>
            </a:r>
            <a:r>
              <a:rPr lang="zh-CN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Cytotoxicity of </a:t>
            </a:r>
            <a:r>
              <a:rPr lang="en-GB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gilteritinib</a:t>
            </a:r>
            <a:r>
              <a:rPr lang="en-GB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on FLT3scFv/NKG2D-CAR T cells detected by flow cytometry.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The expression of FLT3scFv and NKG2D in CAR-T was not affected by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gilteritinib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treatment.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Flow  cytometric  analysis  of  FLT3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scFv and NKG2D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on CAR-T that had been cultured in the absence or presence of </a:t>
            </a:r>
            <a:r>
              <a:rPr lang="en-GB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gilteritinib</a:t>
            </a:r>
            <a:r>
              <a:rPr lang="en-GB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24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Histograms show staining with recombinant FLT3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protein + anti His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compared to isotype (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Data  shown are combined from three independent experiments with T-cells prepared from different donors.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* p&lt;0.05; ** p&lt;0.01; *** p&lt;0.001；**** P</a:t>
            </a:r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&lt;0.0001(Student’s t-test). </a:t>
            </a:r>
            <a:r>
              <a:rPr lang="en-GB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G, </a:t>
            </a:r>
            <a:r>
              <a:rPr lang="en-GB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gilteritinib</a:t>
            </a:r>
            <a:r>
              <a:rPr lang="en-GB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; ns, not statistically different.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图片 52" descr="图片包含 散点图&#10;&#10;描述已自动生成">
            <a:extLst>
              <a:ext uri="{FF2B5EF4-FFF2-40B4-BE49-F238E27FC236}">
                <a16:creationId xmlns:a16="http://schemas.microsoft.com/office/drawing/2014/main" id="{29746099-20C1-437E-9A5E-BA5CD8ADF4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 b="12270"/>
          <a:stretch/>
        </p:blipFill>
        <p:spPr>
          <a:xfrm>
            <a:off x="297976" y="641759"/>
            <a:ext cx="3635915" cy="1778186"/>
          </a:xfrm>
          <a:prstGeom prst="rect">
            <a:avLst/>
          </a:prstGeom>
        </p:spPr>
      </p:pic>
      <p:grpSp>
        <p:nvGrpSpPr>
          <p:cNvPr id="61" name="组合 60">
            <a:extLst>
              <a:ext uri="{FF2B5EF4-FFF2-40B4-BE49-F238E27FC236}">
                <a16:creationId xmlns:a16="http://schemas.microsoft.com/office/drawing/2014/main" id="{7776CBA1-AD00-4DA3-A45B-16E1CFFAC82D}"/>
              </a:ext>
            </a:extLst>
          </p:cNvPr>
          <p:cNvGrpSpPr/>
          <p:nvPr/>
        </p:nvGrpSpPr>
        <p:grpSpPr>
          <a:xfrm>
            <a:off x="3845533" y="535537"/>
            <a:ext cx="2992729" cy="1927247"/>
            <a:chOff x="3927274" y="853165"/>
            <a:chExt cx="3096752" cy="1994237"/>
          </a:xfrm>
        </p:grpSpPr>
        <p:pic>
          <p:nvPicPr>
            <p:cNvPr id="55" name="图片 54" descr="图表, 箱线图&#10;&#10;描述已自动生成">
              <a:extLst>
                <a:ext uri="{FF2B5EF4-FFF2-40B4-BE49-F238E27FC236}">
                  <a16:creationId xmlns:a16="http://schemas.microsoft.com/office/drawing/2014/main" id="{16FF0361-C8C8-425E-A851-FA5A017BDB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56" b="13107"/>
            <a:stretch/>
          </p:blipFill>
          <p:spPr>
            <a:xfrm>
              <a:off x="4358022" y="1084726"/>
              <a:ext cx="2080820" cy="1762676"/>
            </a:xfrm>
            <a:prstGeom prst="rect">
              <a:avLst/>
            </a:prstGeom>
          </p:spPr>
        </p:pic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61E50827-7EFE-4B43-9A94-F4832E57EDB1}"/>
                </a:ext>
              </a:extLst>
            </p:cNvPr>
            <p:cNvSpPr txBox="1"/>
            <p:nvPr/>
          </p:nvSpPr>
          <p:spPr>
            <a:xfrm>
              <a:off x="4190299" y="108472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168B1055-42BB-4FCC-A3C5-E7B866852BDC}"/>
                </a:ext>
              </a:extLst>
            </p:cNvPr>
            <p:cNvSpPr txBox="1"/>
            <p:nvPr/>
          </p:nvSpPr>
          <p:spPr>
            <a:xfrm>
              <a:off x="4190299" y="139538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D87143F2-7EF1-4B6D-9609-6BB388EA5E5F}"/>
                </a:ext>
              </a:extLst>
            </p:cNvPr>
            <p:cNvSpPr txBox="1"/>
            <p:nvPr/>
          </p:nvSpPr>
          <p:spPr>
            <a:xfrm>
              <a:off x="4190299" y="181073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8F08D931-E36F-4ED0-BA44-5151ACA83C12}"/>
                </a:ext>
              </a:extLst>
            </p:cNvPr>
            <p:cNvSpPr txBox="1"/>
            <p:nvPr/>
          </p:nvSpPr>
          <p:spPr>
            <a:xfrm>
              <a:off x="4190299" y="219056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文本框 149">
              <a:extLst>
                <a:ext uri="{FF2B5EF4-FFF2-40B4-BE49-F238E27FC236}">
                  <a16:creationId xmlns:a16="http://schemas.microsoft.com/office/drawing/2014/main" id="{9C3FAAA6-B3FE-4B77-8A92-310BF55C6BB1}"/>
                </a:ext>
              </a:extLst>
            </p:cNvPr>
            <p:cNvSpPr txBox="1"/>
            <p:nvPr/>
          </p:nvSpPr>
          <p:spPr>
            <a:xfrm>
              <a:off x="4190299" y="253851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38B0FDC3-830A-4E5B-AC46-FFCDBDB46997}"/>
                </a:ext>
              </a:extLst>
            </p:cNvPr>
            <p:cNvSpPr txBox="1"/>
            <p:nvPr/>
          </p:nvSpPr>
          <p:spPr>
            <a:xfrm rot="10800000">
              <a:off x="3927274" y="1461131"/>
              <a:ext cx="369332" cy="90185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%Apoptosis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04B3F983-32DC-4A87-98E8-9AE68A48D8A0}"/>
                </a:ext>
              </a:extLst>
            </p:cNvPr>
            <p:cNvSpPr txBox="1"/>
            <p:nvPr/>
          </p:nvSpPr>
          <p:spPr>
            <a:xfrm>
              <a:off x="5155661" y="1099021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A526EB33-48A8-444A-8BB3-4C238533024F}"/>
                </a:ext>
              </a:extLst>
            </p:cNvPr>
            <p:cNvSpPr txBox="1"/>
            <p:nvPr/>
          </p:nvSpPr>
          <p:spPr>
            <a:xfrm>
              <a:off x="6162818" y="1093706"/>
              <a:ext cx="861208" cy="286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97AA55A9-38A8-4EB2-9EBC-179F26E336CC}"/>
                </a:ext>
              </a:extLst>
            </p:cNvPr>
            <p:cNvSpPr txBox="1"/>
            <p:nvPr/>
          </p:nvSpPr>
          <p:spPr>
            <a:xfrm>
              <a:off x="6170748" y="1337043"/>
              <a:ext cx="6623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treated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7EB37CA2-EDD9-4F16-BE94-230C785D5E8A}"/>
                </a:ext>
              </a:extLst>
            </p:cNvPr>
            <p:cNvSpPr txBox="1"/>
            <p:nvPr/>
          </p:nvSpPr>
          <p:spPr>
            <a:xfrm>
              <a:off x="4491801" y="853165"/>
              <a:ext cx="19509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FLT3scFv/NKG2D-CAR 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文本框 61">
            <a:extLst>
              <a:ext uri="{FF2B5EF4-FFF2-40B4-BE49-F238E27FC236}">
                <a16:creationId xmlns:a16="http://schemas.microsoft.com/office/drawing/2014/main" id="{5DC7C34A-7655-45F6-B755-7C5B0C369579}"/>
              </a:ext>
            </a:extLst>
          </p:cNvPr>
          <p:cNvSpPr txBox="1"/>
          <p:nvPr/>
        </p:nvSpPr>
        <p:spPr>
          <a:xfrm>
            <a:off x="555109" y="553645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untreated CAR-T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181077CE-A845-42F4-AA70-428AF27F6632}"/>
              </a:ext>
            </a:extLst>
          </p:cNvPr>
          <p:cNvSpPr txBox="1"/>
          <p:nvPr/>
        </p:nvSpPr>
        <p:spPr>
          <a:xfrm>
            <a:off x="2535919" y="545871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treated CAR-T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 descr="手机屏幕的截图&#10;&#10;描述已自动生成">
            <a:extLst>
              <a:ext uri="{FF2B5EF4-FFF2-40B4-BE49-F238E27FC236}">
                <a16:creationId xmlns:a16="http://schemas.microsoft.com/office/drawing/2014/main" id="{9F2CA0A6-AD0F-41D5-A011-57B9123144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20" b="6339"/>
          <a:stretch/>
        </p:blipFill>
        <p:spPr>
          <a:xfrm>
            <a:off x="427419" y="2995875"/>
            <a:ext cx="1624018" cy="1610382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E75442BA-BF82-4094-8D96-9630BE2C77F4}"/>
              </a:ext>
            </a:extLst>
          </p:cNvPr>
          <p:cNvSpPr txBox="1"/>
          <p:nvPr/>
        </p:nvSpPr>
        <p:spPr>
          <a:xfrm>
            <a:off x="555109" y="2894425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untreated CAR-T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211344C-386A-4D13-AB6F-AD6E50AE2C2C}"/>
              </a:ext>
            </a:extLst>
          </p:cNvPr>
          <p:cNvSpPr txBox="1"/>
          <p:nvPr/>
        </p:nvSpPr>
        <p:spPr>
          <a:xfrm>
            <a:off x="2535919" y="2886651"/>
            <a:ext cx="1175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treated CAR-T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图片 25" descr="手机屏幕的截图&#10;&#10;描述已自动生成">
            <a:extLst>
              <a:ext uri="{FF2B5EF4-FFF2-40B4-BE49-F238E27FC236}">
                <a16:creationId xmlns:a16="http://schemas.microsoft.com/office/drawing/2014/main" id="{8D38AD2D-128D-404F-B44C-986F86AAEE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93" b="6339"/>
          <a:stretch/>
        </p:blipFill>
        <p:spPr>
          <a:xfrm>
            <a:off x="2421902" y="3047145"/>
            <a:ext cx="1480186" cy="161038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11E438F-45E9-48A8-BEE8-FD4249EA3E31}"/>
              </a:ext>
            </a:extLst>
          </p:cNvPr>
          <p:cNvSpPr txBox="1"/>
          <p:nvPr/>
        </p:nvSpPr>
        <p:spPr>
          <a:xfrm>
            <a:off x="630287" y="2394054"/>
            <a:ext cx="1234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Annexin V APC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54BC64E-65A7-440B-98CA-D57281226F6A}"/>
              </a:ext>
            </a:extLst>
          </p:cNvPr>
          <p:cNvSpPr txBox="1"/>
          <p:nvPr/>
        </p:nvSpPr>
        <p:spPr>
          <a:xfrm>
            <a:off x="2508365" y="2394054"/>
            <a:ext cx="1234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Annexin V APC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B7AE7968-1137-489C-AF13-9C67DA5B232B}"/>
              </a:ext>
            </a:extLst>
          </p:cNvPr>
          <p:cNvSpPr/>
          <p:nvPr/>
        </p:nvSpPr>
        <p:spPr>
          <a:xfrm>
            <a:off x="1980796" y="1123080"/>
            <a:ext cx="166056" cy="5711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323965E-4AD1-47E0-82E8-ED8D2A266FEC}"/>
              </a:ext>
            </a:extLst>
          </p:cNvPr>
          <p:cNvSpPr txBox="1"/>
          <p:nvPr/>
        </p:nvSpPr>
        <p:spPr>
          <a:xfrm rot="10800000">
            <a:off x="69617" y="1426182"/>
            <a:ext cx="369332" cy="23820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7565629-9153-41E7-86D6-3B75DCA3AF16}"/>
              </a:ext>
            </a:extLst>
          </p:cNvPr>
          <p:cNvSpPr txBox="1"/>
          <p:nvPr/>
        </p:nvSpPr>
        <p:spPr>
          <a:xfrm rot="10800000">
            <a:off x="1962186" y="1426182"/>
            <a:ext cx="369332" cy="23820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PI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9DB0F71B-28C9-4AE8-A31D-7AF0739BE2E6}"/>
              </a:ext>
            </a:extLst>
          </p:cNvPr>
          <p:cNvSpPr txBox="1"/>
          <p:nvPr/>
        </p:nvSpPr>
        <p:spPr>
          <a:xfrm>
            <a:off x="614385" y="4569207"/>
            <a:ext cx="1208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FLT3scFv APC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99C076D-9B7B-4E10-B2C8-8EE500C05976}"/>
              </a:ext>
            </a:extLst>
          </p:cNvPr>
          <p:cNvSpPr txBox="1"/>
          <p:nvPr/>
        </p:nvSpPr>
        <p:spPr>
          <a:xfrm>
            <a:off x="2532218" y="4569207"/>
            <a:ext cx="1234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FLT3scFv APC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4D6911C-8224-4153-8D07-5B9EFD984C89}"/>
              </a:ext>
            </a:extLst>
          </p:cNvPr>
          <p:cNvSpPr txBox="1"/>
          <p:nvPr/>
        </p:nvSpPr>
        <p:spPr>
          <a:xfrm rot="10800000">
            <a:off x="69618" y="3365561"/>
            <a:ext cx="369332" cy="10113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CAR-T Count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E24FA51-C2CB-48B6-8005-A2ABDB0D9142}"/>
              </a:ext>
            </a:extLst>
          </p:cNvPr>
          <p:cNvSpPr txBox="1"/>
          <p:nvPr/>
        </p:nvSpPr>
        <p:spPr>
          <a:xfrm rot="10800000">
            <a:off x="1962186" y="3354722"/>
            <a:ext cx="369332" cy="101130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CAR-T Count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4F92CC8C-B63F-4728-83E9-9F366D511250}"/>
              </a:ext>
            </a:extLst>
          </p:cNvPr>
          <p:cNvGrpSpPr/>
          <p:nvPr/>
        </p:nvGrpSpPr>
        <p:grpSpPr>
          <a:xfrm>
            <a:off x="93052" y="4979020"/>
            <a:ext cx="3915039" cy="2051412"/>
            <a:chOff x="93052" y="5360020"/>
            <a:chExt cx="3915039" cy="2051412"/>
          </a:xfrm>
        </p:grpSpPr>
        <p:pic>
          <p:nvPicPr>
            <p:cNvPr id="4" name="图片 3" descr="图形用户界面, 应用程序&#10;&#10;描述已自动生成">
              <a:extLst>
                <a:ext uri="{FF2B5EF4-FFF2-40B4-BE49-F238E27FC236}">
                  <a16:creationId xmlns:a16="http://schemas.microsoft.com/office/drawing/2014/main" id="{552D9C8C-FB61-418A-85FF-8AE8B27E78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724" r="65162" b="39348"/>
            <a:stretch/>
          </p:blipFill>
          <p:spPr>
            <a:xfrm>
              <a:off x="264425" y="5619389"/>
              <a:ext cx="1736034" cy="1525316"/>
            </a:xfrm>
            <a:prstGeom prst="rect">
              <a:avLst/>
            </a:prstGeom>
          </p:spPr>
        </p:pic>
        <p:pic>
          <p:nvPicPr>
            <p:cNvPr id="36" name="图片 35" descr="图形用户界面, 应用程序&#10;&#10;描述已自动生成">
              <a:extLst>
                <a:ext uri="{FF2B5EF4-FFF2-40B4-BE49-F238E27FC236}">
                  <a16:creationId xmlns:a16="http://schemas.microsoft.com/office/drawing/2014/main" id="{B32996CF-30F0-4582-8972-4907C843E6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73" t="32724" r="30628" b="39348"/>
            <a:stretch/>
          </p:blipFill>
          <p:spPr>
            <a:xfrm>
              <a:off x="2420780" y="5603497"/>
              <a:ext cx="1587311" cy="1572422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684371D9-9CC7-4D70-83A3-5CFF23B95DB7}"/>
                </a:ext>
              </a:extLst>
            </p:cNvPr>
            <p:cNvSpPr txBox="1"/>
            <p:nvPr/>
          </p:nvSpPr>
          <p:spPr>
            <a:xfrm rot="10800000">
              <a:off x="93052" y="5807273"/>
              <a:ext cx="369332" cy="101130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CAR-T Count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855C566F-4A54-40F8-9C41-8BF82255E1E6}"/>
                </a:ext>
              </a:extLst>
            </p:cNvPr>
            <p:cNvSpPr txBox="1"/>
            <p:nvPr/>
          </p:nvSpPr>
          <p:spPr>
            <a:xfrm rot="10800000">
              <a:off x="1987367" y="5796434"/>
              <a:ext cx="369332" cy="101130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CAR-T Count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34BCE719-AD8F-478F-B0B3-F187878513EE}"/>
                </a:ext>
              </a:extLst>
            </p:cNvPr>
            <p:cNvSpPr txBox="1"/>
            <p:nvPr/>
          </p:nvSpPr>
          <p:spPr>
            <a:xfrm>
              <a:off x="785202" y="7134433"/>
              <a:ext cx="9621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NKG2D PE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2948293B-101B-4C2C-B5CC-522A8E8038BB}"/>
                </a:ext>
              </a:extLst>
            </p:cNvPr>
            <p:cNvSpPr txBox="1"/>
            <p:nvPr/>
          </p:nvSpPr>
          <p:spPr>
            <a:xfrm>
              <a:off x="2677325" y="7134433"/>
              <a:ext cx="9621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NKG2D PE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773C89A-B294-413D-BB62-C3DA0D0A8FC5}"/>
                </a:ext>
              </a:extLst>
            </p:cNvPr>
            <p:cNvSpPr txBox="1"/>
            <p:nvPr/>
          </p:nvSpPr>
          <p:spPr>
            <a:xfrm>
              <a:off x="612638" y="5367794"/>
              <a:ext cx="13452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untreated CAR-T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E84690DC-FFBA-486D-AFF4-87A03B9FFC4B}"/>
                </a:ext>
              </a:extLst>
            </p:cNvPr>
            <p:cNvSpPr txBox="1"/>
            <p:nvPr/>
          </p:nvSpPr>
          <p:spPr>
            <a:xfrm>
              <a:off x="2593448" y="5360020"/>
              <a:ext cx="1175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treated CAR-T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03E4B585-41DA-4C79-9D32-9BCC64BECC8A}"/>
              </a:ext>
            </a:extLst>
          </p:cNvPr>
          <p:cNvGrpSpPr/>
          <p:nvPr/>
        </p:nvGrpSpPr>
        <p:grpSpPr>
          <a:xfrm>
            <a:off x="3923278" y="2694884"/>
            <a:ext cx="2779688" cy="2028919"/>
            <a:chOff x="3833331" y="2955209"/>
            <a:chExt cx="3001323" cy="2181296"/>
          </a:xfrm>
        </p:grpSpPr>
        <p:pic>
          <p:nvPicPr>
            <p:cNvPr id="14" name="图片 13" descr="图表, 条形图&#10;&#10;描述已自动生成">
              <a:extLst>
                <a:ext uri="{FF2B5EF4-FFF2-40B4-BE49-F238E27FC236}">
                  <a16:creationId xmlns:a16="http://schemas.microsoft.com/office/drawing/2014/main" id="{ADA6A1B0-6CE4-401E-B823-20E42078C3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091"/>
            <a:stretch/>
          </p:blipFill>
          <p:spPr>
            <a:xfrm>
              <a:off x="4267052" y="3346241"/>
              <a:ext cx="1969287" cy="1790264"/>
            </a:xfrm>
            <a:prstGeom prst="rect">
              <a:avLst/>
            </a:prstGeom>
          </p:spPr>
        </p:pic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ECCF4CEC-C66A-44FD-A40C-C2CF85D791B4}"/>
                </a:ext>
              </a:extLst>
            </p:cNvPr>
            <p:cNvSpPr txBox="1"/>
            <p:nvPr/>
          </p:nvSpPr>
          <p:spPr>
            <a:xfrm>
              <a:off x="4387489" y="2955209"/>
              <a:ext cx="1885448" cy="267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FLT3scFv/NKG2D-CAR 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2EFCB8CD-F5EE-4636-BA26-C014270DF5BE}"/>
                </a:ext>
              </a:extLst>
            </p:cNvPr>
            <p:cNvGrpSpPr/>
            <p:nvPr/>
          </p:nvGrpSpPr>
          <p:grpSpPr>
            <a:xfrm>
              <a:off x="3833331" y="3111487"/>
              <a:ext cx="3001323" cy="2006300"/>
              <a:chOff x="3833331" y="3111487"/>
              <a:chExt cx="3001323" cy="2006300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0AFDA98D-0861-4E72-B098-E2E679B0B5BA}"/>
                  </a:ext>
                </a:extLst>
              </p:cNvPr>
              <p:cNvSpPr txBox="1"/>
              <p:nvPr/>
            </p:nvSpPr>
            <p:spPr>
              <a:xfrm rot="10800000">
                <a:off x="3833331" y="3669620"/>
                <a:ext cx="369332" cy="991425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%FLT3scFv+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A10A22C-5428-4B0F-92B0-930617936448}"/>
                  </a:ext>
                </a:extLst>
              </p:cNvPr>
              <p:cNvSpPr txBox="1"/>
              <p:nvPr/>
            </p:nvSpPr>
            <p:spPr>
              <a:xfrm>
                <a:off x="3991976" y="3277644"/>
                <a:ext cx="43954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DEE73F8C-230E-4D61-8D96-12CE6CDC7DF7}"/>
                  </a:ext>
                </a:extLst>
              </p:cNvPr>
              <p:cNvSpPr txBox="1"/>
              <p:nvPr/>
            </p:nvSpPr>
            <p:spPr>
              <a:xfrm>
                <a:off x="4060211" y="3594966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D556DF0-4ACB-4CA0-A6E8-335975002968}"/>
                  </a:ext>
                </a:extLst>
              </p:cNvPr>
              <p:cNvSpPr txBox="1"/>
              <p:nvPr/>
            </p:nvSpPr>
            <p:spPr>
              <a:xfrm>
                <a:off x="4060211" y="3903777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9EA75DC-DE00-471C-B83C-30DDEA9650B4}"/>
                  </a:ext>
                </a:extLst>
              </p:cNvPr>
              <p:cNvSpPr txBox="1"/>
              <p:nvPr/>
            </p:nvSpPr>
            <p:spPr>
              <a:xfrm>
                <a:off x="4060211" y="421990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2CCD0675-996E-430D-8098-389DEABCC939}"/>
                  </a:ext>
                </a:extLst>
              </p:cNvPr>
              <p:cNvSpPr txBox="1"/>
              <p:nvPr/>
            </p:nvSpPr>
            <p:spPr>
              <a:xfrm>
                <a:off x="4042508" y="454056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64397055-A35D-4417-A4FC-8035E76D01CE}"/>
                  </a:ext>
                </a:extLst>
              </p:cNvPr>
              <p:cNvSpPr txBox="1"/>
              <p:nvPr/>
            </p:nvSpPr>
            <p:spPr>
              <a:xfrm>
                <a:off x="4122018" y="4840788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385D435D-B81C-45BC-85E2-25F2EE6F1C5B}"/>
                  </a:ext>
                </a:extLst>
              </p:cNvPr>
              <p:cNvSpPr txBox="1"/>
              <p:nvPr/>
            </p:nvSpPr>
            <p:spPr>
              <a:xfrm>
                <a:off x="6002375" y="3362597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63F33B11-6BA4-40D7-84E4-EF8DABA00AC7}"/>
                  </a:ext>
                </a:extLst>
              </p:cNvPr>
              <p:cNvSpPr txBox="1"/>
              <p:nvPr/>
            </p:nvSpPr>
            <p:spPr>
              <a:xfrm>
                <a:off x="6002375" y="3581858"/>
                <a:ext cx="640112" cy="267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treated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C7E3342F-E3C3-4E99-8553-B830E9A20B26}"/>
                  </a:ext>
                </a:extLst>
              </p:cNvPr>
              <p:cNvCxnSpPr/>
              <p:nvPr/>
            </p:nvCxnSpPr>
            <p:spPr>
              <a:xfrm>
                <a:off x="4921857" y="3344981"/>
                <a:ext cx="73947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62BADA43-865F-4244-B0C4-4203CF2D29D3}"/>
                  </a:ext>
                </a:extLst>
              </p:cNvPr>
              <p:cNvSpPr txBox="1"/>
              <p:nvPr/>
            </p:nvSpPr>
            <p:spPr>
              <a:xfrm>
                <a:off x="5073151" y="3111487"/>
                <a:ext cx="334928" cy="267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A3ABF491-1CD1-4C15-BBBE-59175D6E0948}"/>
              </a:ext>
            </a:extLst>
          </p:cNvPr>
          <p:cNvGrpSpPr/>
          <p:nvPr/>
        </p:nvGrpSpPr>
        <p:grpSpPr>
          <a:xfrm>
            <a:off x="3918462" y="4929146"/>
            <a:ext cx="2810680" cy="2073242"/>
            <a:chOff x="3813285" y="5119498"/>
            <a:chExt cx="3001323" cy="2195128"/>
          </a:xfrm>
        </p:grpSpPr>
        <p:pic>
          <p:nvPicPr>
            <p:cNvPr id="19" name="图片 18" descr="图表, 条形图&#10;&#10;描述已自动生成">
              <a:extLst>
                <a:ext uri="{FF2B5EF4-FFF2-40B4-BE49-F238E27FC236}">
                  <a16:creationId xmlns:a16="http://schemas.microsoft.com/office/drawing/2014/main" id="{8E0516B7-3DDF-48FF-B60B-DE0D1C12F6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95" t="6497" r="4444" b="11105"/>
            <a:stretch/>
          </p:blipFill>
          <p:spPr>
            <a:xfrm>
              <a:off x="4281238" y="5503955"/>
              <a:ext cx="1842066" cy="1810671"/>
            </a:xfrm>
            <a:prstGeom prst="rect">
              <a:avLst/>
            </a:prstGeom>
          </p:spPr>
        </p:pic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ECB05268-5C9F-45FA-8E82-6B1E4E3351A3}"/>
                </a:ext>
              </a:extLst>
            </p:cNvPr>
            <p:cNvGrpSpPr/>
            <p:nvPr/>
          </p:nvGrpSpPr>
          <p:grpSpPr>
            <a:xfrm>
              <a:off x="3813285" y="5269565"/>
              <a:ext cx="3001323" cy="2006300"/>
              <a:chOff x="3833331" y="3111487"/>
              <a:chExt cx="3001323" cy="2006300"/>
            </a:xfrm>
          </p:grpSpPr>
          <p:sp>
            <p:nvSpPr>
              <p:cNvPr id="66" name="文本框 65">
                <a:extLst>
                  <a:ext uri="{FF2B5EF4-FFF2-40B4-BE49-F238E27FC236}">
                    <a16:creationId xmlns:a16="http://schemas.microsoft.com/office/drawing/2014/main" id="{5532AD70-5BDE-4BE8-8471-7E1D3E568F7E}"/>
                  </a:ext>
                </a:extLst>
              </p:cNvPr>
              <p:cNvSpPr txBox="1"/>
              <p:nvPr/>
            </p:nvSpPr>
            <p:spPr>
              <a:xfrm rot="10800000">
                <a:off x="3833331" y="3741659"/>
                <a:ext cx="369332" cy="847348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%NKG2D+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文本框 66">
                <a:extLst>
                  <a:ext uri="{FF2B5EF4-FFF2-40B4-BE49-F238E27FC236}">
                    <a16:creationId xmlns:a16="http://schemas.microsoft.com/office/drawing/2014/main" id="{DEFA8EB8-F6FD-46D4-B273-8E782E0D0062}"/>
                  </a:ext>
                </a:extLst>
              </p:cNvPr>
              <p:cNvSpPr txBox="1"/>
              <p:nvPr/>
            </p:nvSpPr>
            <p:spPr>
              <a:xfrm>
                <a:off x="4017731" y="329474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0A24364F-2306-43A1-96A6-FB0B7A9FA2E0}"/>
                  </a:ext>
                </a:extLst>
              </p:cNvPr>
              <p:cNvSpPr txBox="1"/>
              <p:nvPr/>
            </p:nvSpPr>
            <p:spPr>
              <a:xfrm>
                <a:off x="4060211" y="3594966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BDCDE6ED-976C-48BC-A171-26BDE632AC8A}"/>
                  </a:ext>
                </a:extLst>
              </p:cNvPr>
              <p:cNvSpPr txBox="1"/>
              <p:nvPr/>
            </p:nvSpPr>
            <p:spPr>
              <a:xfrm>
                <a:off x="4060211" y="3903777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文本框 69">
                <a:extLst>
                  <a:ext uri="{FF2B5EF4-FFF2-40B4-BE49-F238E27FC236}">
                    <a16:creationId xmlns:a16="http://schemas.microsoft.com/office/drawing/2014/main" id="{9BA3BF7C-2208-4D69-84D8-2CE0797E378B}"/>
                  </a:ext>
                </a:extLst>
              </p:cNvPr>
              <p:cNvSpPr txBox="1"/>
              <p:nvPr/>
            </p:nvSpPr>
            <p:spPr>
              <a:xfrm>
                <a:off x="4060211" y="4219909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:a16="http://schemas.microsoft.com/office/drawing/2014/main" id="{2E5A24C2-ED86-4965-8C3B-2610830FD0CB}"/>
                  </a:ext>
                </a:extLst>
              </p:cNvPr>
              <p:cNvSpPr txBox="1"/>
              <p:nvPr/>
            </p:nvSpPr>
            <p:spPr>
              <a:xfrm>
                <a:off x="4042508" y="454056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id="{B995874F-A264-45D7-B345-9CB8F36AD993}"/>
                  </a:ext>
                </a:extLst>
              </p:cNvPr>
              <p:cNvSpPr txBox="1"/>
              <p:nvPr/>
            </p:nvSpPr>
            <p:spPr>
              <a:xfrm>
                <a:off x="4122018" y="4840788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6128692B-4E73-4EFE-9752-24FAE4F66622}"/>
                  </a:ext>
                </a:extLst>
              </p:cNvPr>
              <p:cNvSpPr txBox="1"/>
              <p:nvPr/>
            </p:nvSpPr>
            <p:spPr>
              <a:xfrm>
                <a:off x="6002375" y="3362597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untreated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文本框 73">
                <a:extLst>
                  <a:ext uri="{FF2B5EF4-FFF2-40B4-BE49-F238E27FC236}">
                    <a16:creationId xmlns:a16="http://schemas.microsoft.com/office/drawing/2014/main" id="{9D8470E8-C88F-42B7-9805-0D26FC8F76D7}"/>
                  </a:ext>
                </a:extLst>
              </p:cNvPr>
              <p:cNvSpPr txBox="1"/>
              <p:nvPr/>
            </p:nvSpPr>
            <p:spPr>
              <a:xfrm>
                <a:off x="6002375" y="3581858"/>
                <a:ext cx="640112" cy="267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treated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5" name="直接连接符 74">
                <a:extLst>
                  <a:ext uri="{FF2B5EF4-FFF2-40B4-BE49-F238E27FC236}">
                    <a16:creationId xmlns:a16="http://schemas.microsoft.com/office/drawing/2014/main" id="{7C4A8784-3EC0-4760-8002-9F365BD299DF}"/>
                  </a:ext>
                </a:extLst>
              </p:cNvPr>
              <p:cNvCxnSpPr/>
              <p:nvPr/>
            </p:nvCxnSpPr>
            <p:spPr>
              <a:xfrm>
                <a:off x="4921857" y="3344981"/>
                <a:ext cx="73947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8095BBB1-42C7-43A3-A41E-B9A5C1B9A73A}"/>
                  </a:ext>
                </a:extLst>
              </p:cNvPr>
              <p:cNvSpPr txBox="1"/>
              <p:nvPr/>
            </p:nvSpPr>
            <p:spPr>
              <a:xfrm>
                <a:off x="5073151" y="3111487"/>
                <a:ext cx="334928" cy="267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311CA2FE-1A6A-4F19-8494-405739AB5591}"/>
                </a:ext>
              </a:extLst>
            </p:cNvPr>
            <p:cNvSpPr txBox="1"/>
            <p:nvPr/>
          </p:nvSpPr>
          <p:spPr>
            <a:xfrm>
              <a:off x="4427244" y="5119498"/>
              <a:ext cx="19807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FLT3scFv/NKG2D-CAR T 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974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228</Words>
  <Application>Microsoft Office PowerPoint</Application>
  <PresentationFormat>全屏显示(4:3)</PresentationFormat>
  <Paragraphs>54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1011747492@qq.com</dc:creator>
  <cp:lastModifiedBy>1011747492@qq.com</cp:lastModifiedBy>
  <cp:revision>38</cp:revision>
  <dcterms:created xsi:type="dcterms:W3CDTF">2021-01-05T07:03:08Z</dcterms:created>
  <dcterms:modified xsi:type="dcterms:W3CDTF">2021-11-26T02:39:18Z</dcterms:modified>
</cp:coreProperties>
</file>