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037" autoAdjust="0"/>
  </p:normalViewPr>
  <p:slideViewPr>
    <p:cSldViewPr>
      <p:cViewPr varScale="1">
        <p:scale>
          <a:sx n="119" d="100"/>
          <a:sy n="119" d="100"/>
        </p:scale>
        <p:origin x="120" y="145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DC654-37A6-40D2-AE6B-FD05F0AA2872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D0E0F8-4897-4BE4-A7B3-0BFE1502AF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31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0E0F8-4897-4BE4-A7B3-0BFE1502AF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72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2022/2/18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" name="对象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8251355"/>
              </p:ext>
            </p:extLst>
          </p:nvPr>
        </p:nvGraphicFramePr>
        <p:xfrm>
          <a:off x="3284984" y="1979712"/>
          <a:ext cx="1733550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2" name="SPW 10.0 Graph" r:id="rId4" imgW="1733400" imgH="1802160" progId="SigmaPlotGraphicObject.9">
                  <p:embed/>
                </p:oleObj>
              </mc:Choice>
              <mc:Fallback>
                <p:oleObj name="SPW 10.0 Graph" r:id="rId4" imgW="1733400" imgH="18021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4984" y="1979712"/>
                        <a:ext cx="1733550" cy="180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347865"/>
              </p:ext>
            </p:extLst>
          </p:nvPr>
        </p:nvGraphicFramePr>
        <p:xfrm>
          <a:off x="1381550" y="1975520"/>
          <a:ext cx="1733550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3" name="SPW 10.0 Graph" r:id="rId6" imgW="1733400" imgH="1802160" progId="SigmaPlotGraphicObject.9">
                  <p:embed/>
                </p:oleObj>
              </mc:Choice>
              <mc:Fallback>
                <p:oleObj name="SPW 10.0 Graph" r:id="rId6" imgW="1733400" imgH="18021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381550" y="1975520"/>
                        <a:ext cx="1733550" cy="180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1014262"/>
              </p:ext>
            </p:extLst>
          </p:nvPr>
        </p:nvGraphicFramePr>
        <p:xfrm>
          <a:off x="3239382" y="465931"/>
          <a:ext cx="1790700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4" name="SPW 10.0 Graph" r:id="rId8" imgW="1790280" imgH="1802160" progId="SigmaPlotGraphicObject.9">
                  <p:embed/>
                </p:oleObj>
              </mc:Choice>
              <mc:Fallback>
                <p:oleObj name="SPW 10.0 Graph" r:id="rId8" imgW="1790280" imgH="18021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239382" y="465931"/>
                        <a:ext cx="1790700" cy="180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469272"/>
              </p:ext>
            </p:extLst>
          </p:nvPr>
        </p:nvGraphicFramePr>
        <p:xfrm>
          <a:off x="1381550" y="465931"/>
          <a:ext cx="1733550" cy="180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05" name="SPW 10.0 Graph" r:id="rId10" imgW="1733400" imgH="1802160" progId="SigmaPlotGraphicObject.9">
                  <p:embed/>
                </p:oleObj>
              </mc:Choice>
              <mc:Fallback>
                <p:oleObj name="SPW 10.0 Graph" r:id="rId10" imgW="1733400" imgH="1802160" progId="SigmaPlotGraphicObject.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381550" y="465931"/>
                        <a:ext cx="1733550" cy="18018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35"/>
          <p:cNvSpPr txBox="1"/>
          <p:nvPr/>
        </p:nvSpPr>
        <p:spPr bwMode="auto">
          <a:xfrm rot="16200000">
            <a:off x="545048" y="1371118"/>
            <a:ext cx="154932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  <a:cs typeface="Times New Roman"/>
              </a:rPr>
              <a:t>µ</a:t>
            </a: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  <a:cs typeface="Times New Roman"/>
              </a:rPr>
              <a:t>m</a:t>
            </a: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ol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 mg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 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protein min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</a:t>
            </a:r>
            <a:endParaRPr lang="zh-CN" altLang="en-US" sz="700" kern="0" dirty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0" name="TextBox 35"/>
          <p:cNvSpPr txBox="1"/>
          <p:nvPr/>
        </p:nvSpPr>
        <p:spPr bwMode="auto">
          <a:xfrm rot="21600000">
            <a:off x="1786966" y="717597"/>
            <a:ext cx="102808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900" b="1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CAT</a:t>
            </a:r>
          </a:p>
        </p:txBody>
      </p:sp>
      <p:sp>
        <p:nvSpPr>
          <p:cNvPr id="11" name="TextBox 35"/>
          <p:cNvSpPr txBox="1"/>
          <p:nvPr/>
        </p:nvSpPr>
        <p:spPr bwMode="auto">
          <a:xfrm rot="16200000">
            <a:off x="545049" y="2906834"/>
            <a:ext cx="154932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  <a:cs typeface="Times New Roman"/>
              </a:rPr>
              <a:t>nm</a:t>
            </a: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ol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 mg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 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protein min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</a:t>
            </a:r>
            <a:endParaRPr lang="zh-CN" altLang="en-US" sz="700" kern="0" dirty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2" name="TextBox 35"/>
          <p:cNvSpPr txBox="1"/>
          <p:nvPr/>
        </p:nvSpPr>
        <p:spPr bwMode="auto">
          <a:xfrm rot="16200000">
            <a:off x="2450464" y="2906833"/>
            <a:ext cx="154932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  <a:cs typeface="Times New Roman"/>
              </a:rPr>
              <a:t>nm</a:t>
            </a: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ol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 mg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 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protein min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</a:t>
            </a:r>
            <a:endParaRPr lang="zh-CN" altLang="en-US" sz="700" kern="0" dirty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3" name="TextBox 35"/>
          <p:cNvSpPr txBox="1"/>
          <p:nvPr/>
        </p:nvSpPr>
        <p:spPr bwMode="auto">
          <a:xfrm rot="16200000">
            <a:off x="2450464" y="1379123"/>
            <a:ext cx="1549327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  <a:cs typeface="Times New Roman"/>
              </a:rPr>
              <a:t>nm</a:t>
            </a:r>
            <a:r>
              <a:rPr lang="en-GB" altLang="zh-CN" sz="700" kern="0" dirty="0" err="1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ol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 mg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 </a:t>
            </a:r>
            <a:r>
              <a:rPr lang="en-GB" altLang="zh-CN" sz="700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protein min</a:t>
            </a:r>
            <a:r>
              <a:rPr lang="en-GB" altLang="zh-CN" sz="700" kern="0" baseline="3000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-1</a:t>
            </a:r>
            <a:endParaRPr lang="zh-CN" altLang="en-US" sz="700" kern="0" dirty="0">
              <a:solidFill>
                <a:sysClr val="windowText" lastClr="000000"/>
              </a:solidFill>
              <a:latin typeface="Arial" pitchFamily="34" charset="0"/>
              <a:ea typeface="宋体" pitchFamily="2" charset="-122"/>
            </a:endParaRPr>
          </a:p>
        </p:txBody>
      </p:sp>
      <p:sp>
        <p:nvSpPr>
          <p:cNvPr id="14" name="TextBox 35"/>
          <p:cNvSpPr txBox="1"/>
          <p:nvPr/>
        </p:nvSpPr>
        <p:spPr bwMode="auto">
          <a:xfrm>
            <a:off x="3717032" y="720295"/>
            <a:ext cx="102808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900" b="1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APX</a:t>
            </a:r>
          </a:p>
        </p:txBody>
      </p:sp>
      <p:sp>
        <p:nvSpPr>
          <p:cNvPr id="15" name="TextBox 35"/>
          <p:cNvSpPr txBox="1"/>
          <p:nvPr/>
        </p:nvSpPr>
        <p:spPr bwMode="auto">
          <a:xfrm rot="21600000">
            <a:off x="1822144" y="2223656"/>
            <a:ext cx="102808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900" b="1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DHAR</a:t>
            </a:r>
          </a:p>
        </p:txBody>
      </p:sp>
      <p:sp>
        <p:nvSpPr>
          <p:cNvPr id="16" name="TextBox 35"/>
          <p:cNvSpPr txBox="1"/>
          <p:nvPr/>
        </p:nvSpPr>
        <p:spPr bwMode="auto">
          <a:xfrm>
            <a:off x="3717032" y="2225641"/>
            <a:ext cx="1028083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altLang="zh-CN" sz="900" b="1" kern="0" dirty="0">
                <a:solidFill>
                  <a:sysClr val="windowText" lastClr="000000"/>
                </a:solidFill>
                <a:latin typeface="Arial"/>
                <a:ea typeface="宋体" pitchFamily="2" charset="-122"/>
              </a:rPr>
              <a:t>GR</a:t>
            </a:r>
          </a:p>
        </p:txBody>
      </p:sp>
      <p:sp>
        <p:nvSpPr>
          <p:cNvPr id="36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1850970" y="11622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340278" y="163766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091080" y="11633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578974" y="169908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4501618" y="125338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4003204" y="149670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4249274" y="117397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3759966" y="147871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1855532" y="274685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092598" y="279143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332140" y="2694602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2571254" y="2590844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3989936" y="2835300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4471480" y="266343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3743002" y="285708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11">
            <a:extLst>
              <a:ext uri="{FF2B5EF4-FFF2-40B4-BE49-F238E27FC236}">
                <a16:creationId xmlns:a16="http://schemas.microsoft.com/office/drawing/2014/main" id="{5C0A049D-747C-4890-BFE7-627538C9CB10}"/>
              </a:ext>
            </a:extLst>
          </p:cNvPr>
          <p:cNvSpPr txBox="1"/>
          <p:nvPr/>
        </p:nvSpPr>
        <p:spPr>
          <a:xfrm>
            <a:off x="4234748" y="2663438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altLang="zh-CN" sz="8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33"/>
          <p:cNvSpPr txBox="1"/>
          <p:nvPr/>
        </p:nvSpPr>
        <p:spPr>
          <a:xfrm>
            <a:off x="1115144" y="733454"/>
            <a:ext cx="41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33"/>
          <p:cNvSpPr txBox="1"/>
          <p:nvPr/>
        </p:nvSpPr>
        <p:spPr>
          <a:xfrm>
            <a:off x="3030382" y="742560"/>
            <a:ext cx="41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1115144" y="2262424"/>
            <a:ext cx="41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33"/>
          <p:cNvSpPr txBox="1"/>
          <p:nvPr/>
        </p:nvSpPr>
        <p:spPr>
          <a:xfrm>
            <a:off x="3030382" y="2250490"/>
            <a:ext cx="4188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  <a:endParaRPr lang="zh-CN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0" y="4351071"/>
            <a:ext cx="66247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Figure S1.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Effects of </a:t>
            </a:r>
            <a:r>
              <a:rPr lang="en-US" altLang="zh-CN" sz="900" i="1" dirty="0">
                <a:latin typeface="Arial" panose="020B0604020202020204" pitchFamily="34" charset="0"/>
                <a:cs typeface="Arial" panose="020B0604020202020204" pitchFamily="34" charset="0"/>
              </a:rPr>
              <a:t>des1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mutation on major </a:t>
            </a:r>
            <a:r>
              <a:rPr lang="en-US" altLang="zh-CN" sz="900" dirty="0" err="1">
                <a:latin typeface="Arial" panose="020B0604020202020204" pitchFamily="34" charset="0"/>
                <a:cs typeface="Arial" panose="020B0604020202020204" pitchFamily="34" charset="0"/>
              </a:rPr>
              <a:t>antioxidative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enzyme in </a:t>
            </a:r>
            <a:r>
              <a:rPr lang="en-US" altLang="zh-CN" sz="900" i="1" dirty="0">
                <a:latin typeface="Arial" panose="020B0604020202020204" pitchFamily="34" charset="0"/>
                <a:cs typeface="Arial" panose="020B0604020202020204" pitchFamily="34" charset="0"/>
              </a:rPr>
              <a:t>cat2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mutants. </a:t>
            </a:r>
            <a:r>
              <a:rPr lang="pt-B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(a) CAT. (b), APX. (c), DHAR. (d), GR.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Samples of each line were taken after 20 days of growth. Values are means ± SE of three biological replicates. Different letters indicate significant differences by multiple pairwise </a:t>
            </a:r>
            <a:r>
              <a:rPr lang="en-US" altLang="zh-CN" sz="900" i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-test comparisons at P &lt; 0.05.</a:t>
            </a:r>
          </a:p>
        </p:txBody>
      </p:sp>
      <p:grpSp>
        <p:nvGrpSpPr>
          <p:cNvPr id="65" name="组合 64"/>
          <p:cNvGrpSpPr/>
          <p:nvPr/>
        </p:nvGrpSpPr>
        <p:grpSpPr>
          <a:xfrm>
            <a:off x="1845404" y="3506892"/>
            <a:ext cx="936369" cy="633507"/>
            <a:chOff x="1845404" y="3551342"/>
            <a:chExt cx="936369" cy="633507"/>
          </a:xfrm>
        </p:grpSpPr>
        <p:sp>
          <p:nvSpPr>
            <p:cNvPr id="58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1738163" y="3658583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Col-0</a:t>
              </a:r>
            </a:p>
          </p:txBody>
        </p:sp>
        <p:sp>
          <p:nvSpPr>
            <p:cNvPr id="59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1992165" y="3648164"/>
              <a:ext cx="4090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des1</a:t>
              </a:r>
            </a:p>
          </p:txBody>
        </p:sp>
        <p:sp>
          <p:nvSpPr>
            <p:cNvPr id="60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2246266" y="3633737"/>
              <a:ext cx="3802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cat2</a:t>
              </a:r>
            </a:p>
          </p:txBody>
        </p:sp>
        <p:sp>
          <p:nvSpPr>
            <p:cNvPr id="61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2357297" y="3760374"/>
              <a:ext cx="6335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cat2 des1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3762888" y="3506892"/>
            <a:ext cx="936369" cy="633507"/>
            <a:chOff x="1845404" y="3551342"/>
            <a:chExt cx="936369" cy="633507"/>
          </a:xfrm>
        </p:grpSpPr>
        <p:sp>
          <p:nvSpPr>
            <p:cNvPr id="67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1738163" y="3658583"/>
              <a:ext cx="42992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Col-0</a:t>
              </a:r>
            </a:p>
          </p:txBody>
        </p:sp>
        <p:sp>
          <p:nvSpPr>
            <p:cNvPr id="68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1992165" y="3648164"/>
              <a:ext cx="40908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des1</a:t>
              </a:r>
            </a:p>
          </p:txBody>
        </p:sp>
        <p:sp>
          <p:nvSpPr>
            <p:cNvPr id="69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2246266" y="3633737"/>
              <a:ext cx="38023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cat2</a:t>
              </a:r>
            </a:p>
          </p:txBody>
        </p:sp>
        <p:sp>
          <p:nvSpPr>
            <p:cNvPr id="70" name="文本框 11">
              <a:extLst>
                <a:ext uri="{FF2B5EF4-FFF2-40B4-BE49-F238E27FC236}">
                  <a16:creationId xmlns:a16="http://schemas.microsoft.com/office/drawing/2014/main" id="{5C0A049D-747C-4890-BFE7-627538C9CB10}"/>
                </a:ext>
              </a:extLst>
            </p:cNvPr>
            <p:cNvSpPr txBox="1"/>
            <p:nvPr/>
          </p:nvSpPr>
          <p:spPr>
            <a:xfrm rot="16200000">
              <a:off x="2357297" y="3760374"/>
              <a:ext cx="6335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cat2 des1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030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6652</TotalTime>
  <Words>131</Words>
  <Application>Microsoft Office PowerPoint</Application>
  <PresentationFormat>全屏显示(4:3)</PresentationFormat>
  <Paragraphs>38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主题</vt:lpstr>
      <vt:lpstr>SPW 10.0 Graph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</dc:creator>
  <cp:lastModifiedBy>Ahau</cp:lastModifiedBy>
  <cp:revision>131</cp:revision>
  <dcterms:created xsi:type="dcterms:W3CDTF">2017-11-22T02:46:13Z</dcterms:created>
  <dcterms:modified xsi:type="dcterms:W3CDTF">2022-02-18T11:53:31Z</dcterms:modified>
</cp:coreProperties>
</file>