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69" r:id="rId5"/>
    <p:sldId id="271" r:id="rId6"/>
    <p:sldId id="272" r:id="rId7"/>
    <p:sldId id="274" r:id="rId8"/>
    <p:sldId id="268" r:id="rId9"/>
    <p:sldId id="270" r:id="rId10"/>
    <p:sldId id="275" r:id="rId11"/>
  </p:sldIdLst>
  <p:sldSz cx="7772400" cy="100584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EE18E2-4DFB-8F48-AC34-7A1B019F4208}" v="11" dt="2020-12-27T22:29:41.1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4" autoAdjust="0"/>
    <p:restoredTop sz="94660"/>
  </p:normalViewPr>
  <p:slideViewPr>
    <p:cSldViewPr snapToGrid="0">
      <p:cViewPr varScale="1">
        <p:scale>
          <a:sx n="79" d="100"/>
          <a:sy n="79" d="100"/>
        </p:scale>
        <p:origin x="266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vins, Nicholas" userId="6dce5495-ac4d-456a-8033-00caae7d7955" providerId="ADAL" clId="{D8EE18E2-4DFB-8F48-AC34-7A1B019F4208}"/>
    <pc:docChg chg="custSel addSld delSld modSld">
      <pc:chgData name="Bevins, Nicholas" userId="6dce5495-ac4d-456a-8033-00caae7d7955" providerId="ADAL" clId="{D8EE18E2-4DFB-8F48-AC34-7A1B019F4208}" dt="2020-12-27T22:30:09.674" v="66" actId="1076"/>
      <pc:docMkLst>
        <pc:docMk/>
      </pc:docMkLst>
      <pc:sldChg chg="del">
        <pc:chgData name="Bevins, Nicholas" userId="6dce5495-ac4d-456a-8033-00caae7d7955" providerId="ADAL" clId="{D8EE18E2-4DFB-8F48-AC34-7A1B019F4208}" dt="2020-12-27T22:25:56.770" v="0" actId="2696"/>
        <pc:sldMkLst>
          <pc:docMk/>
          <pc:sldMk cId="3564778972" sldId="263"/>
        </pc:sldMkLst>
      </pc:sldChg>
      <pc:sldChg chg="del">
        <pc:chgData name="Bevins, Nicholas" userId="6dce5495-ac4d-456a-8033-00caae7d7955" providerId="ADAL" clId="{D8EE18E2-4DFB-8F48-AC34-7A1B019F4208}" dt="2020-12-27T22:25:56.770" v="0" actId="2696"/>
        <pc:sldMkLst>
          <pc:docMk/>
          <pc:sldMk cId="2348344647" sldId="264"/>
        </pc:sldMkLst>
      </pc:sldChg>
      <pc:sldChg chg="del">
        <pc:chgData name="Bevins, Nicholas" userId="6dce5495-ac4d-456a-8033-00caae7d7955" providerId="ADAL" clId="{D8EE18E2-4DFB-8F48-AC34-7A1B019F4208}" dt="2020-12-27T22:25:56.770" v="0" actId="2696"/>
        <pc:sldMkLst>
          <pc:docMk/>
          <pc:sldMk cId="2940810090" sldId="265"/>
        </pc:sldMkLst>
      </pc:sldChg>
      <pc:sldChg chg="del">
        <pc:chgData name="Bevins, Nicholas" userId="6dce5495-ac4d-456a-8033-00caae7d7955" providerId="ADAL" clId="{D8EE18E2-4DFB-8F48-AC34-7A1B019F4208}" dt="2020-12-27T22:25:56.770" v="0" actId="2696"/>
        <pc:sldMkLst>
          <pc:docMk/>
          <pc:sldMk cId="1679429901" sldId="266"/>
        </pc:sldMkLst>
      </pc:sldChg>
      <pc:sldChg chg="del">
        <pc:chgData name="Bevins, Nicholas" userId="6dce5495-ac4d-456a-8033-00caae7d7955" providerId="ADAL" clId="{D8EE18E2-4DFB-8F48-AC34-7A1B019F4208}" dt="2020-12-27T22:25:56.770" v="0" actId="2696"/>
        <pc:sldMkLst>
          <pc:docMk/>
          <pc:sldMk cId="1507356943" sldId="267"/>
        </pc:sldMkLst>
      </pc:sldChg>
      <pc:sldChg chg="addSp modSp mod">
        <pc:chgData name="Bevins, Nicholas" userId="6dce5495-ac4d-456a-8033-00caae7d7955" providerId="ADAL" clId="{D8EE18E2-4DFB-8F48-AC34-7A1B019F4208}" dt="2020-12-27T22:30:09.674" v="66" actId="1076"/>
        <pc:sldMkLst>
          <pc:docMk/>
          <pc:sldMk cId="4055666543" sldId="268"/>
        </pc:sldMkLst>
        <pc:spChg chg="mod">
          <ac:chgData name="Bevins, Nicholas" userId="6dce5495-ac4d-456a-8033-00caae7d7955" providerId="ADAL" clId="{D8EE18E2-4DFB-8F48-AC34-7A1B019F4208}" dt="2020-12-27T22:29:17.356" v="44" actId="1076"/>
          <ac:spMkLst>
            <pc:docMk/>
            <pc:sldMk cId="4055666543" sldId="268"/>
            <ac:spMk id="3" creationId="{AEA6FA33-7887-F340-A288-41019098FDDD}"/>
          </ac:spMkLst>
        </pc:spChg>
        <pc:spChg chg="add mod">
          <ac:chgData name="Bevins, Nicholas" userId="6dce5495-ac4d-456a-8033-00caae7d7955" providerId="ADAL" clId="{D8EE18E2-4DFB-8F48-AC34-7A1B019F4208}" dt="2020-12-27T22:30:09.674" v="66" actId="1076"/>
          <ac:spMkLst>
            <pc:docMk/>
            <pc:sldMk cId="4055666543" sldId="268"/>
            <ac:spMk id="4" creationId="{C95D9560-22BA-7343-AA21-2B64FFE72B5E}"/>
          </ac:spMkLst>
        </pc:spChg>
        <pc:picChg chg="mod">
          <ac:chgData name="Bevins, Nicholas" userId="6dce5495-ac4d-456a-8033-00caae7d7955" providerId="ADAL" clId="{D8EE18E2-4DFB-8F48-AC34-7A1B019F4208}" dt="2020-12-27T22:30:06.156" v="65" actId="1076"/>
          <ac:picMkLst>
            <pc:docMk/>
            <pc:sldMk cId="4055666543" sldId="268"/>
            <ac:picMk id="2" creationId="{00000000-0000-0000-0000-000000000000}"/>
          </ac:picMkLst>
        </pc:picChg>
      </pc:sldChg>
      <pc:sldChg chg="addSp delSp modSp mod">
        <pc:chgData name="Bevins, Nicholas" userId="6dce5495-ac4d-456a-8033-00caae7d7955" providerId="ADAL" clId="{D8EE18E2-4DFB-8F48-AC34-7A1B019F4208}" dt="2020-12-27T22:30:01.596" v="64" actId="1076"/>
        <pc:sldMkLst>
          <pc:docMk/>
          <pc:sldMk cId="2424250930" sldId="269"/>
        </pc:sldMkLst>
        <pc:spChg chg="del mod">
          <ac:chgData name="Bevins, Nicholas" userId="6dce5495-ac4d-456a-8033-00caae7d7955" providerId="ADAL" clId="{D8EE18E2-4DFB-8F48-AC34-7A1B019F4208}" dt="2020-12-27T22:29:25.596" v="45" actId="478"/>
          <ac:spMkLst>
            <pc:docMk/>
            <pc:sldMk cId="2424250930" sldId="269"/>
            <ac:spMk id="4" creationId="{8FA52A0F-5422-9647-B1F7-31D0CF30D453}"/>
          </ac:spMkLst>
        </pc:spChg>
        <pc:spChg chg="add mod">
          <ac:chgData name="Bevins, Nicholas" userId="6dce5495-ac4d-456a-8033-00caae7d7955" providerId="ADAL" clId="{D8EE18E2-4DFB-8F48-AC34-7A1B019F4208}" dt="2020-12-27T22:30:01.596" v="64" actId="1076"/>
          <ac:spMkLst>
            <pc:docMk/>
            <pc:sldMk cId="2424250930" sldId="269"/>
            <ac:spMk id="5" creationId="{15B4C28F-C760-C842-A1E2-C4E7A506C9AF}"/>
          </ac:spMkLst>
        </pc:spChg>
        <pc:spChg chg="add mod">
          <ac:chgData name="Bevins, Nicholas" userId="6dce5495-ac4d-456a-8033-00caae7d7955" providerId="ADAL" clId="{D8EE18E2-4DFB-8F48-AC34-7A1B019F4208}" dt="2020-12-27T22:29:29.263" v="48" actId="20577"/>
          <ac:spMkLst>
            <pc:docMk/>
            <pc:sldMk cId="2424250930" sldId="269"/>
            <ac:spMk id="6" creationId="{98207673-1337-324E-9D32-345249675944}"/>
          </ac:spMkLst>
        </pc:spChg>
        <pc:picChg chg="mod">
          <ac:chgData name="Bevins, Nicholas" userId="6dce5495-ac4d-456a-8033-00caae7d7955" providerId="ADAL" clId="{D8EE18E2-4DFB-8F48-AC34-7A1B019F4208}" dt="2020-12-27T22:30:01.596" v="64" actId="1076"/>
          <ac:picMkLst>
            <pc:docMk/>
            <pc:sldMk cId="2424250930" sldId="269"/>
            <ac:picMk id="3" creationId="{6EB96398-1923-8144-BABC-74086DDF4583}"/>
          </ac:picMkLst>
        </pc:picChg>
      </pc:sldChg>
      <pc:sldChg chg="addSp delSp modSp new mod">
        <pc:chgData name="Bevins, Nicholas" userId="6dce5495-ac4d-456a-8033-00caae7d7955" providerId="ADAL" clId="{D8EE18E2-4DFB-8F48-AC34-7A1B019F4208}" dt="2020-12-27T22:29:50.080" v="63" actId="12788"/>
        <pc:sldMkLst>
          <pc:docMk/>
          <pc:sldMk cId="3370837381" sldId="270"/>
        </pc:sldMkLst>
        <pc:spChg chg="add del mod">
          <ac:chgData name="Bevins, Nicholas" userId="6dce5495-ac4d-456a-8033-00caae7d7955" providerId="ADAL" clId="{D8EE18E2-4DFB-8F48-AC34-7A1B019F4208}" dt="2020-12-27T22:29:41.131" v="61" actId="478"/>
          <ac:spMkLst>
            <pc:docMk/>
            <pc:sldMk cId="3370837381" sldId="270"/>
            <ac:spMk id="3" creationId="{6833630C-E258-D147-9089-315DFEF8A25D}"/>
          </ac:spMkLst>
        </pc:spChg>
        <pc:spChg chg="add mod">
          <ac:chgData name="Bevins, Nicholas" userId="6dce5495-ac4d-456a-8033-00caae7d7955" providerId="ADAL" clId="{D8EE18E2-4DFB-8F48-AC34-7A1B019F4208}" dt="2020-12-27T22:29:38.483" v="60" actId="20577"/>
          <ac:spMkLst>
            <pc:docMk/>
            <pc:sldMk cId="3370837381" sldId="270"/>
            <ac:spMk id="4" creationId="{07FD8572-EC07-2D4F-A0C3-5212031C1BFA}"/>
          </ac:spMkLst>
        </pc:spChg>
        <pc:graphicFrameChg chg="add mod modGraphic">
          <ac:chgData name="Bevins, Nicholas" userId="6dce5495-ac4d-456a-8033-00caae7d7955" providerId="ADAL" clId="{D8EE18E2-4DFB-8F48-AC34-7A1B019F4208}" dt="2020-12-27T22:29:50.080" v="63" actId="12788"/>
          <ac:graphicFrameMkLst>
            <pc:docMk/>
            <pc:sldMk cId="3370837381" sldId="270"/>
            <ac:graphicFrameMk id="2" creationId="{FF7743E4-CA2E-1544-87C9-477777CB30BE}"/>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07FA8D-5D6C-4225-9275-4DB1B75113D7}"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300D45-2A16-4516-8ECC-E4A0C702555A}" type="slidenum">
              <a:rPr lang="en-US" smtClean="0"/>
              <a:t>‹#›</a:t>
            </a:fld>
            <a:endParaRPr lang="en-US"/>
          </a:p>
        </p:txBody>
      </p:sp>
    </p:spTree>
    <p:extLst>
      <p:ext uri="{BB962C8B-B14F-4D97-AF65-F5344CB8AC3E}">
        <p14:creationId xmlns:p14="http://schemas.microsoft.com/office/powerpoint/2010/main" val="1920646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07FA8D-5D6C-4225-9275-4DB1B75113D7}"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300D45-2A16-4516-8ECC-E4A0C702555A}" type="slidenum">
              <a:rPr lang="en-US" smtClean="0"/>
              <a:t>‹#›</a:t>
            </a:fld>
            <a:endParaRPr lang="en-US"/>
          </a:p>
        </p:txBody>
      </p:sp>
    </p:spTree>
    <p:extLst>
      <p:ext uri="{BB962C8B-B14F-4D97-AF65-F5344CB8AC3E}">
        <p14:creationId xmlns:p14="http://schemas.microsoft.com/office/powerpoint/2010/main" val="911019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07FA8D-5D6C-4225-9275-4DB1B75113D7}"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300D45-2A16-4516-8ECC-E4A0C702555A}" type="slidenum">
              <a:rPr lang="en-US" smtClean="0"/>
              <a:t>‹#›</a:t>
            </a:fld>
            <a:endParaRPr lang="en-US"/>
          </a:p>
        </p:txBody>
      </p:sp>
    </p:spTree>
    <p:extLst>
      <p:ext uri="{BB962C8B-B14F-4D97-AF65-F5344CB8AC3E}">
        <p14:creationId xmlns:p14="http://schemas.microsoft.com/office/powerpoint/2010/main" val="2542265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07FA8D-5D6C-4225-9275-4DB1B75113D7}"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300D45-2A16-4516-8ECC-E4A0C702555A}" type="slidenum">
              <a:rPr lang="en-US" smtClean="0"/>
              <a:t>‹#›</a:t>
            </a:fld>
            <a:endParaRPr lang="en-US"/>
          </a:p>
        </p:txBody>
      </p:sp>
    </p:spTree>
    <p:extLst>
      <p:ext uri="{BB962C8B-B14F-4D97-AF65-F5344CB8AC3E}">
        <p14:creationId xmlns:p14="http://schemas.microsoft.com/office/powerpoint/2010/main" val="622107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07FA8D-5D6C-4225-9275-4DB1B75113D7}" type="datetimeFigureOut">
              <a:rPr lang="en-US" smtClean="0"/>
              <a:t>6/15/2021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300D45-2A16-4516-8ECC-E4A0C702555A}" type="slidenum">
              <a:rPr lang="en-US" smtClean="0"/>
              <a:t>‹#›</a:t>
            </a:fld>
            <a:endParaRPr lang="en-US"/>
          </a:p>
        </p:txBody>
      </p:sp>
    </p:spTree>
    <p:extLst>
      <p:ext uri="{BB962C8B-B14F-4D97-AF65-F5344CB8AC3E}">
        <p14:creationId xmlns:p14="http://schemas.microsoft.com/office/powerpoint/2010/main" val="1671831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07FA8D-5D6C-4225-9275-4DB1B75113D7}" type="datetimeFigureOut">
              <a:rPr lang="en-US" smtClean="0"/>
              <a:t>6/15/2021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300D45-2A16-4516-8ECC-E4A0C702555A}" type="slidenum">
              <a:rPr lang="en-US" smtClean="0"/>
              <a:t>‹#›</a:t>
            </a:fld>
            <a:endParaRPr lang="en-US"/>
          </a:p>
        </p:txBody>
      </p:sp>
    </p:spTree>
    <p:extLst>
      <p:ext uri="{BB962C8B-B14F-4D97-AF65-F5344CB8AC3E}">
        <p14:creationId xmlns:p14="http://schemas.microsoft.com/office/powerpoint/2010/main" val="3190576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07FA8D-5D6C-4225-9275-4DB1B75113D7}" type="datetimeFigureOut">
              <a:rPr lang="en-US" smtClean="0"/>
              <a:t>6/15/2021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300D45-2A16-4516-8ECC-E4A0C702555A}" type="slidenum">
              <a:rPr lang="en-US" smtClean="0"/>
              <a:t>‹#›</a:t>
            </a:fld>
            <a:endParaRPr lang="en-US"/>
          </a:p>
        </p:txBody>
      </p:sp>
    </p:spTree>
    <p:extLst>
      <p:ext uri="{BB962C8B-B14F-4D97-AF65-F5344CB8AC3E}">
        <p14:creationId xmlns:p14="http://schemas.microsoft.com/office/powerpoint/2010/main" val="1923270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07FA8D-5D6C-4225-9275-4DB1B75113D7}" type="datetimeFigureOut">
              <a:rPr lang="en-US" smtClean="0"/>
              <a:t>6/15/2021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300D45-2A16-4516-8ECC-E4A0C702555A}" type="slidenum">
              <a:rPr lang="en-US" smtClean="0"/>
              <a:t>‹#›</a:t>
            </a:fld>
            <a:endParaRPr lang="en-US"/>
          </a:p>
        </p:txBody>
      </p:sp>
    </p:spTree>
    <p:extLst>
      <p:ext uri="{BB962C8B-B14F-4D97-AF65-F5344CB8AC3E}">
        <p14:creationId xmlns:p14="http://schemas.microsoft.com/office/powerpoint/2010/main" val="1580984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07FA8D-5D6C-4225-9275-4DB1B75113D7}" type="datetimeFigureOut">
              <a:rPr lang="en-US" smtClean="0"/>
              <a:t>6/15/2021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300D45-2A16-4516-8ECC-E4A0C702555A}" type="slidenum">
              <a:rPr lang="en-US" smtClean="0"/>
              <a:t>‹#›</a:t>
            </a:fld>
            <a:endParaRPr lang="en-US"/>
          </a:p>
        </p:txBody>
      </p:sp>
    </p:spTree>
    <p:extLst>
      <p:ext uri="{BB962C8B-B14F-4D97-AF65-F5344CB8AC3E}">
        <p14:creationId xmlns:p14="http://schemas.microsoft.com/office/powerpoint/2010/main" val="2216950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AA07FA8D-5D6C-4225-9275-4DB1B75113D7}" type="datetimeFigureOut">
              <a:rPr lang="en-US" smtClean="0"/>
              <a:t>6/15/2021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300D45-2A16-4516-8ECC-E4A0C702555A}" type="slidenum">
              <a:rPr lang="en-US" smtClean="0"/>
              <a:t>‹#›</a:t>
            </a:fld>
            <a:endParaRPr lang="en-US"/>
          </a:p>
        </p:txBody>
      </p:sp>
    </p:spTree>
    <p:extLst>
      <p:ext uri="{BB962C8B-B14F-4D97-AF65-F5344CB8AC3E}">
        <p14:creationId xmlns:p14="http://schemas.microsoft.com/office/powerpoint/2010/main" val="673361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AA07FA8D-5D6C-4225-9275-4DB1B75113D7}" type="datetimeFigureOut">
              <a:rPr lang="en-US" smtClean="0"/>
              <a:t>6/15/2021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300D45-2A16-4516-8ECC-E4A0C702555A}" type="slidenum">
              <a:rPr lang="en-US" smtClean="0"/>
              <a:t>‹#›</a:t>
            </a:fld>
            <a:endParaRPr lang="en-US"/>
          </a:p>
        </p:txBody>
      </p:sp>
    </p:spTree>
    <p:extLst>
      <p:ext uri="{BB962C8B-B14F-4D97-AF65-F5344CB8AC3E}">
        <p14:creationId xmlns:p14="http://schemas.microsoft.com/office/powerpoint/2010/main" val="2719677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AA07FA8D-5D6C-4225-9275-4DB1B75113D7}" type="datetimeFigureOut">
              <a:rPr lang="en-US" smtClean="0"/>
              <a:t>6/15/2021</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B0300D45-2A16-4516-8ECC-E4A0C702555A}" type="slidenum">
              <a:rPr lang="en-US" smtClean="0"/>
              <a:t>‹#›</a:t>
            </a:fld>
            <a:endParaRPr lang="en-US"/>
          </a:p>
        </p:txBody>
      </p:sp>
    </p:spTree>
    <p:extLst>
      <p:ext uri="{BB962C8B-B14F-4D97-AF65-F5344CB8AC3E}">
        <p14:creationId xmlns:p14="http://schemas.microsoft.com/office/powerpoint/2010/main" val="2313542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EB96398-1923-8144-BABC-74086DDF4583}"/>
              </a:ext>
            </a:extLst>
          </p:cNvPr>
          <p:cNvPicPr>
            <a:picLocks noChangeAspect="1"/>
          </p:cNvPicPr>
          <p:nvPr/>
        </p:nvPicPr>
        <p:blipFill>
          <a:blip r:embed="rId2"/>
          <a:stretch>
            <a:fillRect/>
          </a:stretch>
        </p:blipFill>
        <p:spPr>
          <a:xfrm>
            <a:off x="1024618" y="1369677"/>
            <a:ext cx="5723165" cy="3815443"/>
          </a:xfrm>
          <a:prstGeom prst="rect">
            <a:avLst/>
          </a:prstGeom>
        </p:spPr>
      </p:pic>
      <p:sp>
        <p:nvSpPr>
          <p:cNvPr id="5" name="Rectangle 4">
            <a:extLst>
              <a:ext uri="{FF2B5EF4-FFF2-40B4-BE49-F238E27FC236}">
                <a16:creationId xmlns:a16="http://schemas.microsoft.com/office/drawing/2014/main" id="{15B4C28F-C760-C842-A1E2-C4E7A506C9AF}"/>
              </a:ext>
            </a:extLst>
          </p:cNvPr>
          <p:cNvSpPr/>
          <p:nvPr/>
        </p:nvSpPr>
        <p:spPr>
          <a:xfrm>
            <a:off x="685799" y="5552549"/>
            <a:ext cx="6711043" cy="830997"/>
          </a:xfrm>
          <a:prstGeom prst="rect">
            <a:avLst/>
          </a:prstGeom>
        </p:spPr>
        <p:txBody>
          <a:bodyPr wrap="square">
            <a:spAutoFit/>
          </a:bodyPr>
          <a:lstStyle/>
          <a:p>
            <a:r>
              <a:rPr lang="en-US" sz="12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Supplementary Figure 1</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 Analysis of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Ceftriaxone/IS analyzed </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at unit resolution. Boxplots of median ratios of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Ceftriaxone/IS after </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incubation with: Control DFU –drug free urine (n=2), ESBL containing urine specimens (n=34), ESBL containing urine specimens from patients receiving beta-lactamase inhibitor treatment (n=6), and non-ESBL containing specimens (n=8). </a:t>
            </a:r>
            <a:endParaRPr lang="en-US" sz="1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98207673-1337-324E-9D32-345249675944}"/>
              </a:ext>
            </a:extLst>
          </p:cNvPr>
          <p:cNvSpPr txBox="1"/>
          <p:nvPr/>
        </p:nvSpPr>
        <p:spPr>
          <a:xfrm>
            <a:off x="465363" y="555236"/>
            <a:ext cx="264687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Figure 1</a:t>
            </a:r>
          </a:p>
        </p:txBody>
      </p:sp>
      <p:sp>
        <p:nvSpPr>
          <p:cNvPr id="9" name="Rectangle 8"/>
          <p:cNvSpPr/>
          <p:nvPr/>
        </p:nvSpPr>
        <p:spPr>
          <a:xfrm>
            <a:off x="984735" y="1800384"/>
            <a:ext cx="220759" cy="21626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972674" y="3970328"/>
            <a:ext cx="442750" cy="246221"/>
          </a:xfrm>
          <a:prstGeom prst="rect">
            <a:avLst/>
          </a:prstGeom>
          <a:solidFill>
            <a:schemeClr val="bg1"/>
          </a:solidFill>
        </p:spPr>
        <p:txBody>
          <a:bodyPr wrap="none" rtlCol="0">
            <a:spAutoFit/>
          </a:bodyPr>
          <a:lstStyle>
            <a:defPPr>
              <a:defRPr lang="en-US"/>
            </a:defPPr>
            <a:lvl1pPr>
              <a:defRPr sz="1000"/>
            </a:lvl1pPr>
          </a:lstStyle>
          <a:p>
            <a:r>
              <a:rPr lang="en-US" dirty="0"/>
              <a:t>0.01 </a:t>
            </a:r>
          </a:p>
        </p:txBody>
      </p:sp>
      <p:sp>
        <p:nvSpPr>
          <p:cNvPr id="11" name="TextBox 10"/>
          <p:cNvSpPr txBox="1"/>
          <p:nvPr/>
        </p:nvSpPr>
        <p:spPr>
          <a:xfrm>
            <a:off x="1124377" y="2954955"/>
            <a:ext cx="279244" cy="246221"/>
          </a:xfrm>
          <a:prstGeom prst="rect">
            <a:avLst/>
          </a:prstGeom>
          <a:solidFill>
            <a:schemeClr val="bg1"/>
          </a:solidFill>
        </p:spPr>
        <p:txBody>
          <a:bodyPr wrap="none" rtlCol="0">
            <a:spAutoFit/>
          </a:bodyPr>
          <a:lstStyle>
            <a:defPPr>
              <a:defRPr lang="en-US"/>
            </a:defPPr>
            <a:lvl1pPr>
              <a:defRPr sz="1000"/>
            </a:lvl1pPr>
          </a:lstStyle>
          <a:p>
            <a:r>
              <a:rPr lang="en-US" dirty="0"/>
              <a:t>1 </a:t>
            </a:r>
          </a:p>
        </p:txBody>
      </p:sp>
      <p:sp>
        <p:nvSpPr>
          <p:cNvPr id="12" name="TextBox 11"/>
          <p:cNvSpPr txBox="1"/>
          <p:nvPr/>
        </p:nvSpPr>
        <p:spPr>
          <a:xfrm>
            <a:off x="988704" y="1891712"/>
            <a:ext cx="410690" cy="246221"/>
          </a:xfrm>
          <a:prstGeom prst="rect">
            <a:avLst/>
          </a:prstGeom>
          <a:solidFill>
            <a:schemeClr val="bg1"/>
          </a:solidFill>
        </p:spPr>
        <p:txBody>
          <a:bodyPr wrap="none" rtlCol="0">
            <a:spAutoFit/>
          </a:bodyPr>
          <a:lstStyle/>
          <a:p>
            <a:r>
              <a:rPr lang="en-US" sz="1000" dirty="0" smtClean="0"/>
              <a:t>100 </a:t>
            </a:r>
            <a:endParaRPr lang="en-US" sz="1000" baseline="30000" dirty="0"/>
          </a:p>
        </p:txBody>
      </p:sp>
      <p:sp>
        <p:nvSpPr>
          <p:cNvPr id="8" name="TextBox 7"/>
          <p:cNvSpPr txBox="1"/>
          <p:nvPr/>
        </p:nvSpPr>
        <p:spPr>
          <a:xfrm rot="16200000">
            <a:off x="-404135" y="2947260"/>
            <a:ext cx="2569934" cy="261610"/>
          </a:xfrm>
          <a:prstGeom prst="rect">
            <a:avLst/>
          </a:prstGeom>
          <a:noFill/>
        </p:spPr>
        <p:txBody>
          <a:bodyPr wrap="none" rtlCol="0">
            <a:spAutoFit/>
          </a:bodyPr>
          <a:lstStyle/>
          <a:p>
            <a:r>
              <a:rPr lang="en-US" sz="1100" dirty="0" smtClean="0"/>
              <a:t>Ceftriaxone / Internal Standard (log scale)</a:t>
            </a:r>
            <a:endParaRPr lang="en-US" sz="1100" dirty="0"/>
          </a:p>
        </p:txBody>
      </p:sp>
    </p:spTree>
    <p:extLst>
      <p:ext uri="{BB962C8B-B14F-4D97-AF65-F5344CB8AC3E}">
        <p14:creationId xmlns:p14="http://schemas.microsoft.com/office/powerpoint/2010/main" val="2424250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A6FA33-7887-F340-A288-41019098FDDD}"/>
              </a:ext>
            </a:extLst>
          </p:cNvPr>
          <p:cNvSpPr txBox="1"/>
          <p:nvPr/>
        </p:nvSpPr>
        <p:spPr>
          <a:xfrm>
            <a:off x="465363" y="555236"/>
            <a:ext cx="264687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Figure 2</a:t>
            </a:r>
          </a:p>
        </p:txBody>
      </p:sp>
      <p:sp>
        <p:nvSpPr>
          <p:cNvPr id="4" name="Rectangle 3">
            <a:extLst>
              <a:ext uri="{FF2B5EF4-FFF2-40B4-BE49-F238E27FC236}">
                <a16:creationId xmlns:a16="http://schemas.microsoft.com/office/drawing/2014/main" id="{C95D9560-22BA-7343-AA21-2B64FFE72B5E}"/>
              </a:ext>
            </a:extLst>
          </p:cNvPr>
          <p:cNvSpPr/>
          <p:nvPr/>
        </p:nvSpPr>
        <p:spPr>
          <a:xfrm>
            <a:off x="465363" y="5873272"/>
            <a:ext cx="6841672" cy="646331"/>
          </a:xfrm>
          <a:prstGeom prst="rect">
            <a:avLst/>
          </a:prstGeom>
        </p:spPr>
        <p:txBody>
          <a:bodyPr wrap="square">
            <a:spAutoFit/>
          </a:bodyPr>
          <a:lstStyle/>
          <a:p>
            <a:r>
              <a:rPr lang="en-US" sz="1200" b="1" dirty="0">
                <a:solidFill>
                  <a:srgbClr val="000000"/>
                </a:solidFill>
                <a:latin typeface="Arial" panose="020B0604020202020204" pitchFamily="34" charset="0"/>
                <a:ea typeface="Calibri" panose="020F0502020204030204" pitchFamily="34" charset="0"/>
              </a:rPr>
              <a:t>Supplementary Figure </a:t>
            </a:r>
            <a:r>
              <a:rPr lang="en-US" sz="1200" b="1" dirty="0" smtClean="0">
                <a:solidFill>
                  <a:srgbClr val="000000"/>
                </a:solidFill>
                <a:latin typeface="Arial" panose="020B0604020202020204" pitchFamily="34" charset="0"/>
                <a:ea typeface="Calibri" panose="020F0502020204030204" pitchFamily="34" charset="0"/>
              </a:rPr>
              <a:t>2</a:t>
            </a:r>
            <a:r>
              <a:rPr lang="en-US" sz="1200" dirty="0" smtClean="0">
                <a:solidFill>
                  <a:srgbClr val="000000"/>
                </a:solidFill>
                <a:latin typeface="Arial" panose="020B0604020202020204" pitchFamily="34" charset="0"/>
                <a:ea typeface="Calibri" panose="020F0502020204030204" pitchFamily="34" charset="0"/>
              </a:rPr>
              <a:t>: </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Analysis of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Ceftriaxone/IS after incubation with specimens on 5 non-consecutive days. Specimens E1 to E5 contain ESBL and are represented by open shapes. Specimens M1 to M5 do not contain ESBL and are represented by filled shapes or an asterisk. </a:t>
            </a:r>
            <a:endParaRPr lang="en-US"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2"/>
          <a:stretch>
            <a:fillRect/>
          </a:stretch>
        </p:blipFill>
        <p:spPr>
          <a:xfrm>
            <a:off x="501283" y="1142308"/>
            <a:ext cx="6769834" cy="4513223"/>
          </a:xfrm>
          <a:prstGeom prst="rect">
            <a:avLst/>
          </a:prstGeom>
        </p:spPr>
      </p:pic>
      <p:sp>
        <p:nvSpPr>
          <p:cNvPr id="5" name="Rectangle 4"/>
          <p:cNvSpPr/>
          <p:nvPr/>
        </p:nvSpPr>
        <p:spPr>
          <a:xfrm>
            <a:off x="523187" y="2258462"/>
            <a:ext cx="277246" cy="22841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57683" y="4754750"/>
            <a:ext cx="442750" cy="246221"/>
          </a:xfrm>
          <a:prstGeom prst="rect">
            <a:avLst/>
          </a:prstGeom>
          <a:solidFill>
            <a:schemeClr val="bg1"/>
          </a:solidFill>
        </p:spPr>
        <p:txBody>
          <a:bodyPr wrap="none" rtlCol="0">
            <a:spAutoFit/>
          </a:bodyPr>
          <a:lstStyle>
            <a:defPPr>
              <a:defRPr lang="en-US"/>
            </a:defPPr>
            <a:lvl1pPr>
              <a:defRPr sz="1000"/>
            </a:lvl1pPr>
          </a:lstStyle>
          <a:p>
            <a:r>
              <a:rPr lang="en-US" dirty="0"/>
              <a:t>0.01 </a:t>
            </a:r>
          </a:p>
        </p:txBody>
      </p:sp>
      <p:sp>
        <p:nvSpPr>
          <p:cNvPr id="8" name="TextBox 7"/>
          <p:cNvSpPr txBox="1"/>
          <p:nvPr/>
        </p:nvSpPr>
        <p:spPr>
          <a:xfrm>
            <a:off x="521189" y="2954137"/>
            <a:ext cx="279244" cy="246221"/>
          </a:xfrm>
          <a:prstGeom prst="rect">
            <a:avLst/>
          </a:prstGeom>
          <a:solidFill>
            <a:schemeClr val="bg1"/>
          </a:solidFill>
        </p:spPr>
        <p:txBody>
          <a:bodyPr wrap="none" rtlCol="0">
            <a:spAutoFit/>
          </a:bodyPr>
          <a:lstStyle>
            <a:defPPr>
              <a:defRPr lang="en-US"/>
            </a:defPPr>
            <a:lvl1pPr>
              <a:defRPr sz="1000"/>
            </a:lvl1pPr>
          </a:lstStyle>
          <a:p>
            <a:r>
              <a:rPr lang="en-US" dirty="0"/>
              <a:t>1 </a:t>
            </a:r>
          </a:p>
        </p:txBody>
      </p:sp>
      <p:sp>
        <p:nvSpPr>
          <p:cNvPr id="9" name="TextBox 8"/>
          <p:cNvSpPr txBox="1"/>
          <p:nvPr/>
        </p:nvSpPr>
        <p:spPr>
          <a:xfrm>
            <a:off x="455467" y="2012241"/>
            <a:ext cx="344966" cy="246221"/>
          </a:xfrm>
          <a:prstGeom prst="rect">
            <a:avLst/>
          </a:prstGeom>
          <a:solidFill>
            <a:schemeClr val="bg1"/>
          </a:solidFill>
        </p:spPr>
        <p:txBody>
          <a:bodyPr wrap="none" rtlCol="0">
            <a:spAutoFit/>
          </a:bodyPr>
          <a:lstStyle/>
          <a:p>
            <a:r>
              <a:rPr lang="en-US" sz="1000" dirty="0" smtClean="0"/>
              <a:t>10 </a:t>
            </a:r>
            <a:endParaRPr lang="en-US" sz="1000" baseline="30000" dirty="0"/>
          </a:p>
        </p:txBody>
      </p:sp>
      <p:sp>
        <p:nvSpPr>
          <p:cNvPr id="10" name="TextBox 9"/>
          <p:cNvSpPr txBox="1"/>
          <p:nvPr/>
        </p:nvSpPr>
        <p:spPr>
          <a:xfrm rot="16200000">
            <a:off x="-992365" y="3166403"/>
            <a:ext cx="2569934" cy="261610"/>
          </a:xfrm>
          <a:prstGeom prst="rect">
            <a:avLst/>
          </a:prstGeom>
          <a:noFill/>
        </p:spPr>
        <p:txBody>
          <a:bodyPr wrap="none" rtlCol="0">
            <a:spAutoFit/>
          </a:bodyPr>
          <a:lstStyle/>
          <a:p>
            <a:r>
              <a:rPr lang="en-US" sz="1100" dirty="0" smtClean="0"/>
              <a:t>Ceftriaxone / Internal Standard (log scale)</a:t>
            </a:r>
            <a:endParaRPr lang="en-US" sz="1100" dirty="0"/>
          </a:p>
        </p:txBody>
      </p:sp>
      <p:sp>
        <p:nvSpPr>
          <p:cNvPr id="11" name="TextBox 10"/>
          <p:cNvSpPr txBox="1"/>
          <p:nvPr/>
        </p:nvSpPr>
        <p:spPr>
          <a:xfrm>
            <a:off x="423407" y="3853969"/>
            <a:ext cx="377026" cy="246221"/>
          </a:xfrm>
          <a:prstGeom prst="rect">
            <a:avLst/>
          </a:prstGeom>
          <a:solidFill>
            <a:schemeClr val="bg1"/>
          </a:solidFill>
        </p:spPr>
        <p:txBody>
          <a:bodyPr wrap="none" rtlCol="0">
            <a:spAutoFit/>
          </a:bodyPr>
          <a:lstStyle>
            <a:defPPr>
              <a:defRPr lang="en-US"/>
            </a:defPPr>
            <a:lvl1pPr>
              <a:defRPr sz="1000"/>
            </a:lvl1pPr>
          </a:lstStyle>
          <a:p>
            <a:r>
              <a:rPr lang="en-US" dirty="0" smtClean="0"/>
              <a:t>0.1 </a:t>
            </a:r>
            <a:endParaRPr lang="en-US" dirty="0"/>
          </a:p>
        </p:txBody>
      </p:sp>
    </p:spTree>
    <p:extLst>
      <p:ext uri="{BB962C8B-B14F-4D97-AF65-F5344CB8AC3E}">
        <p14:creationId xmlns:p14="http://schemas.microsoft.com/office/powerpoint/2010/main" val="3101292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A6FA33-7887-F340-A288-41019098FDDD}"/>
              </a:ext>
            </a:extLst>
          </p:cNvPr>
          <p:cNvSpPr txBox="1"/>
          <p:nvPr/>
        </p:nvSpPr>
        <p:spPr>
          <a:xfrm>
            <a:off x="465363" y="555236"/>
            <a:ext cx="264687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Figure 3</a:t>
            </a:r>
          </a:p>
        </p:txBody>
      </p:sp>
      <p:sp>
        <p:nvSpPr>
          <p:cNvPr id="4" name="Rectangle 3">
            <a:extLst>
              <a:ext uri="{FF2B5EF4-FFF2-40B4-BE49-F238E27FC236}">
                <a16:creationId xmlns:a16="http://schemas.microsoft.com/office/drawing/2014/main" id="{C95D9560-22BA-7343-AA21-2B64FFE72B5E}"/>
              </a:ext>
            </a:extLst>
          </p:cNvPr>
          <p:cNvSpPr/>
          <p:nvPr/>
        </p:nvSpPr>
        <p:spPr>
          <a:xfrm>
            <a:off x="465363" y="5491208"/>
            <a:ext cx="6841672" cy="1200329"/>
          </a:xfrm>
          <a:prstGeom prst="rect">
            <a:avLst/>
          </a:prstGeom>
        </p:spPr>
        <p:txBody>
          <a:bodyPr wrap="square">
            <a:spAutoFit/>
          </a:bodyPr>
          <a:lstStyle/>
          <a:p>
            <a:r>
              <a:rPr lang="en-US" sz="1200" b="1" dirty="0">
                <a:solidFill>
                  <a:srgbClr val="000000"/>
                </a:solidFill>
                <a:latin typeface="Arial" panose="020B0604020202020204" pitchFamily="34" charset="0"/>
                <a:ea typeface="Calibri" panose="020F0502020204030204" pitchFamily="34" charset="0"/>
              </a:rPr>
              <a:t>Supplementary Figure </a:t>
            </a:r>
            <a:r>
              <a:rPr lang="en-US" sz="1200" b="1" dirty="0" smtClean="0">
                <a:solidFill>
                  <a:srgbClr val="000000"/>
                </a:solidFill>
                <a:latin typeface="Arial" panose="020B0604020202020204" pitchFamily="34" charset="0"/>
                <a:ea typeface="Calibri" panose="020F0502020204030204" pitchFamily="34" charset="0"/>
              </a:rPr>
              <a:t>3: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Qualitative </a:t>
            </a:r>
            <a:r>
              <a:rPr lang="en-US" sz="1200" dirty="0" err="1" smtClean="0">
                <a:solidFill>
                  <a:srgbClr val="000000"/>
                </a:solidFill>
                <a:latin typeface="Arial" panose="020B0604020202020204" pitchFamily="34" charset="0"/>
                <a:ea typeface="Calibri" panose="020F0502020204030204" pitchFamily="34" charset="0"/>
                <a:cs typeface="Times New Roman" panose="02020603050405020304" pitchFamily="18" charset="0"/>
              </a:rPr>
              <a:t>assesment</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 of matrix effects observed in 10 unique patient specimens containing ESBL producing bacteria (n=5) or not containing ESBL producing bacteria (n=5). EICs of Ceftriaxone is shown for the 10 patient specimens with the observed Ceftriaxone peak overlaid for reference. Relative ion intensity of Ceftriaxone is indicated on the Y-axis with time (min) plotted on the X-axis.</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endParaRPr lang="en-US" sz="1200" dirty="0"/>
          </a:p>
        </p:txBody>
      </p:sp>
      <p:pic>
        <p:nvPicPr>
          <p:cNvPr id="5" name="Picture 4"/>
          <p:cNvPicPr>
            <a:picLocks noChangeAspect="1"/>
          </p:cNvPicPr>
          <p:nvPr/>
        </p:nvPicPr>
        <p:blipFill rotWithShape="1">
          <a:blip r:embed="rId2"/>
          <a:srcRect t="9985"/>
          <a:stretch/>
        </p:blipFill>
        <p:spPr>
          <a:xfrm>
            <a:off x="465363" y="1268689"/>
            <a:ext cx="6888651" cy="3724014"/>
          </a:xfrm>
          <a:prstGeom prst="rect">
            <a:avLst/>
          </a:prstGeom>
        </p:spPr>
      </p:pic>
      <p:sp>
        <p:nvSpPr>
          <p:cNvPr id="3" name="TextBox 2"/>
          <p:cNvSpPr txBox="1"/>
          <p:nvPr/>
        </p:nvSpPr>
        <p:spPr>
          <a:xfrm>
            <a:off x="3232558" y="1084023"/>
            <a:ext cx="1262718" cy="369332"/>
          </a:xfrm>
          <a:prstGeom prst="rect">
            <a:avLst/>
          </a:prstGeom>
          <a:noFill/>
        </p:spPr>
        <p:txBody>
          <a:bodyPr wrap="none" rtlCol="0">
            <a:spAutoFit/>
          </a:bodyPr>
          <a:lstStyle/>
          <a:p>
            <a:r>
              <a:rPr lang="en-US" dirty="0" smtClean="0"/>
              <a:t>Ceftriaxone</a:t>
            </a:r>
            <a:endParaRPr lang="en-US" dirty="0"/>
          </a:p>
        </p:txBody>
      </p:sp>
      <p:sp>
        <p:nvSpPr>
          <p:cNvPr id="6" name="Rectangle 5"/>
          <p:cNvSpPr/>
          <p:nvPr/>
        </p:nvSpPr>
        <p:spPr>
          <a:xfrm>
            <a:off x="312821" y="2935705"/>
            <a:ext cx="264695" cy="3729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rot="16200000">
            <a:off x="46601" y="2937527"/>
            <a:ext cx="997581" cy="369332"/>
          </a:xfrm>
          <a:prstGeom prst="rect">
            <a:avLst/>
          </a:prstGeom>
          <a:noFill/>
        </p:spPr>
        <p:txBody>
          <a:bodyPr wrap="none" rtlCol="0">
            <a:spAutoFit/>
          </a:bodyPr>
          <a:lstStyle/>
          <a:p>
            <a:r>
              <a:rPr lang="en-US" dirty="0" smtClean="0"/>
              <a:t>Intensity</a:t>
            </a:r>
            <a:endParaRPr lang="en-US" dirty="0"/>
          </a:p>
        </p:txBody>
      </p:sp>
      <p:sp>
        <p:nvSpPr>
          <p:cNvPr id="8" name="TextBox 7"/>
          <p:cNvSpPr txBox="1"/>
          <p:nvPr/>
        </p:nvSpPr>
        <p:spPr>
          <a:xfrm>
            <a:off x="3308401" y="4980098"/>
            <a:ext cx="1202573" cy="369332"/>
          </a:xfrm>
          <a:prstGeom prst="rect">
            <a:avLst/>
          </a:prstGeom>
          <a:noFill/>
        </p:spPr>
        <p:txBody>
          <a:bodyPr wrap="none" rtlCol="0">
            <a:spAutoFit/>
          </a:bodyPr>
          <a:lstStyle/>
          <a:p>
            <a:r>
              <a:rPr lang="en-US" dirty="0" smtClean="0"/>
              <a:t>Time (min)</a:t>
            </a:r>
            <a:endParaRPr lang="en-US" dirty="0"/>
          </a:p>
        </p:txBody>
      </p:sp>
    </p:spTree>
    <p:extLst>
      <p:ext uri="{BB962C8B-B14F-4D97-AF65-F5344CB8AC3E}">
        <p14:creationId xmlns:p14="http://schemas.microsoft.com/office/powerpoint/2010/main" val="1399773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A6FA33-7887-F340-A288-41019098FDDD}"/>
              </a:ext>
            </a:extLst>
          </p:cNvPr>
          <p:cNvSpPr txBox="1"/>
          <p:nvPr/>
        </p:nvSpPr>
        <p:spPr>
          <a:xfrm>
            <a:off x="465363" y="555236"/>
            <a:ext cx="264687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Figure </a:t>
            </a:r>
            <a:r>
              <a:rPr lang="en-US" dirty="0" smtClean="0">
                <a:latin typeface="Arial" panose="020B0604020202020204" pitchFamily="34" charset="0"/>
                <a:cs typeface="Arial" panose="020B0604020202020204" pitchFamily="34" charset="0"/>
              </a:rPr>
              <a:t>4</a:t>
            </a:r>
            <a:endParaRPr lang="en-US"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95D9560-22BA-7343-AA21-2B64FFE72B5E}"/>
              </a:ext>
            </a:extLst>
          </p:cNvPr>
          <p:cNvSpPr/>
          <p:nvPr/>
        </p:nvSpPr>
        <p:spPr>
          <a:xfrm>
            <a:off x="465363" y="5336824"/>
            <a:ext cx="6841672" cy="1015663"/>
          </a:xfrm>
          <a:prstGeom prst="rect">
            <a:avLst/>
          </a:prstGeom>
        </p:spPr>
        <p:txBody>
          <a:bodyPr wrap="square">
            <a:spAutoFit/>
          </a:bodyPr>
          <a:lstStyle/>
          <a:p>
            <a:r>
              <a:rPr lang="en-US" sz="1200" b="1" dirty="0">
                <a:solidFill>
                  <a:srgbClr val="000000"/>
                </a:solidFill>
                <a:latin typeface="Arial" panose="020B0604020202020204" pitchFamily="34" charset="0"/>
                <a:ea typeface="Calibri" panose="020F0502020204030204" pitchFamily="34" charset="0"/>
              </a:rPr>
              <a:t>Supplementary Figure </a:t>
            </a:r>
            <a:r>
              <a:rPr lang="en-US" sz="1200" b="1" dirty="0" smtClean="0">
                <a:solidFill>
                  <a:srgbClr val="000000"/>
                </a:solidFill>
                <a:latin typeface="Arial" panose="020B0604020202020204" pitchFamily="34" charset="0"/>
                <a:ea typeface="Calibri" panose="020F0502020204030204" pitchFamily="34" charset="0"/>
              </a:rPr>
              <a:t>4</a:t>
            </a:r>
            <a:r>
              <a:rPr lang="en-US" sz="1200" dirty="0" smtClean="0">
                <a:solidFill>
                  <a:srgbClr val="000000"/>
                </a:solidFill>
                <a:latin typeface="Arial" panose="020B0604020202020204" pitchFamily="34" charset="0"/>
                <a:ea typeface="Calibri" panose="020F0502020204030204" pitchFamily="34" charset="0"/>
              </a:rPr>
              <a:t>: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Boxplots </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of median ratios of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Ceftriaxone/IS  </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after incubation with: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5-50 thousand CFU/mL (5-50k) ESBL containing specimens (n=9), 50-100 </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thousand CFU/mL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50-100k</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 ESBL containing specimens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n=14), greater than 100 </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thousand CFU/mL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(&gt;100k</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 ESBL containing specimens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n=22), </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Control DFU –drug free urine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n=12</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 and </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non-ESBL containing specimens (</a:t>
            </a:r>
            <a:r>
              <a:rPr lang="en-US" sz="12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n=108</a:t>
            </a:r>
            <a:r>
              <a:rPr lang="en-US"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p:cNvPicPr>
            <a:picLocks noChangeAspect="1"/>
          </p:cNvPicPr>
          <p:nvPr/>
        </p:nvPicPr>
        <p:blipFill>
          <a:blip r:embed="rId2"/>
          <a:stretch>
            <a:fillRect/>
          </a:stretch>
        </p:blipFill>
        <p:spPr>
          <a:xfrm>
            <a:off x="745123" y="1036644"/>
            <a:ext cx="6282154" cy="4188103"/>
          </a:xfrm>
          <a:prstGeom prst="rect">
            <a:avLst/>
          </a:prstGeom>
        </p:spPr>
      </p:pic>
      <p:sp>
        <p:nvSpPr>
          <p:cNvPr id="5" name="Rectangle 4"/>
          <p:cNvSpPr/>
          <p:nvPr/>
        </p:nvSpPr>
        <p:spPr>
          <a:xfrm>
            <a:off x="745123" y="1833161"/>
            <a:ext cx="220759" cy="21626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57841" y="3911168"/>
            <a:ext cx="442750" cy="246221"/>
          </a:xfrm>
          <a:prstGeom prst="rect">
            <a:avLst/>
          </a:prstGeom>
          <a:solidFill>
            <a:schemeClr val="bg1"/>
          </a:solidFill>
        </p:spPr>
        <p:txBody>
          <a:bodyPr wrap="none" rtlCol="0">
            <a:spAutoFit/>
          </a:bodyPr>
          <a:lstStyle>
            <a:defPPr>
              <a:defRPr lang="en-US"/>
            </a:defPPr>
            <a:lvl1pPr>
              <a:defRPr sz="1000"/>
            </a:lvl1pPr>
          </a:lstStyle>
          <a:p>
            <a:r>
              <a:rPr lang="en-US" dirty="0"/>
              <a:t>0.01 </a:t>
            </a:r>
          </a:p>
        </p:txBody>
      </p:sp>
      <p:sp>
        <p:nvSpPr>
          <p:cNvPr id="7" name="TextBox 6"/>
          <p:cNvSpPr txBox="1"/>
          <p:nvPr/>
        </p:nvSpPr>
        <p:spPr>
          <a:xfrm>
            <a:off x="896568" y="2710804"/>
            <a:ext cx="279244" cy="246221"/>
          </a:xfrm>
          <a:prstGeom prst="rect">
            <a:avLst/>
          </a:prstGeom>
          <a:solidFill>
            <a:schemeClr val="bg1"/>
          </a:solidFill>
        </p:spPr>
        <p:txBody>
          <a:bodyPr wrap="none" rtlCol="0">
            <a:spAutoFit/>
          </a:bodyPr>
          <a:lstStyle>
            <a:defPPr>
              <a:defRPr lang="en-US"/>
            </a:defPPr>
            <a:lvl1pPr>
              <a:defRPr sz="1000"/>
            </a:lvl1pPr>
          </a:lstStyle>
          <a:p>
            <a:r>
              <a:rPr lang="en-US" dirty="0"/>
              <a:t>1 </a:t>
            </a:r>
          </a:p>
        </p:txBody>
      </p:sp>
      <p:sp>
        <p:nvSpPr>
          <p:cNvPr id="8" name="TextBox 7"/>
          <p:cNvSpPr txBox="1"/>
          <p:nvPr/>
        </p:nvSpPr>
        <p:spPr>
          <a:xfrm>
            <a:off x="772025" y="1451133"/>
            <a:ext cx="410690" cy="246221"/>
          </a:xfrm>
          <a:prstGeom prst="rect">
            <a:avLst/>
          </a:prstGeom>
          <a:solidFill>
            <a:schemeClr val="bg1"/>
          </a:solidFill>
        </p:spPr>
        <p:txBody>
          <a:bodyPr wrap="none" rtlCol="0">
            <a:spAutoFit/>
          </a:bodyPr>
          <a:lstStyle/>
          <a:p>
            <a:r>
              <a:rPr lang="en-US" sz="1000" dirty="0" smtClean="0"/>
              <a:t>100 </a:t>
            </a:r>
            <a:endParaRPr lang="en-US" sz="1000" baseline="30000" dirty="0"/>
          </a:p>
        </p:txBody>
      </p:sp>
      <p:sp>
        <p:nvSpPr>
          <p:cNvPr id="9" name="TextBox 8"/>
          <p:cNvSpPr txBox="1"/>
          <p:nvPr/>
        </p:nvSpPr>
        <p:spPr>
          <a:xfrm rot="16200000">
            <a:off x="-643747" y="2980037"/>
            <a:ext cx="2569934" cy="261610"/>
          </a:xfrm>
          <a:prstGeom prst="rect">
            <a:avLst/>
          </a:prstGeom>
          <a:noFill/>
        </p:spPr>
        <p:txBody>
          <a:bodyPr wrap="none" rtlCol="0">
            <a:spAutoFit/>
          </a:bodyPr>
          <a:lstStyle/>
          <a:p>
            <a:r>
              <a:rPr lang="en-US" sz="1100" dirty="0" smtClean="0"/>
              <a:t>Ceftriaxone / Internal Standard (log scale)</a:t>
            </a:r>
            <a:endParaRPr lang="en-US" sz="1100" dirty="0"/>
          </a:p>
        </p:txBody>
      </p:sp>
    </p:spTree>
    <p:extLst>
      <p:ext uri="{BB962C8B-B14F-4D97-AF65-F5344CB8AC3E}">
        <p14:creationId xmlns:p14="http://schemas.microsoft.com/office/powerpoint/2010/main" val="771602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8538"/>
          <a:stretch/>
        </p:blipFill>
        <p:spPr>
          <a:xfrm>
            <a:off x="975107" y="466997"/>
            <a:ext cx="5822185" cy="4466402"/>
          </a:xfrm>
          <a:prstGeom prst="rect">
            <a:avLst/>
          </a:prstGeom>
        </p:spPr>
      </p:pic>
      <p:sp>
        <p:nvSpPr>
          <p:cNvPr id="3" name="TextBox 2">
            <a:extLst>
              <a:ext uri="{FF2B5EF4-FFF2-40B4-BE49-F238E27FC236}">
                <a16:creationId xmlns:a16="http://schemas.microsoft.com/office/drawing/2014/main" id="{AEA6FA33-7887-F340-A288-41019098FDDD}"/>
              </a:ext>
            </a:extLst>
          </p:cNvPr>
          <p:cNvSpPr txBox="1"/>
          <p:nvPr/>
        </p:nvSpPr>
        <p:spPr>
          <a:xfrm>
            <a:off x="465363" y="555236"/>
            <a:ext cx="264687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Figure 5</a:t>
            </a:r>
          </a:p>
        </p:txBody>
      </p:sp>
      <p:sp>
        <p:nvSpPr>
          <p:cNvPr id="4" name="Rectangle 3">
            <a:extLst>
              <a:ext uri="{FF2B5EF4-FFF2-40B4-BE49-F238E27FC236}">
                <a16:creationId xmlns:a16="http://schemas.microsoft.com/office/drawing/2014/main" id="{C95D9560-22BA-7343-AA21-2B64FFE72B5E}"/>
              </a:ext>
            </a:extLst>
          </p:cNvPr>
          <p:cNvSpPr/>
          <p:nvPr/>
        </p:nvSpPr>
        <p:spPr>
          <a:xfrm>
            <a:off x="465363" y="5336824"/>
            <a:ext cx="6841672" cy="1015663"/>
          </a:xfrm>
          <a:prstGeom prst="rect">
            <a:avLst/>
          </a:prstGeom>
        </p:spPr>
        <p:txBody>
          <a:bodyPr wrap="square">
            <a:spAutoFit/>
          </a:bodyPr>
          <a:lstStyle/>
          <a:p>
            <a:r>
              <a:rPr lang="en-US" sz="1200" b="1" dirty="0">
                <a:solidFill>
                  <a:srgbClr val="000000"/>
                </a:solidFill>
                <a:latin typeface="Arial" panose="020B0604020202020204" pitchFamily="34" charset="0"/>
                <a:ea typeface="Calibri" panose="020F0502020204030204" pitchFamily="34" charset="0"/>
              </a:rPr>
              <a:t>Supplementary Figure </a:t>
            </a:r>
            <a:r>
              <a:rPr lang="en-US" sz="1200" b="1" dirty="0" smtClean="0">
                <a:solidFill>
                  <a:srgbClr val="000000"/>
                </a:solidFill>
                <a:latin typeface="Arial" panose="020B0604020202020204" pitchFamily="34" charset="0"/>
                <a:ea typeface="Calibri" panose="020F0502020204030204" pitchFamily="34" charset="0"/>
              </a:rPr>
              <a:t>5</a:t>
            </a:r>
            <a:r>
              <a:rPr lang="en-US" sz="1200" dirty="0" smtClean="0">
                <a:solidFill>
                  <a:srgbClr val="000000"/>
                </a:solidFill>
                <a:latin typeface="Arial" panose="020B0604020202020204" pitchFamily="34" charset="0"/>
                <a:ea typeface="Calibri" panose="020F0502020204030204" pitchFamily="34" charset="0"/>
              </a:rPr>
              <a:t>: </a:t>
            </a:r>
            <a:r>
              <a:rPr lang="en-US" sz="1200" dirty="0">
                <a:solidFill>
                  <a:srgbClr val="000000"/>
                </a:solidFill>
                <a:latin typeface="Arial" panose="020B0604020202020204" pitchFamily="34" charset="0"/>
                <a:ea typeface="Calibri" panose="020F0502020204030204" pitchFamily="34" charset="0"/>
              </a:rPr>
              <a:t>Stability of Ceftriaxone hydrolysis products during 37 °C incubation with an ESBL containing urine specimen. EICs of the hydrolysis product of Ceftriaxone (Observed m/z: 414.0543) after 5 min, 30 min, and 20 hours of incubation with an ESBL containing urine specimen. % ion intensity (indicated at top left of each EIC) is plotted on the Y-axis and Time (min) is plotted on the X-axis. </a:t>
            </a:r>
            <a:endParaRPr lang="en-US" sz="1200" dirty="0"/>
          </a:p>
        </p:txBody>
      </p:sp>
    </p:spTree>
    <p:extLst>
      <p:ext uri="{BB962C8B-B14F-4D97-AF65-F5344CB8AC3E}">
        <p14:creationId xmlns:p14="http://schemas.microsoft.com/office/powerpoint/2010/main" val="4055666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7FD8572-EC07-2D4F-A0C3-5212031C1BFA}"/>
              </a:ext>
            </a:extLst>
          </p:cNvPr>
          <p:cNvSpPr txBox="1"/>
          <p:nvPr/>
        </p:nvSpPr>
        <p:spPr>
          <a:xfrm>
            <a:off x="465363" y="555236"/>
            <a:ext cx="254018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Table </a:t>
            </a:r>
            <a:r>
              <a:rPr lang="en-US" dirty="0" smtClean="0">
                <a:latin typeface="Arial" panose="020B0604020202020204" pitchFamily="34" charset="0"/>
                <a:cs typeface="Arial" panose="020B0604020202020204" pitchFamily="34" charset="0"/>
              </a:rPr>
              <a:t>1</a:t>
            </a:r>
            <a:endParaRPr lang="en-US" dirty="0">
              <a:latin typeface="Arial" panose="020B0604020202020204" pitchFamily="34" charset="0"/>
              <a:cs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522951760"/>
              </p:ext>
            </p:extLst>
          </p:nvPr>
        </p:nvGraphicFramePr>
        <p:xfrm>
          <a:off x="743712" y="2011363"/>
          <a:ext cx="6388607" cy="5888638"/>
        </p:xfrm>
        <a:graphic>
          <a:graphicData uri="http://schemas.openxmlformats.org/drawingml/2006/table">
            <a:tbl>
              <a:tblPr>
                <a:tableStyleId>{5C22544A-7EE6-4342-B048-85BDC9FD1C3A}</a:tableStyleId>
              </a:tblPr>
              <a:tblGrid>
                <a:gridCol w="1396579">
                  <a:extLst>
                    <a:ext uri="{9D8B030D-6E8A-4147-A177-3AD203B41FA5}">
                      <a16:colId xmlns:a16="http://schemas.microsoft.com/office/drawing/2014/main" val="1325306681"/>
                    </a:ext>
                  </a:extLst>
                </a:gridCol>
                <a:gridCol w="1619439">
                  <a:extLst>
                    <a:ext uri="{9D8B030D-6E8A-4147-A177-3AD203B41FA5}">
                      <a16:colId xmlns:a16="http://schemas.microsoft.com/office/drawing/2014/main" val="1723256584"/>
                    </a:ext>
                  </a:extLst>
                </a:gridCol>
                <a:gridCol w="1589723">
                  <a:extLst>
                    <a:ext uri="{9D8B030D-6E8A-4147-A177-3AD203B41FA5}">
                      <a16:colId xmlns:a16="http://schemas.microsoft.com/office/drawing/2014/main" val="1629462940"/>
                    </a:ext>
                  </a:extLst>
                </a:gridCol>
                <a:gridCol w="1782866">
                  <a:extLst>
                    <a:ext uri="{9D8B030D-6E8A-4147-A177-3AD203B41FA5}">
                      <a16:colId xmlns:a16="http://schemas.microsoft.com/office/drawing/2014/main" val="984365453"/>
                    </a:ext>
                  </a:extLst>
                </a:gridCol>
              </a:tblGrid>
              <a:tr h="274320">
                <a:tc gridSpan="4">
                  <a:txBody>
                    <a:bodyPr/>
                    <a:lstStyle/>
                    <a:p>
                      <a:pPr marL="0" marR="0" lvl="0" indent="0" algn="l" defTabSz="777240" rtl="0" eaLnBrk="1" fontAlgn="b" latinLnBrk="0" hangingPunct="1">
                        <a:lnSpc>
                          <a:spcPct val="100000"/>
                        </a:lnSpc>
                        <a:spcBef>
                          <a:spcPts val="0"/>
                        </a:spcBef>
                        <a:spcAft>
                          <a:spcPts val="0"/>
                        </a:spcAft>
                        <a:buClrTx/>
                        <a:buSzTx/>
                        <a:buFontTx/>
                        <a:buNone/>
                        <a:tabLst/>
                        <a:defRPr/>
                      </a:pPr>
                      <a:r>
                        <a:rPr lang="en-US" sz="1200" b="1" dirty="0" smtClean="0">
                          <a:effectLst/>
                          <a:latin typeface="Arial" panose="020B0604020202020204" pitchFamily="34" charset="0"/>
                          <a:cs typeface="Arial" panose="020B0604020202020204" pitchFamily="34" charset="0"/>
                        </a:rPr>
                        <a:t>Liquid Chromatography Parameters</a:t>
                      </a:r>
                      <a:endParaRPr lang="en-US" sz="1200" b="1" dirty="0" smtClean="0">
                        <a:effectLst/>
                        <a:latin typeface="Arial" panose="020B0604020202020204" pitchFamily="34" charset="0"/>
                        <a:ea typeface="Calibri" panose="020F050202020403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rgbClr val="F0F0F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94521098"/>
                  </a:ext>
                </a:extLst>
              </a:tr>
              <a:tr h="274320">
                <a:tc gridSpan="4">
                  <a:txBody>
                    <a:bodyPr/>
                    <a:lstStyle/>
                    <a:p>
                      <a:pPr marL="91440" indent="-91440" algn="l" fontAlgn="b">
                        <a:buFont typeface="Arial" panose="020B0604020202020204" pitchFamily="34" charset="0"/>
                        <a:buChar char="•"/>
                      </a:pPr>
                      <a:r>
                        <a:rPr lang="en-US" sz="1200" u="none" strike="noStrike" dirty="0">
                          <a:effectLst/>
                          <a:latin typeface="Arial" panose="020B0604020202020204" pitchFamily="34" charset="0"/>
                          <a:cs typeface="Arial" panose="020B0604020202020204" pitchFamily="34" charset="0"/>
                        </a:rPr>
                        <a:t>Ceftriaxone </a:t>
                      </a:r>
                      <a:r>
                        <a:rPr lang="en-US" sz="1200" u="none" strike="noStrike" dirty="0" smtClean="0">
                          <a:effectLst/>
                          <a:latin typeface="Arial" panose="020B0604020202020204" pitchFamily="34" charset="0"/>
                          <a:cs typeface="Arial" panose="020B0604020202020204" pitchFamily="34" charset="0"/>
                        </a:rPr>
                        <a:t>Analysis Chromatography</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94986745"/>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Time (minutes)</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 Mobile Phase A</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 Mobile Phase B</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Flow State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3092783993"/>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8189416"/>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0.5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Mass Spectrometer</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3951924709"/>
                  </a:ext>
                </a:extLst>
              </a:tr>
              <a:tr h="182528">
                <a:tc>
                  <a:txBody>
                    <a:bodyPr/>
                    <a:lstStyle/>
                    <a:p>
                      <a:pPr algn="ctr" fontAlgn="b"/>
                      <a:r>
                        <a:rPr lang="en-US" sz="1100" u="none" strike="noStrike">
                          <a:effectLst/>
                          <a:latin typeface="Arial" panose="020B0604020202020204" pitchFamily="34" charset="0"/>
                          <a:cs typeface="Arial" panose="020B0604020202020204" pitchFamily="34" charset="0"/>
                        </a:rPr>
                        <a:t>4</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35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a:effectLst/>
                          <a:latin typeface="Arial" panose="020B0604020202020204" pitchFamily="34" charset="0"/>
                          <a:cs typeface="Arial" panose="020B0604020202020204" pitchFamily="34" charset="0"/>
                        </a:rPr>
                        <a:t>65</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Mass Spectrometer</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258197882"/>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4.75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223414361"/>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6.25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3821436"/>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6.5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765832445"/>
                  </a:ext>
                </a:extLst>
              </a:tr>
              <a:tr h="191654">
                <a:tc>
                  <a:txBody>
                    <a:bodyPr/>
                    <a:lstStyle/>
                    <a:p>
                      <a:pPr algn="ctr" fontAlgn="b"/>
                      <a:r>
                        <a:rPr lang="en-US" sz="1100" u="none" strike="noStrike">
                          <a:effectLst/>
                          <a:latin typeface="Arial" panose="020B0604020202020204" pitchFamily="34" charset="0"/>
                          <a:cs typeface="Arial" panose="020B0604020202020204" pitchFamily="34" charset="0"/>
                        </a:rPr>
                        <a:t>8</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a:effectLst/>
                          <a:latin typeface="Arial" panose="020B0604020202020204" pitchFamily="34" charset="0"/>
                          <a:cs typeface="Arial" panose="020B0604020202020204" pitchFamily="34" charset="0"/>
                        </a:rPr>
                        <a:t>5</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708944844"/>
                  </a:ext>
                </a:extLst>
              </a:tr>
              <a:tr h="191654">
                <a:tc gridSpan="4">
                  <a:txBody>
                    <a:bodyPr/>
                    <a:lstStyle/>
                    <a:p>
                      <a:pPr algn="l" fontAlgn="b"/>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l" fontAlgn="b"/>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10070950"/>
                  </a:ext>
                </a:extLst>
              </a:tr>
              <a:tr h="274320">
                <a:tc gridSpan="4">
                  <a:txBody>
                    <a:bodyPr/>
                    <a:lstStyle/>
                    <a:p>
                      <a:pPr marL="91440" indent="-91440" algn="l" fontAlgn="b">
                        <a:buFont typeface="Arial" panose="020B0604020202020204" pitchFamily="34" charset="0"/>
                        <a:buChar char="•"/>
                      </a:pPr>
                      <a:r>
                        <a:rPr lang="en-US" sz="1200" u="none" strike="noStrike" dirty="0">
                          <a:effectLst/>
                          <a:latin typeface="Arial" panose="020B0604020202020204" pitchFamily="34" charset="0"/>
                          <a:cs typeface="Arial" panose="020B0604020202020204" pitchFamily="34" charset="0"/>
                        </a:rPr>
                        <a:t>Multi-Drug </a:t>
                      </a:r>
                      <a:r>
                        <a:rPr lang="en-US" sz="1200" u="none" strike="noStrike" dirty="0" smtClean="0">
                          <a:effectLst/>
                          <a:latin typeface="Arial" panose="020B0604020202020204" pitchFamily="34" charset="0"/>
                          <a:cs typeface="Arial" panose="020B0604020202020204" pitchFamily="34" charset="0"/>
                        </a:rPr>
                        <a:t>Analysis Chromatography</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64371487"/>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Time (minutes)</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 Mobile Phase A</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 Mobile Phase B</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Flow State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3548148048"/>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954516190"/>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0.5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Mass Spectrometer</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2959198090"/>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4</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Mass Spectrometer</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75494605"/>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4.1</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338243682"/>
                  </a:ext>
                </a:extLst>
              </a:tr>
              <a:tr h="182528">
                <a:tc>
                  <a:txBody>
                    <a:bodyPr/>
                    <a:lstStyle/>
                    <a:p>
                      <a:pPr algn="ctr" fontAlgn="b"/>
                      <a:r>
                        <a:rPr lang="en-US" sz="1100" u="none" strike="noStrike">
                          <a:effectLst/>
                          <a:latin typeface="Arial" panose="020B0604020202020204" pitchFamily="34" charset="0"/>
                          <a:cs typeface="Arial" panose="020B0604020202020204" pitchFamily="34" charset="0"/>
                        </a:rPr>
                        <a:t>6.5</a:t>
                      </a:r>
                      <a:endParaRPr lang="en-US" sz="11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332462589"/>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6.51</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1715734985"/>
                  </a:ext>
                </a:extLst>
              </a:tr>
              <a:tr h="191654">
                <a:tc>
                  <a:txBody>
                    <a:bodyPr/>
                    <a:lstStyle/>
                    <a:p>
                      <a:pPr algn="ctr" fontAlgn="b"/>
                      <a:r>
                        <a:rPr lang="en-US" sz="1100" u="none" strike="noStrike" dirty="0">
                          <a:effectLst/>
                          <a:latin typeface="Arial" panose="020B0604020202020204" pitchFamily="34" charset="0"/>
                          <a:cs typeface="Arial" panose="020B0604020202020204" pitchFamily="34" charset="0"/>
                        </a:rPr>
                        <a:t>8</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42738199"/>
                  </a:ext>
                </a:extLst>
              </a:tr>
              <a:tr h="191654">
                <a:tc gridSpan="4">
                  <a:txBody>
                    <a:bodyPr/>
                    <a:lstStyle/>
                    <a:p>
                      <a:pPr algn="l" fontAlgn="b"/>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l" fontAlgn="b"/>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93587106"/>
                  </a:ext>
                </a:extLst>
              </a:tr>
              <a:tr h="274320">
                <a:tc gridSpan="4">
                  <a:txBody>
                    <a:bodyPr/>
                    <a:lstStyle/>
                    <a:p>
                      <a:pPr marL="91440" indent="-171450" algn="l" fontAlgn="b">
                        <a:buFont typeface="Arial" panose="020B0604020202020204" pitchFamily="34" charset="0"/>
                        <a:buChar char="•"/>
                      </a:pPr>
                      <a:r>
                        <a:rPr lang="en-US" sz="1200" u="none" strike="noStrike" dirty="0">
                          <a:effectLst/>
                          <a:latin typeface="Arial" panose="020B0604020202020204" pitchFamily="34" charset="0"/>
                          <a:cs typeface="Arial" panose="020B0604020202020204" pitchFamily="34" charset="0"/>
                        </a:rPr>
                        <a:t>Ceftriaxone Hydrolysis Product </a:t>
                      </a:r>
                      <a:r>
                        <a:rPr lang="en-US" sz="1200" u="none" strike="noStrike" dirty="0" smtClean="0">
                          <a:effectLst/>
                          <a:latin typeface="Arial" panose="020B0604020202020204" pitchFamily="34" charset="0"/>
                          <a:cs typeface="Arial" panose="020B0604020202020204" pitchFamily="34" charset="0"/>
                        </a:rPr>
                        <a:t>Analysis Chromatography</a:t>
                      </a:r>
                      <a:endParaRPr lang="en-US"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25085950"/>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Time (minutes)</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 Mobile Phase A</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 Mobile Phase B</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Flow State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1518252249"/>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0</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73119604"/>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0.5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Mass Spectrometer</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3461155740"/>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10.5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75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25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Mass Spectrometer</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583306135"/>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10.75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443741606"/>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12.25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55215700"/>
                  </a:ext>
                </a:extLst>
              </a:tr>
              <a:tr h="182528">
                <a:tc>
                  <a:txBody>
                    <a:bodyPr/>
                    <a:lstStyle/>
                    <a:p>
                      <a:pPr algn="ctr" fontAlgn="b"/>
                      <a:r>
                        <a:rPr lang="en-US" sz="1100" u="none" strike="noStrike" dirty="0">
                          <a:effectLst/>
                          <a:latin typeface="Arial" panose="020B0604020202020204" pitchFamily="34" charset="0"/>
                          <a:cs typeface="Arial" panose="020B0604020202020204" pitchFamily="34" charset="0"/>
                        </a:rPr>
                        <a:t>12.5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F0F0"/>
                    </a:solidFill>
                  </a:tcPr>
                </a:tc>
                <a:extLst>
                  <a:ext uri="{0D108BD9-81ED-4DB2-BD59-A6C34878D82A}">
                    <a16:rowId xmlns:a16="http://schemas.microsoft.com/office/drawing/2014/main" val="87353428"/>
                  </a:ext>
                </a:extLst>
              </a:tr>
              <a:tr h="191654">
                <a:tc>
                  <a:txBody>
                    <a:bodyPr/>
                    <a:lstStyle/>
                    <a:p>
                      <a:pPr algn="ctr" fontAlgn="b"/>
                      <a:r>
                        <a:rPr lang="en-US" sz="1100" u="none" strike="noStrike" dirty="0">
                          <a:effectLst/>
                          <a:latin typeface="Arial" panose="020B0604020202020204" pitchFamily="34" charset="0"/>
                          <a:cs typeface="Arial" panose="020B0604020202020204" pitchFamily="34" charset="0"/>
                        </a:rPr>
                        <a:t>15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95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5</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b"/>
                      <a:r>
                        <a:rPr lang="en-US" sz="1100" u="none" strike="noStrike" dirty="0">
                          <a:effectLst/>
                          <a:latin typeface="Arial" panose="020B0604020202020204" pitchFamily="34" charset="0"/>
                          <a:cs typeface="Arial" panose="020B0604020202020204" pitchFamily="34" charset="0"/>
                        </a:rPr>
                        <a:t>Waste</a:t>
                      </a:r>
                      <a:endParaRPr lang="en-US" sz="11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24773158"/>
                  </a:ext>
                </a:extLst>
              </a:tr>
            </a:tbl>
          </a:graphicData>
        </a:graphic>
      </p:graphicFrame>
    </p:spTree>
    <p:extLst>
      <p:ext uri="{BB962C8B-B14F-4D97-AF65-F5344CB8AC3E}">
        <p14:creationId xmlns:p14="http://schemas.microsoft.com/office/powerpoint/2010/main" val="3370837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F7743E4-CA2E-1544-87C9-477777CB30BE}"/>
              </a:ext>
            </a:extLst>
          </p:cNvPr>
          <p:cNvGraphicFramePr>
            <a:graphicFrameLocks noGrp="1"/>
          </p:cNvGraphicFramePr>
          <p:nvPr>
            <p:extLst>
              <p:ext uri="{D42A27DB-BD31-4B8C-83A1-F6EECF244321}">
                <p14:modId xmlns:p14="http://schemas.microsoft.com/office/powerpoint/2010/main" val="2547700305"/>
              </p:ext>
            </p:extLst>
          </p:nvPr>
        </p:nvGraphicFramePr>
        <p:xfrm>
          <a:off x="917575" y="3520440"/>
          <a:ext cx="5937250" cy="3108960"/>
        </p:xfrm>
        <a:graphic>
          <a:graphicData uri="http://schemas.openxmlformats.org/drawingml/2006/table">
            <a:tbl>
              <a:tblPr firstRow="1" firstCol="1" bandRow="1">
                <a:tableStyleId>{0505E3EF-67EA-436B-97B2-0124C06EBD24}</a:tableStyleId>
              </a:tblPr>
              <a:tblGrid>
                <a:gridCol w="1483995">
                  <a:extLst>
                    <a:ext uri="{9D8B030D-6E8A-4147-A177-3AD203B41FA5}">
                      <a16:colId xmlns:a16="http://schemas.microsoft.com/office/drawing/2014/main" val="3824332578"/>
                    </a:ext>
                  </a:extLst>
                </a:gridCol>
                <a:gridCol w="1483995">
                  <a:extLst>
                    <a:ext uri="{9D8B030D-6E8A-4147-A177-3AD203B41FA5}">
                      <a16:colId xmlns:a16="http://schemas.microsoft.com/office/drawing/2014/main" val="1815822634"/>
                    </a:ext>
                  </a:extLst>
                </a:gridCol>
                <a:gridCol w="1484630">
                  <a:extLst>
                    <a:ext uri="{9D8B030D-6E8A-4147-A177-3AD203B41FA5}">
                      <a16:colId xmlns:a16="http://schemas.microsoft.com/office/drawing/2014/main" val="1554868803"/>
                    </a:ext>
                  </a:extLst>
                </a:gridCol>
                <a:gridCol w="1484630">
                  <a:extLst>
                    <a:ext uri="{9D8B030D-6E8A-4147-A177-3AD203B41FA5}">
                      <a16:colId xmlns:a16="http://schemas.microsoft.com/office/drawing/2014/main" val="3378003366"/>
                    </a:ext>
                  </a:extLst>
                </a:gridCol>
              </a:tblGrid>
              <a:tr h="274320">
                <a:tc gridSpan="4">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QTOF MS Data Processing</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F0F0F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42885504"/>
                  </a:ext>
                </a:extLst>
              </a:tr>
              <a:tr h="0">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Analyte</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Quantification Trace (m/z)</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Retention Time Window (min.)</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Mass Tolerance</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48774950"/>
                  </a:ext>
                </a:extLst>
              </a:tr>
              <a:tr h="274320">
                <a:tc gridSpan="4">
                  <a:txBody>
                    <a:bodyPr/>
                    <a:lstStyle/>
                    <a:p>
                      <a:pPr marL="342900" marR="0" lvl="0" indent="-342900" algn="l">
                        <a:spcBef>
                          <a:spcPts val="0"/>
                        </a:spcBef>
                        <a:spcAft>
                          <a:spcPts val="0"/>
                        </a:spcAft>
                        <a:buFont typeface="Symbol" pitchFamily="2" charset="2"/>
                        <a:buChar char=""/>
                      </a:pPr>
                      <a:r>
                        <a:rPr lang="en-US" sz="1200" dirty="0">
                          <a:effectLst/>
                          <a:latin typeface="Arial" panose="020B0604020202020204" pitchFamily="34" charset="0"/>
                          <a:cs typeface="Arial" panose="020B0604020202020204" pitchFamily="34" charset="0"/>
                        </a:rPr>
                        <a:t>Ceftriaxone</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F0F0F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79329664"/>
                  </a:ext>
                </a:extLst>
              </a:tr>
              <a:tr h="0">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Ceftriaxone</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554.9926</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2.50 ± 0.1</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200 ppm</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971574316"/>
                  </a:ext>
                </a:extLst>
              </a:tr>
              <a:tr h="0">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Amphetamine-d5</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141.119</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2.62 ± 0.1</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200 ppm</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1907605264"/>
                  </a:ext>
                </a:extLst>
              </a:tr>
              <a:tr h="274320">
                <a:tc gridSpan="4">
                  <a:txBody>
                    <a:bodyPr/>
                    <a:lstStyle/>
                    <a:p>
                      <a:pPr marL="342900" marR="0" lvl="0" indent="-342900">
                        <a:spcBef>
                          <a:spcPts val="0"/>
                        </a:spcBef>
                        <a:spcAft>
                          <a:spcPts val="0"/>
                        </a:spcAft>
                        <a:buFont typeface="Symbol" pitchFamily="2" charset="2"/>
                        <a:buChar char=""/>
                      </a:pPr>
                      <a:r>
                        <a:rPr lang="en-US" sz="1200" dirty="0">
                          <a:effectLst/>
                          <a:latin typeface="Arial" panose="020B0604020202020204" pitchFamily="34" charset="0"/>
                          <a:cs typeface="Arial" panose="020B0604020202020204" pitchFamily="34" charset="0"/>
                        </a:rPr>
                        <a:t>Mixed Drug Analysis</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37463741"/>
                  </a:ext>
                </a:extLst>
              </a:tr>
              <a:tr h="0">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Ceftriaxone</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554.9926</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2.29 ± 0.1</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200 ppm</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489994951"/>
                  </a:ext>
                </a:extLst>
              </a:tr>
              <a:tr h="0">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Cefazolin</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455.0338</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2.50 ± 0.1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200 ppm</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19775"/>
                  </a:ext>
                </a:extLst>
              </a:tr>
              <a:tr h="0">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Oxacillin</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402.1063</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3.47 ± 0.1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200 ppm</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423458898"/>
                  </a:ext>
                </a:extLst>
              </a:tr>
              <a:tr h="0">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Meropenem</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384.1118</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2.14 ± 0.1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200 ppm</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25044602"/>
                  </a:ext>
                </a:extLst>
              </a:tr>
              <a:tr h="0">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Amphetamine-d5</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141.119</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2.41 ± 0.1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200 ppm</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04800941"/>
                  </a:ext>
                </a:extLst>
              </a:tr>
              <a:tr h="274320">
                <a:tc gridSpan="4">
                  <a:txBody>
                    <a:bodyPr/>
                    <a:lstStyle/>
                    <a:p>
                      <a:pPr marL="342900" marR="0" lvl="0" indent="-342900">
                        <a:spcBef>
                          <a:spcPts val="0"/>
                        </a:spcBef>
                        <a:spcAft>
                          <a:spcPts val="0"/>
                        </a:spcAft>
                        <a:buFont typeface="Symbol" pitchFamily="2" charset="2"/>
                        <a:buChar char=""/>
                      </a:pPr>
                      <a:r>
                        <a:rPr lang="en-US" sz="1200" dirty="0">
                          <a:effectLst/>
                          <a:latin typeface="Arial" panose="020B0604020202020204" pitchFamily="34" charset="0"/>
                          <a:cs typeface="Arial" panose="020B0604020202020204" pitchFamily="34" charset="0"/>
                        </a:rPr>
                        <a:t>Unit Resolution Ceftriaxone</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70442534"/>
                  </a:ext>
                </a:extLst>
              </a:tr>
              <a:tr h="0">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Ceftriaxone</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554.9926</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2.29 ± 0.1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1 Da</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2096445124"/>
                  </a:ext>
                </a:extLst>
              </a:tr>
              <a:tr h="0">
                <a:tc>
                  <a:txBody>
                    <a:bodyPr/>
                    <a:lstStyle/>
                    <a:p>
                      <a:pPr marL="0" marR="0">
                        <a:spcBef>
                          <a:spcPts val="0"/>
                        </a:spcBef>
                        <a:spcAft>
                          <a:spcPts val="0"/>
                        </a:spcAft>
                      </a:pPr>
                      <a:r>
                        <a:rPr lang="en-US" sz="1200" b="0" dirty="0">
                          <a:effectLst/>
                          <a:latin typeface="Arial" panose="020B0604020202020204" pitchFamily="34" charset="0"/>
                          <a:cs typeface="Arial" panose="020B0604020202020204" pitchFamily="34" charset="0"/>
                        </a:rPr>
                        <a:t>Amphetamine-d5</a:t>
                      </a:r>
                      <a:endParaRPr lang="en-US" sz="12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a:effectLst/>
                          <a:latin typeface="Arial" panose="020B0604020202020204" pitchFamily="34" charset="0"/>
                          <a:cs typeface="Arial" panose="020B0604020202020204" pitchFamily="34" charset="0"/>
                        </a:rPr>
                        <a:t>141.119</a:t>
                      </a:r>
                      <a:endParaRPr lang="en-US" sz="12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2.41 ± 0.1</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tc>
                  <a:txBody>
                    <a:bodyPr/>
                    <a:lstStyle/>
                    <a:p>
                      <a:pPr marL="0" marR="0">
                        <a:spcBef>
                          <a:spcPts val="0"/>
                        </a:spcBef>
                        <a:spcAft>
                          <a:spcPts val="0"/>
                        </a:spcAft>
                      </a:pPr>
                      <a:r>
                        <a:rPr lang="en-US" sz="1200" dirty="0">
                          <a:effectLst/>
                          <a:latin typeface="Arial" panose="020B0604020202020204" pitchFamily="34" charset="0"/>
                          <a:cs typeface="Arial" panose="020B0604020202020204" pitchFamily="34" charset="0"/>
                        </a:rPr>
                        <a:t>1 Da</a:t>
                      </a:r>
                      <a:endParaRPr lang="en-US" sz="12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b"/>
                </a:tc>
                <a:extLst>
                  <a:ext uri="{0D108BD9-81ED-4DB2-BD59-A6C34878D82A}">
                    <a16:rowId xmlns:a16="http://schemas.microsoft.com/office/drawing/2014/main" val="3716785806"/>
                  </a:ext>
                </a:extLst>
              </a:tr>
            </a:tbl>
          </a:graphicData>
        </a:graphic>
      </p:graphicFrame>
      <p:sp>
        <p:nvSpPr>
          <p:cNvPr id="4" name="TextBox 3">
            <a:extLst>
              <a:ext uri="{FF2B5EF4-FFF2-40B4-BE49-F238E27FC236}">
                <a16:creationId xmlns:a16="http://schemas.microsoft.com/office/drawing/2014/main" id="{07FD8572-EC07-2D4F-A0C3-5212031C1BFA}"/>
              </a:ext>
            </a:extLst>
          </p:cNvPr>
          <p:cNvSpPr txBox="1"/>
          <p:nvPr/>
        </p:nvSpPr>
        <p:spPr>
          <a:xfrm>
            <a:off x="465363" y="555236"/>
            <a:ext cx="254018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Supplementary Table </a:t>
            </a:r>
            <a:r>
              <a:rPr lang="en-US" dirty="0" smtClean="0">
                <a:latin typeface="Arial" panose="020B0604020202020204" pitchFamily="34" charset="0"/>
                <a:cs typeface="Arial" panose="020B0604020202020204" pitchFamily="34" charset="0"/>
              </a:rPr>
              <a:t>2</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67658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4D59CB2BF0B09409860FE023FFEA2B3" ma:contentTypeVersion="11" ma:contentTypeDescription="Create a new document." ma:contentTypeScope="" ma:versionID="0b6a806aa5aa87de6c3a6f1ec0f0ea15">
  <xsd:schema xmlns:xsd="http://www.w3.org/2001/XMLSchema" xmlns:xs="http://www.w3.org/2001/XMLSchema" xmlns:p="http://schemas.microsoft.com/office/2006/metadata/properties" xmlns:ns3="33e503ea-9a6f-4c24-87ae-97c26c940b11" xmlns:ns4="19e8b2f6-b572-47a3-8d1a-0f1488e3eafb" targetNamespace="http://schemas.microsoft.com/office/2006/metadata/properties" ma:root="true" ma:fieldsID="c245a0aa0eea9ea72564eaafb32a39bb" ns3:_="" ns4:_="">
    <xsd:import namespace="33e503ea-9a6f-4c24-87ae-97c26c940b11"/>
    <xsd:import namespace="19e8b2f6-b572-47a3-8d1a-0f1488e3eafb"/>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e503ea-9a6f-4c24-87ae-97c26c940b1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e8b2f6-b572-47a3-8d1a-0f1488e3eaf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BA5D77E-C531-4A09-BAAB-A263EBC253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3e503ea-9a6f-4c24-87ae-97c26c940b11"/>
    <ds:schemaRef ds:uri="19e8b2f6-b572-47a3-8d1a-0f1488e3ea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434FAFC-29FC-4EA3-8AE7-16B4662A3904}">
  <ds:schemaRefs>
    <ds:schemaRef ds:uri="http://schemas.microsoft.com/sharepoint/v3/contenttype/forms"/>
  </ds:schemaRefs>
</ds:datastoreItem>
</file>

<file path=customXml/itemProps3.xml><?xml version="1.0" encoding="utf-8"?>
<ds:datastoreItem xmlns:ds="http://schemas.openxmlformats.org/officeDocument/2006/customXml" ds:itemID="{9E41523D-D295-4B51-ACD2-1466C83EC603}">
  <ds:schemaRefs>
    <ds:schemaRef ds:uri="http://purl.org/dc/terms/"/>
    <ds:schemaRef ds:uri="http://schemas.openxmlformats.org/package/2006/metadata/core-properties"/>
    <ds:schemaRef ds:uri="19e8b2f6-b572-47a3-8d1a-0f1488e3eafb"/>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33e503ea-9a6f-4c24-87ae-97c26c940b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3376</TotalTime>
  <Words>619</Words>
  <Application>Microsoft Office PowerPoint</Application>
  <PresentationFormat>Custom</PresentationFormat>
  <Paragraphs>172</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Waters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waters</dc:creator>
  <cp:lastModifiedBy>Bevins, Nicholas</cp:lastModifiedBy>
  <cp:revision>43</cp:revision>
  <cp:lastPrinted>2020-12-24T00:03:35Z</cp:lastPrinted>
  <dcterms:created xsi:type="dcterms:W3CDTF">2020-12-23T22:37:43Z</dcterms:created>
  <dcterms:modified xsi:type="dcterms:W3CDTF">2021-06-15T19:20:58Z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0x01010084D59CB2BF0B09409860FE023FFEA2B3</vt:lpwstr>
  </property>
</Properties>
</file>