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un wang" initials="kw" lastIdx="1" clrIdx="0">
    <p:extLst>
      <p:ext uri="{19B8F6BF-5375-455C-9EA6-DF929625EA0E}">
        <p15:presenceInfo xmlns:p15="http://schemas.microsoft.com/office/powerpoint/2012/main" userId="63903bb1bf9be9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66FF33"/>
    <a:srgbClr val="0099CC"/>
    <a:srgbClr val="0099FF"/>
    <a:srgbClr val="6699FF"/>
    <a:srgbClr val="66CCFF"/>
    <a:srgbClr val="008000"/>
    <a:srgbClr val="FF9900"/>
    <a:srgbClr val="00FF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26" autoAdjust="0"/>
  </p:normalViewPr>
  <p:slideViewPr>
    <p:cSldViewPr>
      <p:cViewPr varScale="1">
        <p:scale>
          <a:sx n="59" d="100"/>
          <a:sy n="59" d="100"/>
        </p:scale>
        <p:origin x="252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3140F-B9BE-45DC-94BF-6B86D93B84B8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14F35-3D1C-4C22-AD31-A37AE704B4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91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E14F35-3D1C-4C22-AD31-A37AE704B40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50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489">
            <a:extLst>
              <a:ext uri="{FF2B5EF4-FFF2-40B4-BE49-F238E27FC236}">
                <a16:creationId xmlns:a16="http://schemas.microsoft.com/office/drawing/2014/main" id="{3D3145AA-1EC2-4234-8B36-CAC877FAD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9913" y="17346"/>
            <a:ext cx="25094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89" name="TextBox 36">
            <a:extLst>
              <a:ext uri="{FF2B5EF4-FFF2-40B4-BE49-F238E27FC236}">
                <a16:creationId xmlns:a16="http://schemas.microsoft.com/office/drawing/2014/main" id="{BC745E5D-705F-4097-8BAD-1C9854B9E5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80" y="4151998"/>
            <a:ext cx="298480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cs typeface="Arial" panose="020B0604020202020204" pitchFamily="34" charset="0"/>
              </a:rPr>
              <a:t>c</a:t>
            </a:r>
            <a:endParaRPr lang="zh-CN" altLang="en-US" sz="1600" b="1" dirty="0">
              <a:cs typeface="Arial" panose="020B0604020202020204" pitchFamily="34" charset="0"/>
            </a:endParaRPr>
          </a:p>
        </p:txBody>
      </p:sp>
      <p:sp>
        <p:nvSpPr>
          <p:cNvPr id="90" name="TextBox 36">
            <a:extLst>
              <a:ext uri="{FF2B5EF4-FFF2-40B4-BE49-F238E27FC236}">
                <a16:creationId xmlns:a16="http://schemas.microsoft.com/office/drawing/2014/main" id="{3A79E8FB-5322-4566-803A-D719B286A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2161" y="4151998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cs typeface="Arial" panose="020B0604020202020204" pitchFamily="34" charset="0"/>
              </a:rPr>
              <a:t>d</a:t>
            </a:r>
            <a:endParaRPr lang="zh-CN" altLang="en-US" sz="1600" b="1" dirty="0">
              <a:cs typeface="Arial" panose="020B0604020202020204" pitchFamily="34" charset="0"/>
            </a:endParaRPr>
          </a:p>
        </p:txBody>
      </p:sp>
      <p:sp>
        <p:nvSpPr>
          <p:cNvPr id="91" name="TextBox 36">
            <a:extLst>
              <a:ext uri="{FF2B5EF4-FFF2-40B4-BE49-F238E27FC236}">
                <a16:creationId xmlns:a16="http://schemas.microsoft.com/office/drawing/2014/main" id="{42086DF3-A5E6-4DCD-B0FE-BD96AA89D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6717" y="4115710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cs typeface="Arial" panose="020B0604020202020204" pitchFamily="34" charset="0"/>
              </a:rPr>
              <a:t>e</a:t>
            </a:r>
            <a:endParaRPr lang="zh-CN" altLang="en-US" sz="1600" b="1" dirty="0">
              <a:cs typeface="Arial" panose="020B0604020202020204" pitchFamily="34" charset="0"/>
            </a:endParaRPr>
          </a:p>
        </p:txBody>
      </p:sp>
      <p:grpSp>
        <p:nvGrpSpPr>
          <p:cNvPr id="202" name="组合 201">
            <a:extLst>
              <a:ext uri="{FF2B5EF4-FFF2-40B4-BE49-F238E27FC236}">
                <a16:creationId xmlns:a16="http://schemas.microsoft.com/office/drawing/2014/main" id="{7F97BAB4-CDA6-41C3-BEB2-BCFBFA5F9216}"/>
              </a:ext>
            </a:extLst>
          </p:cNvPr>
          <p:cNvGrpSpPr/>
          <p:nvPr/>
        </p:nvGrpSpPr>
        <p:grpSpPr>
          <a:xfrm>
            <a:off x="4622540" y="4402303"/>
            <a:ext cx="1874323" cy="2401945"/>
            <a:chOff x="1508183" y="3686753"/>
            <a:chExt cx="1874323" cy="2401945"/>
          </a:xfrm>
        </p:grpSpPr>
        <p:sp>
          <p:nvSpPr>
            <p:cNvPr id="62" name="Rectangle 23">
              <a:extLst>
                <a:ext uri="{FF2B5EF4-FFF2-40B4-BE49-F238E27FC236}">
                  <a16:creationId xmlns:a16="http://schemas.microsoft.com/office/drawing/2014/main" id="{18A75D19-ABDF-4E04-8954-A9C5DA0B7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855" y="513319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24">
              <a:extLst>
                <a:ext uri="{FF2B5EF4-FFF2-40B4-BE49-F238E27FC236}">
                  <a16:creationId xmlns:a16="http://schemas.microsoft.com/office/drawing/2014/main" id="{5F8DE82A-AF14-442F-9352-615D94DA9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566" y="483829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25">
              <a:extLst>
                <a:ext uri="{FF2B5EF4-FFF2-40B4-BE49-F238E27FC236}">
                  <a16:creationId xmlns:a16="http://schemas.microsoft.com/office/drawing/2014/main" id="{BA58A856-A432-4CF1-8AFC-1D381064F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566" y="451979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26">
              <a:extLst>
                <a:ext uri="{FF2B5EF4-FFF2-40B4-BE49-F238E27FC236}">
                  <a16:creationId xmlns:a16="http://schemas.microsoft.com/office/drawing/2014/main" id="{81C87D9B-5E5F-428E-ACCE-34D81DA48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566" y="3903906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200" dirty="0">
                  <a:solidFill>
                    <a:srgbClr val="000000"/>
                  </a:solidFill>
                </a:rPr>
                <a:t>8</a:t>
              </a: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4">
              <a:extLst>
                <a:ext uri="{FF2B5EF4-FFF2-40B4-BE49-F238E27FC236}">
                  <a16:creationId xmlns:a16="http://schemas.microsoft.com/office/drawing/2014/main" id="{3E42E90E-3560-4E32-A72A-462B951357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273012" y="4373412"/>
              <a:ext cx="65500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00206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b="0" dirty="0">
                  <a:solidFill>
                    <a:srgbClr val="000000"/>
                  </a:solidFill>
                </a:rPr>
                <a:t>EF (%)</a:t>
              </a:r>
              <a:endParaRPr lang="en-US" altLang="zh-CN" sz="1200" b="0" dirty="0"/>
            </a:p>
          </p:txBody>
        </p:sp>
        <p:sp>
          <p:nvSpPr>
            <p:cNvPr id="74" name="Text Box 824">
              <a:extLst>
                <a:ext uri="{FF2B5EF4-FFF2-40B4-BE49-F238E27FC236}">
                  <a16:creationId xmlns:a16="http://schemas.microsoft.com/office/drawing/2014/main" id="{082E493F-F746-4248-AFD3-6A6695D61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398450">
              <a:off x="1739411" y="5298906"/>
              <a:ext cx="69671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</a:p>
          </p:txBody>
        </p:sp>
        <p:sp>
          <p:nvSpPr>
            <p:cNvPr id="75" name="Text Box 735">
              <a:extLst>
                <a:ext uri="{FF2B5EF4-FFF2-40B4-BE49-F238E27FC236}">
                  <a16:creationId xmlns:a16="http://schemas.microsoft.com/office/drawing/2014/main" id="{D76302DD-6D1B-4CFF-B25C-7DC718E260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409647">
              <a:off x="2300618" y="5290987"/>
              <a:ext cx="96476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I/R+NC</a:t>
              </a:r>
            </a:p>
          </p:txBody>
        </p:sp>
        <p:sp>
          <p:nvSpPr>
            <p:cNvPr id="76" name="Text Box 735">
              <a:extLst>
                <a:ext uri="{FF2B5EF4-FFF2-40B4-BE49-F238E27FC236}">
                  <a16:creationId xmlns:a16="http://schemas.microsoft.com/office/drawing/2014/main" id="{0A8E1382-9BEA-4F00-A45A-15A1B0DBFE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416192">
              <a:off x="2461029" y="5368723"/>
              <a:ext cx="116295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I/R+Foxa2</a:t>
              </a:r>
            </a:p>
          </p:txBody>
        </p:sp>
        <p:sp>
          <p:nvSpPr>
            <p:cNvPr id="77" name="Text Box 824">
              <a:extLst>
                <a:ext uri="{FF2B5EF4-FFF2-40B4-BE49-F238E27FC236}">
                  <a16:creationId xmlns:a16="http://schemas.microsoft.com/office/drawing/2014/main" id="{F4209D68-45E6-4EC4-8D22-7164CCBC9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398450">
              <a:off x="2245484" y="5253665"/>
              <a:ext cx="50264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I/R</a:t>
              </a:r>
            </a:p>
          </p:txBody>
        </p:sp>
        <p:sp>
          <p:nvSpPr>
            <p:cNvPr id="78" name="Text Box 829">
              <a:extLst>
                <a:ext uri="{FF2B5EF4-FFF2-40B4-BE49-F238E27FC236}">
                  <a16:creationId xmlns:a16="http://schemas.microsoft.com/office/drawing/2014/main" id="{F74D8A82-B02C-4FE7-BB72-88B216F798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0689" y="3857393"/>
              <a:ext cx="6477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=0.0068</a:t>
              </a:r>
              <a:endParaRPr lang="en-US" altLang="zh-CN" sz="800" dirty="0"/>
            </a:p>
          </p:txBody>
        </p:sp>
        <p:sp>
          <p:nvSpPr>
            <p:cNvPr id="79" name="Text Box 831">
              <a:extLst>
                <a:ext uri="{FF2B5EF4-FFF2-40B4-BE49-F238E27FC236}">
                  <a16:creationId xmlns:a16="http://schemas.microsoft.com/office/drawing/2014/main" id="{A1E979AF-6B94-45CC-9AF2-0294A1723F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6374" y="3686753"/>
              <a:ext cx="6477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=0.0110</a:t>
              </a:r>
              <a:endParaRPr lang="en-US" altLang="zh-CN" sz="800" dirty="0"/>
            </a:p>
          </p:txBody>
        </p:sp>
        <p:sp>
          <p:nvSpPr>
            <p:cNvPr id="80" name="Text Box 833">
              <a:extLst>
                <a:ext uri="{FF2B5EF4-FFF2-40B4-BE49-F238E27FC236}">
                  <a16:creationId xmlns:a16="http://schemas.microsoft.com/office/drawing/2014/main" id="{1FAC9BCD-7C52-45AC-A0EE-797414DD26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1103" y="3923928"/>
              <a:ext cx="604515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=0.0472</a:t>
              </a:r>
              <a:endParaRPr lang="en-US" altLang="zh-CN" sz="800" dirty="0"/>
            </a:p>
          </p:txBody>
        </p:sp>
        <p:sp>
          <p:nvSpPr>
            <p:cNvPr id="81" name="Line 828">
              <a:extLst>
                <a:ext uri="{FF2B5EF4-FFF2-40B4-BE49-F238E27FC236}">
                  <a16:creationId xmlns:a16="http://schemas.microsoft.com/office/drawing/2014/main" id="{DB41C924-8230-4063-A7DE-0DE15A6D77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2666" y="4028259"/>
              <a:ext cx="34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Line 830">
              <a:extLst>
                <a:ext uri="{FF2B5EF4-FFF2-40B4-BE49-F238E27FC236}">
                  <a16:creationId xmlns:a16="http://schemas.microsoft.com/office/drawing/2014/main" id="{D46B6472-72C9-4FF5-B728-ACDF622622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5853" y="3859611"/>
              <a:ext cx="666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" name="Line 832">
              <a:extLst>
                <a:ext uri="{FF2B5EF4-FFF2-40B4-BE49-F238E27FC236}">
                  <a16:creationId xmlns:a16="http://schemas.microsoft.com/office/drawing/2014/main" id="{DA46EE87-4328-4AA1-B765-253BA55EF1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0729" y="4095291"/>
              <a:ext cx="34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103D61F4-F3BE-4C53-B086-BD40390F8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541" y="4192841"/>
              <a:ext cx="222672" cy="1052075"/>
            </a:xfrm>
            <a:custGeom>
              <a:avLst/>
              <a:gdLst>
                <a:gd name="T0" fmla="*/ 0 w 483"/>
                <a:gd name="T1" fmla="*/ 1710 h 1710"/>
                <a:gd name="T2" fmla="*/ 0 w 483"/>
                <a:gd name="T3" fmla="*/ 0 h 1710"/>
                <a:gd name="T4" fmla="*/ 0 w 483"/>
                <a:gd name="T5" fmla="*/ 0 h 1710"/>
                <a:gd name="T6" fmla="*/ 483 w 483"/>
                <a:gd name="T7" fmla="*/ 0 h 1710"/>
                <a:gd name="T8" fmla="*/ 483 w 483"/>
                <a:gd name="T9" fmla="*/ 0 h 1710"/>
                <a:gd name="T10" fmla="*/ 483 w 483"/>
                <a:gd name="T11" fmla="*/ 171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3" h="1710">
                  <a:moveTo>
                    <a:pt x="0" y="171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171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47AFBA70-DAB1-4691-80F5-3B9208DE8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9902" y="4096862"/>
              <a:ext cx="110874" cy="95979"/>
            </a:xfrm>
            <a:custGeom>
              <a:avLst/>
              <a:gdLst>
                <a:gd name="T0" fmla="*/ 0 w 241"/>
                <a:gd name="T1" fmla="*/ 0 h 156"/>
                <a:gd name="T2" fmla="*/ 241 w 241"/>
                <a:gd name="T3" fmla="*/ 0 h 156"/>
                <a:gd name="T4" fmla="*/ 120 w 241"/>
                <a:gd name="T5" fmla="*/ 0 h 156"/>
                <a:gd name="T6" fmla="*/ 120 w 241"/>
                <a:gd name="T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156">
                  <a:moveTo>
                    <a:pt x="0" y="0"/>
                  </a:moveTo>
                  <a:lnTo>
                    <a:pt x="241" y="0"/>
                  </a:lnTo>
                  <a:lnTo>
                    <a:pt x="120" y="0"/>
                  </a:lnTo>
                  <a:lnTo>
                    <a:pt x="120" y="15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CCC86E6A-AF36-40B4-A5AE-14BEDB576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934" y="4434018"/>
              <a:ext cx="223595" cy="810898"/>
            </a:xfrm>
            <a:custGeom>
              <a:avLst/>
              <a:gdLst>
                <a:gd name="T0" fmla="*/ 0 w 482"/>
                <a:gd name="T1" fmla="*/ 1316 h 1316"/>
                <a:gd name="T2" fmla="*/ 0 w 482"/>
                <a:gd name="T3" fmla="*/ 0 h 1316"/>
                <a:gd name="T4" fmla="*/ 0 w 482"/>
                <a:gd name="T5" fmla="*/ 0 h 1316"/>
                <a:gd name="T6" fmla="*/ 482 w 482"/>
                <a:gd name="T7" fmla="*/ 0 h 1316"/>
                <a:gd name="T8" fmla="*/ 482 w 482"/>
                <a:gd name="T9" fmla="*/ 0 h 1316"/>
                <a:gd name="T10" fmla="*/ 482 w 482"/>
                <a:gd name="T11" fmla="*/ 1316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2" h="1316">
                  <a:moveTo>
                    <a:pt x="0" y="131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82" y="0"/>
                  </a:lnTo>
                  <a:lnTo>
                    <a:pt x="482" y="0"/>
                  </a:lnTo>
                  <a:lnTo>
                    <a:pt x="482" y="131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0">
              <a:extLst>
                <a:ext uri="{FF2B5EF4-FFF2-40B4-BE49-F238E27FC236}">
                  <a16:creationId xmlns:a16="http://schemas.microsoft.com/office/drawing/2014/main" id="{8C237AFB-D4BA-44AD-B0AA-8FD8B4323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295" y="4325734"/>
              <a:ext cx="110874" cy="108284"/>
            </a:xfrm>
            <a:custGeom>
              <a:avLst/>
              <a:gdLst>
                <a:gd name="T0" fmla="*/ 0 w 240"/>
                <a:gd name="T1" fmla="*/ 0 h 177"/>
                <a:gd name="T2" fmla="*/ 240 w 240"/>
                <a:gd name="T3" fmla="*/ 0 h 177"/>
                <a:gd name="T4" fmla="*/ 121 w 240"/>
                <a:gd name="T5" fmla="*/ 0 h 177"/>
                <a:gd name="T6" fmla="*/ 121 w 240"/>
                <a:gd name="T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177">
                  <a:moveTo>
                    <a:pt x="0" y="0"/>
                  </a:moveTo>
                  <a:lnTo>
                    <a:pt x="240" y="0"/>
                  </a:lnTo>
                  <a:lnTo>
                    <a:pt x="121" y="0"/>
                  </a:lnTo>
                  <a:lnTo>
                    <a:pt x="121" y="17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75AA0B-F758-404F-AF6E-5F78F2045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252" y="4421713"/>
              <a:ext cx="222672" cy="823203"/>
            </a:xfrm>
            <a:custGeom>
              <a:avLst/>
              <a:gdLst>
                <a:gd name="T0" fmla="*/ 0 w 482"/>
                <a:gd name="T1" fmla="*/ 1337 h 1337"/>
                <a:gd name="T2" fmla="*/ 0 w 482"/>
                <a:gd name="T3" fmla="*/ 0 h 1337"/>
                <a:gd name="T4" fmla="*/ 0 w 482"/>
                <a:gd name="T5" fmla="*/ 0 h 1337"/>
                <a:gd name="T6" fmla="*/ 482 w 482"/>
                <a:gd name="T7" fmla="*/ 0 h 1337"/>
                <a:gd name="T8" fmla="*/ 482 w 482"/>
                <a:gd name="T9" fmla="*/ 0 h 1337"/>
                <a:gd name="T10" fmla="*/ 482 w 482"/>
                <a:gd name="T11" fmla="*/ 1337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2" h="1337">
                  <a:moveTo>
                    <a:pt x="0" y="133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82" y="0"/>
                  </a:lnTo>
                  <a:lnTo>
                    <a:pt x="482" y="0"/>
                  </a:lnTo>
                  <a:lnTo>
                    <a:pt x="482" y="1337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3">
              <a:extLst>
                <a:ext uri="{FF2B5EF4-FFF2-40B4-BE49-F238E27FC236}">
                  <a16:creationId xmlns:a16="http://schemas.microsoft.com/office/drawing/2014/main" id="{7097F449-97A9-44E7-921F-D68CB391F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89" y="4286358"/>
              <a:ext cx="111798" cy="135355"/>
            </a:xfrm>
            <a:custGeom>
              <a:avLst/>
              <a:gdLst>
                <a:gd name="T0" fmla="*/ 0 w 242"/>
                <a:gd name="T1" fmla="*/ 0 h 219"/>
                <a:gd name="T2" fmla="*/ 242 w 242"/>
                <a:gd name="T3" fmla="*/ 0 h 219"/>
                <a:gd name="T4" fmla="*/ 121 w 242"/>
                <a:gd name="T5" fmla="*/ 0 h 219"/>
                <a:gd name="T6" fmla="*/ 121 w 242"/>
                <a:gd name="T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19">
                  <a:moveTo>
                    <a:pt x="0" y="0"/>
                  </a:moveTo>
                  <a:lnTo>
                    <a:pt x="242" y="0"/>
                  </a:lnTo>
                  <a:lnTo>
                    <a:pt x="121" y="0"/>
                  </a:lnTo>
                  <a:lnTo>
                    <a:pt x="121" y="21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5">
              <a:extLst>
                <a:ext uri="{FF2B5EF4-FFF2-40B4-BE49-F238E27FC236}">
                  <a16:creationId xmlns:a16="http://schemas.microsoft.com/office/drawing/2014/main" id="{B99F1AA5-B6D7-4879-96B9-3D1576B24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645" y="4242060"/>
              <a:ext cx="222672" cy="1002856"/>
            </a:xfrm>
            <a:custGeom>
              <a:avLst/>
              <a:gdLst>
                <a:gd name="T0" fmla="*/ 0 w 482"/>
                <a:gd name="T1" fmla="*/ 1629 h 1629"/>
                <a:gd name="T2" fmla="*/ 0 w 482"/>
                <a:gd name="T3" fmla="*/ 0 h 1629"/>
                <a:gd name="T4" fmla="*/ 0 w 482"/>
                <a:gd name="T5" fmla="*/ 0 h 1629"/>
                <a:gd name="T6" fmla="*/ 482 w 482"/>
                <a:gd name="T7" fmla="*/ 0 h 1629"/>
                <a:gd name="T8" fmla="*/ 482 w 482"/>
                <a:gd name="T9" fmla="*/ 0 h 1629"/>
                <a:gd name="T10" fmla="*/ 482 w 482"/>
                <a:gd name="T11" fmla="*/ 162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2" h="1629">
                  <a:moveTo>
                    <a:pt x="0" y="162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82" y="0"/>
                  </a:lnTo>
                  <a:lnTo>
                    <a:pt x="482" y="0"/>
                  </a:lnTo>
                  <a:lnTo>
                    <a:pt x="482" y="162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6">
              <a:extLst>
                <a:ext uri="{FF2B5EF4-FFF2-40B4-BE49-F238E27FC236}">
                  <a16:creationId xmlns:a16="http://schemas.microsoft.com/office/drawing/2014/main" id="{3188FFDA-47D3-4B85-9DD7-17318C7F2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082" y="4190380"/>
              <a:ext cx="111798" cy="51681"/>
            </a:xfrm>
            <a:custGeom>
              <a:avLst/>
              <a:gdLst>
                <a:gd name="T0" fmla="*/ 0 w 242"/>
                <a:gd name="T1" fmla="*/ 0 h 85"/>
                <a:gd name="T2" fmla="*/ 242 w 242"/>
                <a:gd name="T3" fmla="*/ 0 h 85"/>
                <a:gd name="T4" fmla="*/ 121 w 242"/>
                <a:gd name="T5" fmla="*/ 0 h 85"/>
                <a:gd name="T6" fmla="*/ 121 w 242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85">
                  <a:moveTo>
                    <a:pt x="0" y="0"/>
                  </a:moveTo>
                  <a:lnTo>
                    <a:pt x="242" y="0"/>
                  </a:lnTo>
                  <a:lnTo>
                    <a:pt x="121" y="0"/>
                  </a:lnTo>
                  <a:lnTo>
                    <a:pt x="121" y="8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Line 38">
              <a:extLst>
                <a:ext uri="{FF2B5EF4-FFF2-40B4-BE49-F238E27FC236}">
                  <a16:creationId xmlns:a16="http://schemas.microsoft.com/office/drawing/2014/main" id="{22312BC4-2B1D-469E-B70C-4A9EC99F04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7124" y="5244915"/>
              <a:ext cx="14653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Line 48">
              <a:extLst>
                <a:ext uri="{FF2B5EF4-FFF2-40B4-BE49-F238E27FC236}">
                  <a16:creationId xmlns:a16="http://schemas.microsoft.com/office/drawing/2014/main" id="{D97DCAAE-41CE-428C-A9FE-C92A777F88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1743" y="3983656"/>
              <a:ext cx="0" cy="12674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Line 49">
              <a:extLst>
                <a:ext uri="{FF2B5EF4-FFF2-40B4-BE49-F238E27FC236}">
                  <a16:creationId xmlns:a16="http://schemas.microsoft.com/office/drawing/2014/main" id="{32FA0F7B-9684-4BF7-A702-C853AB9203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94025" y="5244915"/>
              <a:ext cx="277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Line 50">
              <a:extLst>
                <a:ext uri="{FF2B5EF4-FFF2-40B4-BE49-F238E27FC236}">
                  <a16:creationId xmlns:a16="http://schemas.microsoft.com/office/drawing/2014/main" id="{2DBD2933-2AF6-45FB-8C24-FEE12400F4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94025" y="4931139"/>
              <a:ext cx="277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Line 51">
              <a:extLst>
                <a:ext uri="{FF2B5EF4-FFF2-40B4-BE49-F238E27FC236}">
                  <a16:creationId xmlns:a16="http://schemas.microsoft.com/office/drawing/2014/main" id="{7547AE17-4757-4623-B0A3-433D11236E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94025" y="4616132"/>
              <a:ext cx="277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Line 52">
              <a:extLst>
                <a:ext uri="{FF2B5EF4-FFF2-40B4-BE49-F238E27FC236}">
                  <a16:creationId xmlns:a16="http://schemas.microsoft.com/office/drawing/2014/main" id="{F40C4E9A-15D8-4FAB-8B0D-44234BFAAA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94025" y="4303585"/>
              <a:ext cx="277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Line 53">
              <a:extLst>
                <a:ext uri="{FF2B5EF4-FFF2-40B4-BE49-F238E27FC236}">
                  <a16:creationId xmlns:a16="http://schemas.microsoft.com/office/drawing/2014/main" id="{DD66E8A7-13CE-4162-9CE1-D2EA2D66D9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94025" y="3988578"/>
              <a:ext cx="277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26">
              <a:extLst>
                <a:ext uri="{FF2B5EF4-FFF2-40B4-BE49-F238E27FC236}">
                  <a16:creationId xmlns:a16="http://schemas.microsoft.com/office/drawing/2014/main" id="{1EBC81C3-31F7-4DF5-9C16-FC0129B13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1436" y="4205500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C46B7897-51AD-4A3A-9054-B1978971CC9B}"/>
              </a:ext>
            </a:extLst>
          </p:cNvPr>
          <p:cNvGrpSpPr/>
          <p:nvPr/>
        </p:nvGrpSpPr>
        <p:grpSpPr>
          <a:xfrm>
            <a:off x="3699290" y="2165939"/>
            <a:ext cx="2368007" cy="1585325"/>
            <a:chOff x="1392215" y="1840862"/>
            <a:chExt cx="2368007" cy="1585325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8F7D69A3-0015-4AF8-8710-BE9BAD20513D}"/>
                </a:ext>
              </a:extLst>
            </p:cNvPr>
            <p:cNvGrpSpPr/>
            <p:nvPr/>
          </p:nvGrpSpPr>
          <p:grpSpPr>
            <a:xfrm>
              <a:off x="1392215" y="2025029"/>
              <a:ext cx="1689059" cy="1401158"/>
              <a:chOff x="1392215" y="2016403"/>
              <a:chExt cx="1689059" cy="1401158"/>
            </a:xfrm>
          </p:grpSpPr>
          <p:sp>
            <p:nvSpPr>
              <p:cNvPr id="38" name="Text Box 824">
                <a:extLst>
                  <a:ext uri="{FF2B5EF4-FFF2-40B4-BE49-F238E27FC236}">
                    <a16:creationId xmlns:a16="http://schemas.microsoft.com/office/drawing/2014/main" id="{93EEB50D-0BDD-4AB4-A3A0-AB4E94F144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398450">
                <a:off x="1704492" y="2683082"/>
                <a:ext cx="69671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39" name="Text Box 735">
                <a:extLst>
                  <a:ext uri="{FF2B5EF4-FFF2-40B4-BE49-F238E27FC236}">
                    <a16:creationId xmlns:a16="http://schemas.microsoft.com/office/drawing/2014/main" id="{287094ED-F988-4220-9B7B-02A88FDC6B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09647">
                <a:off x="2122525" y="2619936"/>
                <a:ext cx="96476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H/R+NC</a:t>
                </a:r>
              </a:p>
            </p:txBody>
          </p:sp>
          <p:sp>
            <p:nvSpPr>
              <p:cNvPr id="40" name="Text Box 735">
                <a:extLst>
                  <a:ext uri="{FF2B5EF4-FFF2-40B4-BE49-F238E27FC236}">
                    <a16:creationId xmlns:a16="http://schemas.microsoft.com/office/drawing/2014/main" id="{217A3442-5F15-4321-86A3-4AABBA55D6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16192">
                <a:off x="2222066" y="2697586"/>
                <a:ext cx="116295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H/R+Foxa2</a:t>
                </a:r>
              </a:p>
            </p:txBody>
          </p:sp>
          <p:sp>
            <p:nvSpPr>
              <p:cNvPr id="41" name="Text Box 824">
                <a:extLst>
                  <a:ext uri="{FF2B5EF4-FFF2-40B4-BE49-F238E27FC236}">
                    <a16:creationId xmlns:a16="http://schemas.microsoft.com/office/drawing/2014/main" id="{D2EC2628-0236-479E-9EAD-E359C869C6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398450">
                <a:off x="2153742" y="2576501"/>
                <a:ext cx="502643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H/R</a:t>
                </a:r>
              </a:p>
            </p:txBody>
          </p:sp>
          <p:sp>
            <p:nvSpPr>
              <p:cNvPr id="85" name="Text Box 149">
                <a:extLst>
                  <a:ext uri="{FF2B5EF4-FFF2-40B4-BE49-F238E27FC236}">
                    <a16:creationId xmlns:a16="http://schemas.microsoft.com/office/drawing/2014/main" id="{88C41F30-1F34-4707-80F9-150910CAA1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215" y="2302938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86" name="Text Box 135">
                <a:extLst>
                  <a:ext uri="{FF2B5EF4-FFF2-40B4-BE49-F238E27FC236}">
                    <a16:creationId xmlns:a16="http://schemas.microsoft.com/office/drawing/2014/main" id="{4D987728-A93D-4E39-9774-058BB514DD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08338" y="2016403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Foxa2</a:t>
                </a:r>
              </a:p>
            </p:txBody>
          </p:sp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2C19832B-6983-4CB3-9EED-41889CB58337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70794" y="2044663"/>
                <a:ext cx="1008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52F7A6E4-1ED2-4E84-A3FD-544DAAAE2568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16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851" b="19185"/>
              <a:stretch/>
            </p:blipFill>
            <p:spPr>
              <a:xfrm>
                <a:off x="2073274" y="2322634"/>
                <a:ext cx="1008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66" name="Text Box 465">
              <a:extLst>
                <a:ext uri="{FF2B5EF4-FFF2-40B4-BE49-F238E27FC236}">
                  <a16:creationId xmlns:a16="http://schemas.microsoft.com/office/drawing/2014/main" id="{2C445E97-5BC5-43A0-B95E-EA3294D98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4422" y="1840862"/>
              <a:ext cx="6858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 err="1"/>
                <a:t>kDa</a:t>
              </a:r>
              <a:endParaRPr lang="en-US" altLang="zh-CN" sz="800" dirty="0"/>
            </a:p>
          </p:txBody>
        </p:sp>
        <p:sp>
          <p:nvSpPr>
            <p:cNvPr id="67" name="Line 464">
              <a:extLst>
                <a:ext uri="{FF2B5EF4-FFF2-40B4-BE49-F238E27FC236}">
                  <a16:creationId xmlns:a16="http://schemas.microsoft.com/office/drawing/2014/main" id="{378BC479-99A9-4355-BA9A-6F684F9DE4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0405" y="2114038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68" name="Text Box 465">
              <a:extLst>
                <a:ext uri="{FF2B5EF4-FFF2-40B4-BE49-F238E27FC236}">
                  <a16:creationId xmlns:a16="http://schemas.microsoft.com/office/drawing/2014/main" id="{A37C9BD6-963E-424E-A374-800A4D683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4826" y="2002893"/>
              <a:ext cx="3771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70</a:t>
              </a:r>
            </a:p>
          </p:txBody>
        </p:sp>
        <p:sp>
          <p:nvSpPr>
            <p:cNvPr id="69" name="Line 464">
              <a:extLst>
                <a:ext uri="{FF2B5EF4-FFF2-40B4-BE49-F238E27FC236}">
                  <a16:creationId xmlns:a16="http://schemas.microsoft.com/office/drawing/2014/main" id="{C118FBD8-C5D5-4AAF-B2C9-2A706C01C1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0405" y="2378785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70" name="Text Box 465">
              <a:extLst>
                <a:ext uri="{FF2B5EF4-FFF2-40B4-BE49-F238E27FC236}">
                  <a16:creationId xmlns:a16="http://schemas.microsoft.com/office/drawing/2014/main" id="{30131F12-99BE-4D73-AD88-E93A26D439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354" y="2263158"/>
              <a:ext cx="3046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40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2D070D58-E779-43B8-A0DB-86CA9AD86005}"/>
              </a:ext>
            </a:extLst>
          </p:cNvPr>
          <p:cNvGrpSpPr/>
          <p:nvPr/>
        </p:nvGrpSpPr>
        <p:grpSpPr>
          <a:xfrm>
            <a:off x="2461715" y="4763782"/>
            <a:ext cx="2366710" cy="1506035"/>
            <a:chOff x="3829590" y="1840862"/>
            <a:chExt cx="2366710" cy="150603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358F45D-D60E-4442-8239-E96B54F4F229}"/>
                </a:ext>
              </a:extLst>
            </p:cNvPr>
            <p:cNvGrpSpPr/>
            <p:nvPr/>
          </p:nvGrpSpPr>
          <p:grpSpPr>
            <a:xfrm>
              <a:off x="3829590" y="2036578"/>
              <a:ext cx="1687642" cy="1310319"/>
              <a:chOff x="3609699" y="2045204"/>
              <a:chExt cx="1687642" cy="1310319"/>
            </a:xfrm>
          </p:grpSpPr>
          <p:sp>
            <p:nvSpPr>
              <p:cNvPr id="56" name="Text Box 824">
                <a:extLst>
                  <a:ext uri="{FF2B5EF4-FFF2-40B4-BE49-F238E27FC236}">
                    <a16:creationId xmlns:a16="http://schemas.microsoft.com/office/drawing/2014/main" id="{AC8832D7-807A-4541-AD71-809CBCBB29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398450">
                <a:off x="3948307" y="2665817"/>
                <a:ext cx="69671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58" name="Text Box 735">
                <a:extLst>
                  <a:ext uri="{FF2B5EF4-FFF2-40B4-BE49-F238E27FC236}">
                    <a16:creationId xmlns:a16="http://schemas.microsoft.com/office/drawing/2014/main" id="{E1483DD1-2AE6-4B99-85DB-1B96562C5A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09647">
                <a:off x="4383313" y="2557495"/>
                <a:ext cx="96476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I/R+NC</a:t>
                </a:r>
              </a:p>
            </p:txBody>
          </p:sp>
          <p:sp>
            <p:nvSpPr>
              <p:cNvPr id="59" name="Text Box 735">
                <a:extLst>
                  <a:ext uri="{FF2B5EF4-FFF2-40B4-BE49-F238E27FC236}">
                    <a16:creationId xmlns:a16="http://schemas.microsoft.com/office/drawing/2014/main" id="{989B151B-3EDA-4B46-AC96-139A159C16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416192">
                <a:off x="4469308" y="2635548"/>
                <a:ext cx="116295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I/R+Foxa2</a:t>
                </a:r>
              </a:p>
            </p:txBody>
          </p:sp>
          <p:sp>
            <p:nvSpPr>
              <p:cNvPr id="60" name="Text Box 824">
                <a:extLst>
                  <a:ext uri="{FF2B5EF4-FFF2-40B4-BE49-F238E27FC236}">
                    <a16:creationId xmlns:a16="http://schemas.microsoft.com/office/drawing/2014/main" id="{66218030-5726-4ADB-B493-15AD376A84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398450">
                <a:off x="4428727" y="2490969"/>
                <a:ext cx="502643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I/R</a:t>
                </a:r>
              </a:p>
            </p:txBody>
          </p:sp>
          <p:sp>
            <p:nvSpPr>
              <p:cNvPr id="87" name="Text Box 149">
                <a:extLst>
                  <a:ext uri="{FF2B5EF4-FFF2-40B4-BE49-F238E27FC236}">
                    <a16:creationId xmlns:a16="http://schemas.microsoft.com/office/drawing/2014/main" id="{020A4399-5103-4490-9C4E-C8CE5F8C40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09699" y="2298508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88" name="Text Box 135">
                <a:extLst>
                  <a:ext uri="{FF2B5EF4-FFF2-40B4-BE49-F238E27FC236}">
                    <a16:creationId xmlns:a16="http://schemas.microsoft.com/office/drawing/2014/main" id="{FEAD9BC5-50D4-4856-91C9-AD66B721DF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25822" y="2045204"/>
                <a:ext cx="1019175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Foxa2</a:t>
                </a:r>
              </a:p>
            </p:txBody>
          </p:sp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id="{1B482786-5CC4-49EA-9E76-7713C3948BE8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19" b="13205"/>
              <a:stretch/>
            </p:blipFill>
            <p:spPr>
              <a:xfrm>
                <a:off x="4286328" y="2051418"/>
                <a:ext cx="1008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id="{E2FD2AEA-B184-4CCA-868A-B7C9AC37F859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89341" y="2327931"/>
                <a:ext cx="1008000" cy="21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72" name="Text Box 465">
              <a:extLst>
                <a:ext uri="{FF2B5EF4-FFF2-40B4-BE49-F238E27FC236}">
                  <a16:creationId xmlns:a16="http://schemas.microsoft.com/office/drawing/2014/main" id="{A0247770-21FC-4001-B59E-29539FFEF2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0500" y="1840862"/>
              <a:ext cx="6858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 err="1"/>
                <a:t>kDa</a:t>
              </a:r>
              <a:endParaRPr lang="en-US" altLang="zh-CN" sz="800" dirty="0"/>
            </a:p>
          </p:txBody>
        </p:sp>
        <p:sp>
          <p:nvSpPr>
            <p:cNvPr id="84" name="Line 464">
              <a:extLst>
                <a:ext uri="{FF2B5EF4-FFF2-40B4-BE49-F238E27FC236}">
                  <a16:creationId xmlns:a16="http://schemas.microsoft.com/office/drawing/2014/main" id="{A083B7EE-20FA-4076-9143-62680F10F4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6483" y="2103706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92" name="Text Box 465">
              <a:extLst>
                <a:ext uri="{FF2B5EF4-FFF2-40B4-BE49-F238E27FC236}">
                  <a16:creationId xmlns:a16="http://schemas.microsoft.com/office/drawing/2014/main" id="{575B18A3-9465-49A0-9FAC-A5B61722C5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0904" y="1992561"/>
              <a:ext cx="3771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70</a:t>
              </a:r>
            </a:p>
          </p:txBody>
        </p:sp>
        <p:sp>
          <p:nvSpPr>
            <p:cNvPr id="95" name="Line 464">
              <a:extLst>
                <a:ext uri="{FF2B5EF4-FFF2-40B4-BE49-F238E27FC236}">
                  <a16:creationId xmlns:a16="http://schemas.microsoft.com/office/drawing/2014/main" id="{25E8223C-5447-4753-99FB-66EEE513CD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6483" y="2383951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96" name="Text Box 465">
              <a:extLst>
                <a:ext uri="{FF2B5EF4-FFF2-40B4-BE49-F238E27FC236}">
                  <a16:creationId xmlns:a16="http://schemas.microsoft.com/office/drawing/2014/main" id="{B56B451B-3DF7-457C-A784-AC6A86649A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4432" y="2268324"/>
              <a:ext cx="3046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dirty="0"/>
                <a:t>40</a:t>
              </a: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FE105CDB-62CE-4A90-8866-1DF0F5D5C12C}"/>
              </a:ext>
            </a:extLst>
          </p:cNvPr>
          <p:cNvGrpSpPr/>
          <p:nvPr/>
        </p:nvGrpSpPr>
        <p:grpSpPr>
          <a:xfrm>
            <a:off x="1405702" y="1926838"/>
            <a:ext cx="1664560" cy="2223759"/>
            <a:chOff x="887419" y="2295899"/>
            <a:chExt cx="1664560" cy="2223759"/>
          </a:xfrm>
        </p:grpSpPr>
        <p:sp>
          <p:nvSpPr>
            <p:cNvPr id="98" name="Rectangle 45">
              <a:extLst>
                <a:ext uri="{FF2B5EF4-FFF2-40B4-BE49-F238E27FC236}">
                  <a16:creationId xmlns:a16="http://schemas.microsoft.com/office/drawing/2014/main" id="{AFF2C759-DD19-41A0-B3C8-34EBE11A4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269" y="378786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9" name="Rectangle 46">
              <a:extLst>
                <a:ext uri="{FF2B5EF4-FFF2-40B4-BE49-F238E27FC236}">
                  <a16:creationId xmlns:a16="http://schemas.microsoft.com/office/drawing/2014/main" id="{D4E24E6E-B4D5-47E5-AADA-85A0DD5B6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13" y="3487738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0" name="Rectangle 47">
              <a:extLst>
                <a:ext uri="{FF2B5EF4-FFF2-40B4-BE49-F238E27FC236}">
                  <a16:creationId xmlns:a16="http://schemas.microsoft.com/office/drawing/2014/main" id="{2DEBACF3-94FD-4C5A-92FA-1671B2FC6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13" y="3154363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1" name="Rectangle 48">
              <a:extLst>
                <a:ext uri="{FF2B5EF4-FFF2-40B4-BE49-F238E27FC236}">
                  <a16:creationId xmlns:a16="http://schemas.microsoft.com/office/drawing/2014/main" id="{FF22424D-7FDA-4DEE-A491-918C55A98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13" y="281683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2" name="Rectangle 49">
              <a:extLst>
                <a:ext uri="{FF2B5EF4-FFF2-40B4-BE49-F238E27FC236}">
                  <a16:creationId xmlns:a16="http://schemas.microsoft.com/office/drawing/2014/main" id="{AFCFF8C1-3ECC-4F05-8B8D-9B78BE19B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13" y="248602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id="{E180707B-1AD0-4C3F-9B3E-F0FE6D205128}"/>
                </a:ext>
              </a:extLst>
            </p:cNvPr>
            <p:cNvGrpSpPr/>
            <p:nvPr/>
          </p:nvGrpSpPr>
          <p:grpSpPr>
            <a:xfrm>
              <a:off x="1251816" y="2569814"/>
              <a:ext cx="1300163" cy="1347788"/>
              <a:chOff x="1198563" y="2541588"/>
              <a:chExt cx="1300163" cy="1347788"/>
            </a:xfrm>
          </p:grpSpPr>
          <p:sp>
            <p:nvSpPr>
              <p:cNvPr id="112" name="Rectangle 31">
                <a:extLst>
                  <a:ext uri="{FF2B5EF4-FFF2-40B4-BE49-F238E27FC236}">
                    <a16:creationId xmlns:a16="http://schemas.microsoft.com/office/drawing/2014/main" id="{D59865EC-BDCD-44AF-AB13-29ABE35A1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813" y="3716338"/>
                <a:ext cx="282575" cy="1666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32">
                <a:extLst>
                  <a:ext uri="{FF2B5EF4-FFF2-40B4-BE49-F238E27FC236}">
                    <a16:creationId xmlns:a16="http://schemas.microsoft.com/office/drawing/2014/main" id="{AAAE8440-3E30-44EA-B67B-F0A0966B6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813" y="3716338"/>
                <a:ext cx="282575" cy="166688"/>
              </a:xfrm>
              <a:custGeom>
                <a:avLst/>
                <a:gdLst>
                  <a:gd name="T0" fmla="*/ 0 w 534"/>
                  <a:gd name="T1" fmla="*/ 210 h 210"/>
                  <a:gd name="T2" fmla="*/ 0 w 534"/>
                  <a:gd name="T3" fmla="*/ 0 h 210"/>
                  <a:gd name="T4" fmla="*/ 0 w 534"/>
                  <a:gd name="T5" fmla="*/ 0 h 210"/>
                  <a:gd name="T6" fmla="*/ 534 w 534"/>
                  <a:gd name="T7" fmla="*/ 0 h 210"/>
                  <a:gd name="T8" fmla="*/ 534 w 534"/>
                  <a:gd name="T9" fmla="*/ 0 h 210"/>
                  <a:gd name="T10" fmla="*/ 534 w 534"/>
                  <a:gd name="T11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4" h="210">
                    <a:moveTo>
                      <a:pt x="0" y="21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34" y="0"/>
                    </a:lnTo>
                    <a:lnTo>
                      <a:pt x="534" y="0"/>
                    </a:lnTo>
                    <a:lnTo>
                      <a:pt x="534" y="2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33">
                <a:extLst>
                  <a:ext uri="{FF2B5EF4-FFF2-40B4-BE49-F238E27FC236}">
                    <a16:creationId xmlns:a16="http://schemas.microsoft.com/office/drawing/2014/main" id="{243BA917-9548-45A1-A3B3-48958F158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3629025"/>
                <a:ext cx="141288" cy="87313"/>
              </a:xfrm>
              <a:custGeom>
                <a:avLst/>
                <a:gdLst>
                  <a:gd name="T0" fmla="*/ 0 w 267"/>
                  <a:gd name="T1" fmla="*/ 0 h 110"/>
                  <a:gd name="T2" fmla="*/ 267 w 267"/>
                  <a:gd name="T3" fmla="*/ 0 h 110"/>
                  <a:gd name="T4" fmla="*/ 134 w 267"/>
                  <a:gd name="T5" fmla="*/ 0 h 110"/>
                  <a:gd name="T6" fmla="*/ 134 w 267"/>
                  <a:gd name="T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7" h="110">
                    <a:moveTo>
                      <a:pt x="0" y="0"/>
                    </a:moveTo>
                    <a:lnTo>
                      <a:pt x="267" y="0"/>
                    </a:lnTo>
                    <a:lnTo>
                      <a:pt x="134" y="0"/>
                    </a:lnTo>
                    <a:lnTo>
                      <a:pt x="134" y="1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Rectangle 34">
                <a:extLst>
                  <a:ext uri="{FF2B5EF4-FFF2-40B4-BE49-F238E27FC236}">
                    <a16:creationId xmlns:a16="http://schemas.microsoft.com/office/drawing/2014/main" id="{484ADF21-136F-4D86-BFF2-729D07DB46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7675" y="3724275"/>
                <a:ext cx="280988" cy="1587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35">
                <a:extLst>
                  <a:ext uri="{FF2B5EF4-FFF2-40B4-BE49-F238E27FC236}">
                    <a16:creationId xmlns:a16="http://schemas.microsoft.com/office/drawing/2014/main" id="{FB037437-9A35-46FB-8897-A26116829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7675" y="3724275"/>
                <a:ext cx="280988" cy="158750"/>
              </a:xfrm>
              <a:custGeom>
                <a:avLst/>
                <a:gdLst>
                  <a:gd name="T0" fmla="*/ 0 w 533"/>
                  <a:gd name="T1" fmla="*/ 201 h 201"/>
                  <a:gd name="T2" fmla="*/ 0 w 533"/>
                  <a:gd name="T3" fmla="*/ 0 h 201"/>
                  <a:gd name="T4" fmla="*/ 0 w 533"/>
                  <a:gd name="T5" fmla="*/ 0 h 201"/>
                  <a:gd name="T6" fmla="*/ 533 w 533"/>
                  <a:gd name="T7" fmla="*/ 0 h 201"/>
                  <a:gd name="T8" fmla="*/ 533 w 533"/>
                  <a:gd name="T9" fmla="*/ 0 h 201"/>
                  <a:gd name="T10" fmla="*/ 533 w 533"/>
                  <a:gd name="T11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3" h="201">
                    <a:moveTo>
                      <a:pt x="0" y="20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33" y="0"/>
                    </a:lnTo>
                    <a:lnTo>
                      <a:pt x="533" y="0"/>
                    </a:lnTo>
                    <a:lnTo>
                      <a:pt x="533" y="20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36">
                <a:extLst>
                  <a:ext uri="{FF2B5EF4-FFF2-40B4-BE49-F238E27FC236}">
                    <a16:creationId xmlns:a16="http://schemas.microsoft.com/office/drawing/2014/main" id="{7C29DD49-3464-4D8E-B938-2C5A6A010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7525" y="3679825"/>
                <a:ext cx="141288" cy="44450"/>
              </a:xfrm>
              <a:custGeom>
                <a:avLst/>
                <a:gdLst>
                  <a:gd name="T0" fmla="*/ 0 w 267"/>
                  <a:gd name="T1" fmla="*/ 0 h 56"/>
                  <a:gd name="T2" fmla="*/ 267 w 267"/>
                  <a:gd name="T3" fmla="*/ 0 h 56"/>
                  <a:gd name="T4" fmla="*/ 133 w 267"/>
                  <a:gd name="T5" fmla="*/ 0 h 56"/>
                  <a:gd name="T6" fmla="*/ 133 w 267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7" h="56">
                    <a:moveTo>
                      <a:pt x="0" y="0"/>
                    </a:moveTo>
                    <a:lnTo>
                      <a:pt x="267" y="0"/>
                    </a:lnTo>
                    <a:lnTo>
                      <a:pt x="133" y="0"/>
                    </a:lnTo>
                    <a:lnTo>
                      <a:pt x="133" y="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Rectangle 37">
                <a:extLst>
                  <a:ext uri="{FF2B5EF4-FFF2-40B4-BE49-F238E27FC236}">
                    <a16:creationId xmlns:a16="http://schemas.microsoft.com/office/drawing/2014/main" id="{DC6E1218-B5E3-450C-8A38-E942719CA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9950" y="3019425"/>
                <a:ext cx="282575" cy="863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38">
                <a:extLst>
                  <a:ext uri="{FF2B5EF4-FFF2-40B4-BE49-F238E27FC236}">
                    <a16:creationId xmlns:a16="http://schemas.microsoft.com/office/drawing/2014/main" id="{29BCEAF1-1C94-4988-BBAE-B6144F842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9950" y="3019425"/>
                <a:ext cx="282575" cy="863600"/>
              </a:xfrm>
              <a:custGeom>
                <a:avLst/>
                <a:gdLst>
                  <a:gd name="T0" fmla="*/ 0 w 534"/>
                  <a:gd name="T1" fmla="*/ 1089 h 1089"/>
                  <a:gd name="T2" fmla="*/ 0 w 534"/>
                  <a:gd name="T3" fmla="*/ 0 h 1089"/>
                  <a:gd name="T4" fmla="*/ 0 w 534"/>
                  <a:gd name="T5" fmla="*/ 0 h 1089"/>
                  <a:gd name="T6" fmla="*/ 534 w 534"/>
                  <a:gd name="T7" fmla="*/ 0 h 1089"/>
                  <a:gd name="T8" fmla="*/ 534 w 534"/>
                  <a:gd name="T9" fmla="*/ 0 h 1089"/>
                  <a:gd name="T10" fmla="*/ 534 w 534"/>
                  <a:gd name="T11" fmla="*/ 1089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4" h="1089">
                    <a:moveTo>
                      <a:pt x="0" y="108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34" y="0"/>
                    </a:lnTo>
                    <a:lnTo>
                      <a:pt x="534" y="0"/>
                    </a:lnTo>
                    <a:lnTo>
                      <a:pt x="534" y="1089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39">
                <a:extLst>
                  <a:ext uri="{FF2B5EF4-FFF2-40B4-BE49-F238E27FC236}">
                    <a16:creationId xmlns:a16="http://schemas.microsoft.com/office/drawing/2014/main" id="{730F9C76-EA8E-4CC4-917B-B20B2E8A5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388" y="2747963"/>
                <a:ext cx="141288" cy="271463"/>
              </a:xfrm>
              <a:custGeom>
                <a:avLst/>
                <a:gdLst>
                  <a:gd name="T0" fmla="*/ 0 w 267"/>
                  <a:gd name="T1" fmla="*/ 0 h 340"/>
                  <a:gd name="T2" fmla="*/ 267 w 267"/>
                  <a:gd name="T3" fmla="*/ 0 h 340"/>
                  <a:gd name="T4" fmla="*/ 133 w 267"/>
                  <a:gd name="T5" fmla="*/ 0 h 340"/>
                  <a:gd name="T6" fmla="*/ 133 w 267"/>
                  <a:gd name="T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7" h="340">
                    <a:moveTo>
                      <a:pt x="0" y="0"/>
                    </a:moveTo>
                    <a:lnTo>
                      <a:pt x="267" y="0"/>
                    </a:lnTo>
                    <a:lnTo>
                      <a:pt x="133" y="0"/>
                    </a:lnTo>
                    <a:lnTo>
                      <a:pt x="133" y="34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Line 41">
                <a:extLst>
                  <a:ext uri="{FF2B5EF4-FFF2-40B4-BE49-F238E27FC236}">
                    <a16:creationId xmlns:a16="http://schemas.microsoft.com/office/drawing/2014/main" id="{0524DC2A-895D-4DAA-9930-535136335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7613" y="3883025"/>
                <a:ext cx="12811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Line 50">
                <a:extLst>
                  <a:ext uri="{FF2B5EF4-FFF2-40B4-BE49-F238E27FC236}">
                    <a16:creationId xmlns:a16="http://schemas.microsoft.com/office/drawing/2014/main" id="{B574AAC2-F75D-48F8-83AE-14FD54682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22375" y="2541588"/>
                <a:ext cx="0" cy="13477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Line 51">
                <a:extLst>
                  <a:ext uri="{FF2B5EF4-FFF2-40B4-BE49-F238E27FC236}">
                    <a16:creationId xmlns:a16="http://schemas.microsoft.com/office/drawing/2014/main" id="{6F35E255-55E9-4F71-8ED5-80052E6480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8563" y="3883025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Line 52">
                <a:extLst>
                  <a:ext uri="{FF2B5EF4-FFF2-40B4-BE49-F238E27FC236}">
                    <a16:creationId xmlns:a16="http://schemas.microsoft.com/office/drawing/2014/main" id="{64F1683C-408D-4405-A94A-A8C76B4CEF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8563" y="3549650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Line 53">
                <a:extLst>
                  <a:ext uri="{FF2B5EF4-FFF2-40B4-BE49-F238E27FC236}">
                    <a16:creationId xmlns:a16="http://schemas.microsoft.com/office/drawing/2014/main" id="{EC9B356F-2411-48D7-AE67-B54E33759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8563" y="3216275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Line 54">
                <a:extLst>
                  <a:ext uri="{FF2B5EF4-FFF2-40B4-BE49-F238E27FC236}">
                    <a16:creationId xmlns:a16="http://schemas.microsoft.com/office/drawing/2014/main" id="{3C51B9D3-97A6-4A5C-8955-BDDAB56A10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8563" y="2881313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Line 55">
                <a:extLst>
                  <a:ext uri="{FF2B5EF4-FFF2-40B4-BE49-F238E27FC236}">
                    <a16:creationId xmlns:a16="http://schemas.microsoft.com/office/drawing/2014/main" id="{8908B04D-887F-49FC-8641-87FBEB82C5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8563" y="2547938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4" name="Text Box 178">
              <a:extLst>
                <a:ext uri="{FF2B5EF4-FFF2-40B4-BE49-F238E27FC236}">
                  <a16:creationId xmlns:a16="http://schemas.microsoft.com/office/drawing/2014/main" id="{C02A056A-E3E3-4BDA-94D3-2C562CA4F8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3872" y="2936209"/>
              <a:ext cx="10887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dirty="0">
                  <a:cs typeface="Arial" panose="020B0604020202020204" pitchFamily="34" charset="0"/>
                </a:rPr>
                <a:t>Foxa2 levels </a:t>
              </a:r>
            </a:p>
            <a:p>
              <a:endParaRPr lang="en-US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05" name="Text Box 831">
              <a:extLst>
                <a:ext uri="{FF2B5EF4-FFF2-40B4-BE49-F238E27FC236}">
                  <a16:creationId xmlns:a16="http://schemas.microsoft.com/office/drawing/2014/main" id="{CCBA0A30-6BCB-47F9-AFEA-2533CF054E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5008" y="2499441"/>
              <a:ext cx="6477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=0.0005</a:t>
              </a:r>
              <a:endParaRPr lang="en-US" altLang="zh-CN" sz="800" dirty="0"/>
            </a:p>
          </p:txBody>
        </p:sp>
        <p:sp>
          <p:nvSpPr>
            <p:cNvPr id="106" name="Line 830">
              <a:extLst>
                <a:ext uri="{FF2B5EF4-FFF2-40B4-BE49-F238E27FC236}">
                  <a16:creationId xmlns:a16="http://schemas.microsoft.com/office/drawing/2014/main" id="{2ACC8B98-65D9-46D8-AF77-D428C43E4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91945" y="2672608"/>
              <a:ext cx="453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7" name="Text Box 831">
              <a:extLst>
                <a:ext uri="{FF2B5EF4-FFF2-40B4-BE49-F238E27FC236}">
                  <a16:creationId xmlns:a16="http://schemas.microsoft.com/office/drawing/2014/main" id="{DD036CC5-EA31-49C4-88E8-DD0C6BDE08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3511" y="2295899"/>
              <a:ext cx="6477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=0.0006</a:t>
              </a:r>
              <a:endParaRPr lang="en-US" altLang="zh-CN" sz="800" dirty="0"/>
            </a:p>
          </p:txBody>
        </p:sp>
        <p:sp>
          <p:nvSpPr>
            <p:cNvPr id="108" name="Line 830">
              <a:extLst>
                <a:ext uri="{FF2B5EF4-FFF2-40B4-BE49-F238E27FC236}">
                  <a16:creationId xmlns:a16="http://schemas.microsoft.com/office/drawing/2014/main" id="{C70432D6-CFCA-4757-8577-A469A1AEEC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5647" y="2474291"/>
              <a:ext cx="799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" name="Text Box 735">
              <a:extLst>
                <a:ext uri="{FF2B5EF4-FFF2-40B4-BE49-F238E27FC236}">
                  <a16:creationId xmlns:a16="http://schemas.microsoft.com/office/drawing/2014/main" id="{38521F93-8D5F-4991-9272-13A847406C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697022">
              <a:off x="1006511" y="4041963"/>
              <a:ext cx="67839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10" name="Text Box 735">
              <a:extLst>
                <a:ext uri="{FF2B5EF4-FFF2-40B4-BE49-F238E27FC236}">
                  <a16:creationId xmlns:a16="http://schemas.microsoft.com/office/drawing/2014/main" id="{CD61A124-0011-4209-A29C-CF2A0E7FE1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770267">
              <a:off x="1661842" y="3947819"/>
              <a:ext cx="40588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NC</a:t>
              </a:r>
            </a:p>
          </p:txBody>
        </p:sp>
        <p:sp>
          <p:nvSpPr>
            <p:cNvPr id="111" name="Text Box 735">
              <a:extLst>
                <a:ext uri="{FF2B5EF4-FFF2-40B4-BE49-F238E27FC236}">
                  <a16:creationId xmlns:a16="http://schemas.microsoft.com/office/drawing/2014/main" id="{CACD410C-F00E-48C8-B554-773508D52A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770267">
              <a:off x="1911500" y="4011526"/>
              <a:ext cx="61106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Foxa2</a:t>
              </a:r>
            </a:p>
          </p:txBody>
        </p:sp>
      </p:grpSp>
      <p:grpSp>
        <p:nvGrpSpPr>
          <p:cNvPr id="129" name="组合 128">
            <a:extLst>
              <a:ext uri="{FF2B5EF4-FFF2-40B4-BE49-F238E27FC236}">
                <a16:creationId xmlns:a16="http://schemas.microsoft.com/office/drawing/2014/main" id="{14070B94-FCEE-4EA1-A78D-BB4E3E3E76FF}"/>
              </a:ext>
            </a:extLst>
          </p:cNvPr>
          <p:cNvGrpSpPr/>
          <p:nvPr/>
        </p:nvGrpSpPr>
        <p:grpSpPr>
          <a:xfrm>
            <a:off x="665688" y="4467039"/>
            <a:ext cx="1642457" cy="2159695"/>
            <a:chOff x="952458" y="5016770"/>
            <a:chExt cx="1642457" cy="2159695"/>
          </a:xfrm>
        </p:grpSpPr>
        <p:sp>
          <p:nvSpPr>
            <p:cNvPr id="130" name="Rectangle 73">
              <a:extLst>
                <a:ext uri="{FF2B5EF4-FFF2-40B4-BE49-F238E27FC236}">
                  <a16:creationId xmlns:a16="http://schemas.microsoft.com/office/drawing/2014/main" id="{FA966EE5-99E7-4AD5-BB91-B63903465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990" y="643651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1" name="Rectangle 74">
              <a:extLst>
                <a:ext uri="{FF2B5EF4-FFF2-40B4-BE49-F238E27FC236}">
                  <a16:creationId xmlns:a16="http://schemas.microsoft.com/office/drawing/2014/main" id="{BD8C804D-8A33-43C1-91D0-36588AE80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46" y="6281738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2" name="Rectangle 75">
              <a:extLst>
                <a:ext uri="{FF2B5EF4-FFF2-40B4-BE49-F238E27FC236}">
                  <a16:creationId xmlns:a16="http://schemas.microsoft.com/office/drawing/2014/main" id="{BC2C3DC2-F2F5-4FF5-BEB7-8B7E8CF22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46" y="6097588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3" name="Rectangle 76">
              <a:extLst>
                <a:ext uri="{FF2B5EF4-FFF2-40B4-BE49-F238E27FC236}">
                  <a16:creationId xmlns:a16="http://schemas.microsoft.com/office/drawing/2014/main" id="{7EF08F7C-DD9C-4F8E-96B8-50CFDA91B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46" y="5911850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4" name="Rectangle 77">
              <a:extLst>
                <a:ext uri="{FF2B5EF4-FFF2-40B4-BE49-F238E27FC236}">
                  <a16:creationId xmlns:a16="http://schemas.microsoft.com/office/drawing/2014/main" id="{3837613B-F437-4DAC-9DE9-C8D473E21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46" y="5727700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5" name="Rectangle 78">
              <a:extLst>
                <a:ext uri="{FF2B5EF4-FFF2-40B4-BE49-F238E27FC236}">
                  <a16:creationId xmlns:a16="http://schemas.microsoft.com/office/drawing/2014/main" id="{DB0B8A24-48FA-46E2-9BD5-77F988FCA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46" y="5541963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6" name="Rectangle 79">
              <a:extLst>
                <a:ext uri="{FF2B5EF4-FFF2-40B4-BE49-F238E27FC236}">
                  <a16:creationId xmlns:a16="http://schemas.microsoft.com/office/drawing/2014/main" id="{BC8F6C7C-2D35-4CB5-AFF3-1B12C0AF8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46" y="5357813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7" name="Rectangle 80">
              <a:extLst>
                <a:ext uri="{FF2B5EF4-FFF2-40B4-BE49-F238E27FC236}">
                  <a16:creationId xmlns:a16="http://schemas.microsoft.com/office/drawing/2014/main" id="{4CB91C31-1029-4368-BBC0-2F826D472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46" y="517207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2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</a:t>
              </a:r>
              <a:endParaRPr kumimoji="0" lang="zh-CN" altLang="zh-CN" sz="12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grpSp>
          <p:nvGrpSpPr>
            <p:cNvPr id="138" name="组合 137">
              <a:extLst>
                <a:ext uri="{FF2B5EF4-FFF2-40B4-BE49-F238E27FC236}">
                  <a16:creationId xmlns:a16="http://schemas.microsoft.com/office/drawing/2014/main" id="{E71F326C-A198-4327-BA36-9E8544406975}"/>
                </a:ext>
              </a:extLst>
            </p:cNvPr>
            <p:cNvGrpSpPr/>
            <p:nvPr/>
          </p:nvGrpSpPr>
          <p:grpSpPr>
            <a:xfrm>
              <a:off x="1313802" y="5251440"/>
              <a:ext cx="1281113" cy="1306513"/>
              <a:chOff x="1309688" y="5226050"/>
              <a:chExt cx="1281113" cy="1306513"/>
            </a:xfrm>
          </p:grpSpPr>
          <p:sp>
            <p:nvSpPr>
              <p:cNvPr id="147" name="Rectangle 59">
                <a:extLst>
                  <a:ext uri="{FF2B5EF4-FFF2-40B4-BE49-F238E27FC236}">
                    <a16:creationId xmlns:a16="http://schemas.microsoft.com/office/drawing/2014/main" id="{74315C31-B8C6-4ED0-BB70-E3C63D27F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3350" y="6340475"/>
                <a:ext cx="277813" cy="1857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60">
                <a:extLst>
                  <a:ext uri="{FF2B5EF4-FFF2-40B4-BE49-F238E27FC236}">
                    <a16:creationId xmlns:a16="http://schemas.microsoft.com/office/drawing/2014/main" id="{17DD35B7-10A6-42DE-BFAA-DF6706B60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350" y="6340475"/>
                <a:ext cx="277813" cy="185738"/>
              </a:xfrm>
              <a:custGeom>
                <a:avLst/>
                <a:gdLst>
                  <a:gd name="T0" fmla="*/ 0 w 526"/>
                  <a:gd name="T1" fmla="*/ 232 h 232"/>
                  <a:gd name="T2" fmla="*/ 0 w 526"/>
                  <a:gd name="T3" fmla="*/ 0 h 232"/>
                  <a:gd name="T4" fmla="*/ 0 w 526"/>
                  <a:gd name="T5" fmla="*/ 0 h 232"/>
                  <a:gd name="T6" fmla="*/ 526 w 526"/>
                  <a:gd name="T7" fmla="*/ 0 h 232"/>
                  <a:gd name="T8" fmla="*/ 526 w 526"/>
                  <a:gd name="T9" fmla="*/ 0 h 232"/>
                  <a:gd name="T10" fmla="*/ 526 w 526"/>
                  <a:gd name="T11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6" h="232">
                    <a:moveTo>
                      <a:pt x="0" y="23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26" y="0"/>
                    </a:lnTo>
                    <a:lnTo>
                      <a:pt x="526" y="0"/>
                    </a:lnTo>
                    <a:lnTo>
                      <a:pt x="526" y="23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61">
                <a:extLst>
                  <a:ext uri="{FF2B5EF4-FFF2-40B4-BE49-F238E27FC236}">
                    <a16:creationId xmlns:a16="http://schemas.microsoft.com/office/drawing/2014/main" id="{161A7722-19C3-4F72-8833-01DBBD683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200" y="6297613"/>
                <a:ext cx="138113" cy="42863"/>
              </a:xfrm>
              <a:custGeom>
                <a:avLst/>
                <a:gdLst>
                  <a:gd name="T0" fmla="*/ 0 w 263"/>
                  <a:gd name="T1" fmla="*/ 0 h 56"/>
                  <a:gd name="T2" fmla="*/ 263 w 263"/>
                  <a:gd name="T3" fmla="*/ 0 h 56"/>
                  <a:gd name="T4" fmla="*/ 132 w 263"/>
                  <a:gd name="T5" fmla="*/ 0 h 56"/>
                  <a:gd name="T6" fmla="*/ 132 w 263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3" h="56">
                    <a:moveTo>
                      <a:pt x="0" y="0"/>
                    </a:moveTo>
                    <a:lnTo>
                      <a:pt x="263" y="0"/>
                    </a:lnTo>
                    <a:lnTo>
                      <a:pt x="132" y="0"/>
                    </a:lnTo>
                    <a:lnTo>
                      <a:pt x="132" y="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Rectangle 62">
                <a:extLst>
                  <a:ext uri="{FF2B5EF4-FFF2-40B4-BE49-F238E27FC236}">
                    <a16:creationId xmlns:a16="http://schemas.microsoft.com/office/drawing/2014/main" id="{36AC49F3-3772-4691-AEA3-02B81E51B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0863" y="6318250"/>
                <a:ext cx="277813" cy="20796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63">
                <a:extLst>
                  <a:ext uri="{FF2B5EF4-FFF2-40B4-BE49-F238E27FC236}">
                    <a16:creationId xmlns:a16="http://schemas.microsoft.com/office/drawing/2014/main" id="{0DC08DD8-9E4D-436E-AEB2-639D9E3F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0863" y="6318250"/>
                <a:ext cx="277813" cy="207963"/>
              </a:xfrm>
              <a:custGeom>
                <a:avLst/>
                <a:gdLst>
                  <a:gd name="T0" fmla="*/ 0 w 526"/>
                  <a:gd name="T1" fmla="*/ 261 h 261"/>
                  <a:gd name="T2" fmla="*/ 0 w 526"/>
                  <a:gd name="T3" fmla="*/ 0 h 261"/>
                  <a:gd name="T4" fmla="*/ 0 w 526"/>
                  <a:gd name="T5" fmla="*/ 0 h 261"/>
                  <a:gd name="T6" fmla="*/ 526 w 526"/>
                  <a:gd name="T7" fmla="*/ 0 h 261"/>
                  <a:gd name="T8" fmla="*/ 526 w 526"/>
                  <a:gd name="T9" fmla="*/ 0 h 261"/>
                  <a:gd name="T10" fmla="*/ 526 w 526"/>
                  <a:gd name="T11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6" h="261">
                    <a:moveTo>
                      <a:pt x="0" y="26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26" y="0"/>
                    </a:lnTo>
                    <a:lnTo>
                      <a:pt x="526" y="0"/>
                    </a:lnTo>
                    <a:lnTo>
                      <a:pt x="526" y="26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64">
                <a:extLst>
                  <a:ext uri="{FF2B5EF4-FFF2-40B4-BE49-F238E27FC236}">
                    <a16:creationId xmlns:a16="http://schemas.microsoft.com/office/drawing/2014/main" id="{F85989FF-0BCA-47D1-B1B3-DBC8303FE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713" y="6240463"/>
                <a:ext cx="138113" cy="77788"/>
              </a:xfrm>
              <a:custGeom>
                <a:avLst/>
                <a:gdLst>
                  <a:gd name="T0" fmla="*/ 0 w 263"/>
                  <a:gd name="T1" fmla="*/ 0 h 97"/>
                  <a:gd name="T2" fmla="*/ 263 w 263"/>
                  <a:gd name="T3" fmla="*/ 0 h 97"/>
                  <a:gd name="T4" fmla="*/ 132 w 263"/>
                  <a:gd name="T5" fmla="*/ 0 h 97"/>
                  <a:gd name="T6" fmla="*/ 132 w 263"/>
                  <a:gd name="T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3" h="97">
                    <a:moveTo>
                      <a:pt x="0" y="0"/>
                    </a:moveTo>
                    <a:lnTo>
                      <a:pt x="263" y="0"/>
                    </a:lnTo>
                    <a:lnTo>
                      <a:pt x="132" y="0"/>
                    </a:lnTo>
                    <a:lnTo>
                      <a:pt x="132" y="9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Rectangle 65">
                <a:extLst>
                  <a:ext uri="{FF2B5EF4-FFF2-40B4-BE49-F238E27FC236}">
                    <a16:creationId xmlns:a16="http://schemas.microsoft.com/office/drawing/2014/main" id="{129CB690-0AEA-46B2-999B-2F542A82D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8375" y="5683250"/>
                <a:ext cx="277813" cy="8429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66">
                <a:extLst>
                  <a:ext uri="{FF2B5EF4-FFF2-40B4-BE49-F238E27FC236}">
                    <a16:creationId xmlns:a16="http://schemas.microsoft.com/office/drawing/2014/main" id="{F4D1F7F3-BAC2-4F61-915F-7C1B04355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8375" y="5683250"/>
                <a:ext cx="277813" cy="842963"/>
              </a:xfrm>
              <a:custGeom>
                <a:avLst/>
                <a:gdLst>
                  <a:gd name="T0" fmla="*/ 0 w 526"/>
                  <a:gd name="T1" fmla="*/ 1060 h 1060"/>
                  <a:gd name="T2" fmla="*/ 0 w 526"/>
                  <a:gd name="T3" fmla="*/ 0 h 1060"/>
                  <a:gd name="T4" fmla="*/ 0 w 526"/>
                  <a:gd name="T5" fmla="*/ 0 h 1060"/>
                  <a:gd name="T6" fmla="*/ 526 w 526"/>
                  <a:gd name="T7" fmla="*/ 0 h 1060"/>
                  <a:gd name="T8" fmla="*/ 526 w 526"/>
                  <a:gd name="T9" fmla="*/ 0 h 1060"/>
                  <a:gd name="T10" fmla="*/ 526 w 526"/>
                  <a:gd name="T11" fmla="*/ 1060 h 1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6" h="1060">
                    <a:moveTo>
                      <a:pt x="0" y="106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26" y="0"/>
                    </a:lnTo>
                    <a:lnTo>
                      <a:pt x="526" y="0"/>
                    </a:lnTo>
                    <a:lnTo>
                      <a:pt x="526" y="106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67">
                <a:extLst>
                  <a:ext uri="{FF2B5EF4-FFF2-40B4-BE49-F238E27FC236}">
                    <a16:creationId xmlns:a16="http://schemas.microsoft.com/office/drawing/2014/main" id="{8910F167-E7FC-4CA5-A4B9-B3280B12F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225" y="5475288"/>
                <a:ext cx="139700" cy="207963"/>
              </a:xfrm>
              <a:custGeom>
                <a:avLst/>
                <a:gdLst>
                  <a:gd name="T0" fmla="*/ 0 w 263"/>
                  <a:gd name="T1" fmla="*/ 0 h 263"/>
                  <a:gd name="T2" fmla="*/ 263 w 263"/>
                  <a:gd name="T3" fmla="*/ 0 h 263"/>
                  <a:gd name="T4" fmla="*/ 131 w 263"/>
                  <a:gd name="T5" fmla="*/ 0 h 263"/>
                  <a:gd name="T6" fmla="*/ 131 w 263"/>
                  <a:gd name="T7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3" h="263">
                    <a:moveTo>
                      <a:pt x="0" y="0"/>
                    </a:moveTo>
                    <a:lnTo>
                      <a:pt x="263" y="0"/>
                    </a:lnTo>
                    <a:lnTo>
                      <a:pt x="131" y="0"/>
                    </a:lnTo>
                    <a:lnTo>
                      <a:pt x="131" y="26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Line 69">
                <a:extLst>
                  <a:ext uri="{FF2B5EF4-FFF2-40B4-BE49-F238E27FC236}">
                    <a16:creationId xmlns:a16="http://schemas.microsoft.com/office/drawing/2014/main" id="{80660BF3-4D2E-436D-A7C7-21CFA04EC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738" y="6526213"/>
                <a:ext cx="12620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Line 81">
                <a:extLst>
                  <a:ext uri="{FF2B5EF4-FFF2-40B4-BE49-F238E27FC236}">
                    <a16:creationId xmlns:a16="http://schemas.microsoft.com/office/drawing/2014/main" id="{DEB75B42-954B-40E2-9965-D3F6122A2A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33500" y="5226050"/>
                <a:ext cx="0" cy="13065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Line 82">
                <a:extLst>
                  <a:ext uri="{FF2B5EF4-FFF2-40B4-BE49-F238E27FC236}">
                    <a16:creationId xmlns:a16="http://schemas.microsoft.com/office/drawing/2014/main" id="{9F8355D6-3551-454C-88BB-83D4DB3369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6526213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Line 83">
                <a:extLst>
                  <a:ext uri="{FF2B5EF4-FFF2-40B4-BE49-F238E27FC236}">
                    <a16:creationId xmlns:a16="http://schemas.microsoft.com/office/drawing/2014/main" id="{5AC6D888-8681-4D44-ABE1-4555ECCF99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6340475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Line 84">
                <a:extLst>
                  <a:ext uri="{FF2B5EF4-FFF2-40B4-BE49-F238E27FC236}">
                    <a16:creationId xmlns:a16="http://schemas.microsoft.com/office/drawing/2014/main" id="{17AFCA6F-13DA-4647-BA46-940FB0DDBC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6156325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Line 85">
                <a:extLst>
                  <a:ext uri="{FF2B5EF4-FFF2-40B4-BE49-F238E27FC236}">
                    <a16:creationId xmlns:a16="http://schemas.microsoft.com/office/drawing/2014/main" id="{DE1A860D-F6D5-4121-BA1C-9BCE44F07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5972175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Line 86">
                <a:extLst>
                  <a:ext uri="{FF2B5EF4-FFF2-40B4-BE49-F238E27FC236}">
                    <a16:creationId xmlns:a16="http://schemas.microsoft.com/office/drawing/2014/main" id="{1291E63A-6EEC-438C-9DA7-F91FF2A09C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5788025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Line 87">
                <a:extLst>
                  <a:ext uri="{FF2B5EF4-FFF2-40B4-BE49-F238E27FC236}">
                    <a16:creationId xmlns:a16="http://schemas.microsoft.com/office/drawing/2014/main" id="{241F2A9F-5BC9-4DE7-98F1-FFA9A6533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5602288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Line 88">
                <a:extLst>
                  <a:ext uri="{FF2B5EF4-FFF2-40B4-BE49-F238E27FC236}">
                    <a16:creationId xmlns:a16="http://schemas.microsoft.com/office/drawing/2014/main" id="{C775460E-355F-46C1-B3EA-2AC96FF8DC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5418138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Line 89">
                <a:extLst>
                  <a:ext uri="{FF2B5EF4-FFF2-40B4-BE49-F238E27FC236}">
                    <a16:creationId xmlns:a16="http://schemas.microsoft.com/office/drawing/2014/main" id="{D5C68BF1-3EBD-4E6D-807E-00763CAEED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09688" y="5232400"/>
                <a:ext cx="238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9" name="Text Box 178">
              <a:extLst>
                <a:ext uri="{FF2B5EF4-FFF2-40B4-BE49-F238E27FC236}">
                  <a16:creationId xmlns:a16="http://schemas.microsoft.com/office/drawing/2014/main" id="{0F2BF7B6-486B-4AD4-85A4-723113DD74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8911" y="5593016"/>
              <a:ext cx="10887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dirty="0">
                  <a:cs typeface="Arial" panose="020B0604020202020204" pitchFamily="34" charset="0"/>
                </a:rPr>
                <a:t>Foxa2 levels </a:t>
              </a:r>
            </a:p>
            <a:p>
              <a:endParaRPr lang="en-US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40" name="Text Box 831">
              <a:extLst>
                <a:ext uri="{FF2B5EF4-FFF2-40B4-BE49-F238E27FC236}">
                  <a16:creationId xmlns:a16="http://schemas.microsoft.com/office/drawing/2014/main" id="{D78870D2-2030-4BC8-9C71-C7CC8E9BD9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2575" y="5220312"/>
              <a:ext cx="6477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&lt;0.0001</a:t>
              </a:r>
              <a:endParaRPr lang="en-US" altLang="zh-CN" sz="800" dirty="0"/>
            </a:p>
          </p:txBody>
        </p:sp>
        <p:sp>
          <p:nvSpPr>
            <p:cNvPr id="141" name="Line 830">
              <a:extLst>
                <a:ext uri="{FF2B5EF4-FFF2-40B4-BE49-F238E27FC236}">
                  <a16:creationId xmlns:a16="http://schemas.microsoft.com/office/drawing/2014/main" id="{2936A577-8DB2-4DE2-8880-699749C385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9512" y="5393479"/>
              <a:ext cx="453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2" name="Text Box 831">
              <a:extLst>
                <a:ext uri="{FF2B5EF4-FFF2-40B4-BE49-F238E27FC236}">
                  <a16:creationId xmlns:a16="http://schemas.microsoft.com/office/drawing/2014/main" id="{73D14C40-3250-46F0-B1EB-B2B82BD0B7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078" y="5016770"/>
              <a:ext cx="6477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&lt;0.0001</a:t>
              </a:r>
              <a:endParaRPr lang="en-US" altLang="zh-CN" sz="800" dirty="0"/>
            </a:p>
          </p:txBody>
        </p:sp>
        <p:sp>
          <p:nvSpPr>
            <p:cNvPr id="143" name="Line 830">
              <a:extLst>
                <a:ext uri="{FF2B5EF4-FFF2-40B4-BE49-F238E27FC236}">
                  <a16:creationId xmlns:a16="http://schemas.microsoft.com/office/drawing/2014/main" id="{4AD8F79C-B36B-4765-9BD2-5EE758AAF5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3214" y="5195162"/>
              <a:ext cx="799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4" name="Text Box 735">
              <a:extLst>
                <a:ext uri="{FF2B5EF4-FFF2-40B4-BE49-F238E27FC236}">
                  <a16:creationId xmlns:a16="http://schemas.microsoft.com/office/drawing/2014/main" id="{83B999F5-EDEA-4069-91D1-9902D93A93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697022">
              <a:off x="1071550" y="6698770"/>
              <a:ext cx="67839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45" name="Text Box 735">
              <a:extLst>
                <a:ext uri="{FF2B5EF4-FFF2-40B4-BE49-F238E27FC236}">
                  <a16:creationId xmlns:a16="http://schemas.microsoft.com/office/drawing/2014/main" id="{3A8B988B-9466-4421-B4B4-3C3807868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770267">
              <a:off x="1726881" y="6604626"/>
              <a:ext cx="40588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NC</a:t>
              </a:r>
            </a:p>
          </p:txBody>
        </p:sp>
        <p:sp>
          <p:nvSpPr>
            <p:cNvPr id="146" name="Text Box 735">
              <a:extLst>
                <a:ext uri="{FF2B5EF4-FFF2-40B4-BE49-F238E27FC236}">
                  <a16:creationId xmlns:a16="http://schemas.microsoft.com/office/drawing/2014/main" id="{09C2C72B-AEBB-4A07-BE27-EA43EFA15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657160">
              <a:off x="1976539" y="6668333"/>
              <a:ext cx="61106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Foxa2</a:t>
              </a:r>
            </a:p>
          </p:txBody>
        </p:sp>
      </p:grpSp>
      <p:sp>
        <p:nvSpPr>
          <p:cNvPr id="167" name="TextBox 36">
            <a:extLst>
              <a:ext uri="{FF2B5EF4-FFF2-40B4-BE49-F238E27FC236}">
                <a16:creationId xmlns:a16="http://schemas.microsoft.com/office/drawing/2014/main" id="{1B1C9145-DA82-4015-9B99-8C34B839F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009" y="1739578"/>
            <a:ext cx="298480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cs typeface="Arial" panose="020B0604020202020204" pitchFamily="34" charset="0"/>
              </a:rPr>
              <a:t>a</a:t>
            </a:r>
            <a:endParaRPr lang="zh-CN" altLang="en-US" sz="1600" b="1" dirty="0">
              <a:cs typeface="Arial" panose="020B0604020202020204" pitchFamily="34" charset="0"/>
            </a:endParaRPr>
          </a:p>
        </p:txBody>
      </p:sp>
      <p:sp>
        <p:nvSpPr>
          <p:cNvPr id="168" name="TextBox 36">
            <a:extLst>
              <a:ext uri="{FF2B5EF4-FFF2-40B4-BE49-F238E27FC236}">
                <a16:creationId xmlns:a16="http://schemas.microsoft.com/office/drawing/2014/main" id="{EBE98DAE-E956-49DE-8E93-D458196D9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363" y="1739446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cs typeface="Arial" panose="020B0604020202020204" pitchFamily="34" charset="0"/>
              </a:rPr>
              <a:t>b</a:t>
            </a:r>
            <a:endParaRPr lang="zh-CN" altLang="en-US" sz="16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671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7463">
          <a:solidFill>
            <a:srgbClr val="000000"/>
          </a:solidFill>
          <a:prstDash val="solid"/>
          <a:round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206775</TotalTime>
  <Words>113</Words>
  <Application>Microsoft Office PowerPoint</Application>
  <PresentationFormat>全屏显示(4:3)</PresentationFormat>
  <Paragraphs>63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kun wang</cp:lastModifiedBy>
  <cp:revision>1221</cp:revision>
  <dcterms:created xsi:type="dcterms:W3CDTF">2018-03-25T06:47:03Z</dcterms:created>
  <dcterms:modified xsi:type="dcterms:W3CDTF">2021-09-04T11:13:50Z</dcterms:modified>
</cp:coreProperties>
</file>