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6" r:id="rId2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un wang" initials="kw" lastIdx="1" clrIdx="0">
    <p:extLst>
      <p:ext uri="{19B8F6BF-5375-455C-9EA6-DF929625EA0E}">
        <p15:presenceInfo xmlns:p15="http://schemas.microsoft.com/office/powerpoint/2012/main" userId="63903bb1bf9be90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66FF33"/>
    <a:srgbClr val="0099CC"/>
    <a:srgbClr val="0099FF"/>
    <a:srgbClr val="6699FF"/>
    <a:srgbClr val="66CCFF"/>
    <a:srgbClr val="008000"/>
    <a:srgbClr val="FF9900"/>
    <a:srgbClr val="00FF00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226" autoAdjust="0"/>
  </p:normalViewPr>
  <p:slideViewPr>
    <p:cSldViewPr>
      <p:cViewPr varScale="1">
        <p:scale>
          <a:sx n="59" d="100"/>
          <a:sy n="59" d="100"/>
        </p:scale>
        <p:origin x="2520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3140F-B9BE-45DC-94BF-6B86D93B84B8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E14F35-3D1C-4C22-AD31-A37AE704B4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7911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image" Target="../media/image7.jpeg"/><Relationship Id="rId5" Type="http://schemas.openxmlformats.org/officeDocument/2006/relationships/image" Target="../media/image4.png"/><Relationship Id="rId10" Type="http://schemas.microsoft.com/office/2007/relationships/hdphoto" Target="../media/hdphoto3.wdp"/><Relationship Id="rId4" Type="http://schemas.openxmlformats.org/officeDocument/2006/relationships/image" Target="../media/image3.jpe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>
            <a:extLst>
              <a:ext uri="{FF2B5EF4-FFF2-40B4-BE49-F238E27FC236}">
                <a16:creationId xmlns:a16="http://schemas.microsoft.com/office/drawing/2014/main" id="{896C008D-F13D-43BC-9475-4E440F543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1616" y="1866176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" name="Text Box 5">
            <a:extLst>
              <a:ext uri="{FF2B5EF4-FFF2-40B4-BE49-F238E27FC236}">
                <a16:creationId xmlns:a16="http://schemas.microsoft.com/office/drawing/2014/main" id="{6D7A4C10-6C97-4118-B1C4-5C58D49A01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7920" y="1871453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4" name="组合 1">
            <a:extLst>
              <a:ext uri="{FF2B5EF4-FFF2-40B4-BE49-F238E27FC236}">
                <a16:creationId xmlns:a16="http://schemas.microsoft.com/office/drawing/2014/main" id="{9EBC8062-66DF-4C37-A895-9654F0CFAB3F}"/>
              </a:ext>
            </a:extLst>
          </p:cNvPr>
          <p:cNvGrpSpPr>
            <a:grpSpLocks/>
          </p:cNvGrpSpPr>
          <p:nvPr/>
        </p:nvGrpSpPr>
        <p:grpSpPr bwMode="auto">
          <a:xfrm>
            <a:off x="589161" y="4858711"/>
            <a:ext cx="2263775" cy="1153449"/>
            <a:chOff x="4289425" y="1499253"/>
            <a:chExt cx="2263775" cy="1152947"/>
          </a:xfrm>
        </p:grpSpPr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A2402FCC-8AF1-467C-B969-EBB7D6997DA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289425" y="1781042"/>
              <a:ext cx="1584325" cy="79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271">
              <a:extLst>
                <a:ext uri="{FF2B5EF4-FFF2-40B4-BE49-F238E27FC236}">
                  <a16:creationId xmlns:a16="http://schemas.microsoft.com/office/drawing/2014/main" id="{6FEC5173-22D8-4D16-930F-8ABD629364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4924" y="1499253"/>
              <a:ext cx="1250164" cy="1692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zh-CN" sz="1100" dirty="0">
                  <a:solidFill>
                    <a:srgbClr val="000000"/>
                  </a:solidFill>
                  <a:latin typeface="+mn-lt"/>
                  <a:cs typeface="Times New Roman" panose="02020603050405020304" pitchFamily="18" charset="0"/>
                </a:rPr>
                <a:t>Foxa2  Binding Site</a:t>
              </a:r>
              <a:endParaRPr lang="en-US" altLang="zh-CN" sz="1100" dirty="0"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7" name="Rectangle 1232">
              <a:extLst>
                <a:ext uri="{FF2B5EF4-FFF2-40B4-BE49-F238E27FC236}">
                  <a16:creationId xmlns:a16="http://schemas.microsoft.com/office/drawing/2014/main" id="{CC077EC4-867E-4F36-B800-41CF80687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8488" y="1673139"/>
              <a:ext cx="755650" cy="21580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zh-CN" altLang="en-US" sz="1800"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8" name="Rectangle 1238">
              <a:extLst>
                <a:ext uri="{FF2B5EF4-FFF2-40B4-BE49-F238E27FC236}">
                  <a16:creationId xmlns:a16="http://schemas.microsoft.com/office/drawing/2014/main" id="{85D7C26F-7BD6-4BEC-87CC-81801FECDE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2450" y="1650923"/>
              <a:ext cx="915988" cy="276105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zh-CN" sz="1200" dirty="0">
                  <a:latin typeface="+mn-lt"/>
                  <a:cs typeface="Times New Roman" panose="02020603050405020304" pitchFamily="18" charset="0"/>
                </a:rPr>
                <a:t>TGTTTACTT </a:t>
              </a:r>
            </a:p>
          </p:txBody>
        </p:sp>
        <p:sp>
          <p:nvSpPr>
            <p:cNvPr id="9" name="Freeform 943">
              <a:extLst>
                <a:ext uri="{FF2B5EF4-FFF2-40B4-BE49-F238E27FC236}">
                  <a16:creationId xmlns:a16="http://schemas.microsoft.com/office/drawing/2014/main" id="{5461A1AE-7A04-4DA7-80A4-E28F49055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763" y="1581104"/>
              <a:ext cx="700087" cy="403049"/>
            </a:xfrm>
            <a:custGeom>
              <a:avLst/>
              <a:gdLst>
                <a:gd name="T0" fmla="*/ 2147483646 w 1383"/>
                <a:gd name="T1" fmla="*/ 0 h 762"/>
                <a:gd name="T2" fmla="*/ 2147483646 w 1383"/>
                <a:gd name="T3" fmla="*/ 2147483646 h 762"/>
                <a:gd name="T4" fmla="*/ 0 w 1383"/>
                <a:gd name="T5" fmla="*/ 2147483646 h 762"/>
                <a:gd name="T6" fmla="*/ 0 w 1383"/>
                <a:gd name="T7" fmla="*/ 2147483646 h 762"/>
                <a:gd name="T8" fmla="*/ 2147483646 w 1383"/>
                <a:gd name="T9" fmla="*/ 2147483646 h 762"/>
                <a:gd name="T10" fmla="*/ 2147483646 w 1383"/>
                <a:gd name="T11" fmla="*/ 2147483646 h 762"/>
                <a:gd name="T12" fmla="*/ 2147483646 w 1383"/>
                <a:gd name="T13" fmla="*/ 2147483646 h 762"/>
                <a:gd name="T14" fmla="*/ 2147483646 w 1383"/>
                <a:gd name="T15" fmla="*/ 0 h 76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83"/>
                <a:gd name="T25" fmla="*/ 0 h 762"/>
                <a:gd name="T26" fmla="*/ 1383 w 1383"/>
                <a:gd name="T27" fmla="*/ 762 h 76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83" h="762">
                  <a:moveTo>
                    <a:pt x="1038" y="0"/>
                  </a:moveTo>
                  <a:lnTo>
                    <a:pt x="1038" y="191"/>
                  </a:lnTo>
                  <a:lnTo>
                    <a:pt x="0" y="191"/>
                  </a:lnTo>
                  <a:lnTo>
                    <a:pt x="0" y="571"/>
                  </a:lnTo>
                  <a:lnTo>
                    <a:pt x="1038" y="571"/>
                  </a:lnTo>
                  <a:lnTo>
                    <a:pt x="1038" y="762"/>
                  </a:lnTo>
                  <a:lnTo>
                    <a:pt x="1383" y="382"/>
                  </a:lnTo>
                  <a:lnTo>
                    <a:pt x="10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10" name="Freeform 944">
              <a:extLst>
                <a:ext uri="{FF2B5EF4-FFF2-40B4-BE49-F238E27FC236}">
                  <a16:creationId xmlns:a16="http://schemas.microsoft.com/office/drawing/2014/main" id="{36A099CD-1B5F-4E19-9106-BF0686CD4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3113" y="1598559"/>
              <a:ext cx="247650" cy="361792"/>
            </a:xfrm>
            <a:custGeom>
              <a:avLst/>
              <a:gdLst>
                <a:gd name="T0" fmla="*/ 2147483646 w 1383"/>
                <a:gd name="T1" fmla="*/ 0 h 762"/>
                <a:gd name="T2" fmla="*/ 2147483646 w 1383"/>
                <a:gd name="T3" fmla="*/ 2147483646 h 762"/>
                <a:gd name="T4" fmla="*/ 0 w 1383"/>
                <a:gd name="T5" fmla="*/ 2147483646 h 762"/>
                <a:gd name="T6" fmla="*/ 0 w 1383"/>
                <a:gd name="T7" fmla="*/ 2147483646 h 762"/>
                <a:gd name="T8" fmla="*/ 2147483646 w 1383"/>
                <a:gd name="T9" fmla="*/ 2147483646 h 762"/>
                <a:gd name="T10" fmla="*/ 2147483646 w 1383"/>
                <a:gd name="T11" fmla="*/ 2147483646 h 762"/>
                <a:gd name="T12" fmla="*/ 2147483646 w 1383"/>
                <a:gd name="T13" fmla="*/ 2147483646 h 762"/>
                <a:gd name="T14" fmla="*/ 2147483646 w 1383"/>
                <a:gd name="T15" fmla="*/ 0 h 76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83"/>
                <a:gd name="T25" fmla="*/ 0 h 762"/>
                <a:gd name="T26" fmla="*/ 1383 w 1383"/>
                <a:gd name="T27" fmla="*/ 762 h 76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83" h="762">
                  <a:moveTo>
                    <a:pt x="1038" y="0"/>
                  </a:moveTo>
                  <a:lnTo>
                    <a:pt x="1038" y="191"/>
                  </a:lnTo>
                  <a:lnTo>
                    <a:pt x="0" y="191"/>
                  </a:lnTo>
                  <a:lnTo>
                    <a:pt x="0" y="571"/>
                  </a:lnTo>
                  <a:lnTo>
                    <a:pt x="1038" y="571"/>
                  </a:lnTo>
                  <a:lnTo>
                    <a:pt x="1038" y="762"/>
                  </a:lnTo>
                  <a:lnTo>
                    <a:pt x="1383" y="382"/>
                  </a:lnTo>
                  <a:lnTo>
                    <a:pt x="1038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11" name="Rectangle 945">
              <a:extLst>
                <a:ext uri="{FF2B5EF4-FFF2-40B4-BE49-F238E27FC236}">
                  <a16:creationId xmlns:a16="http://schemas.microsoft.com/office/drawing/2014/main" id="{5A727B5F-A133-4740-99A5-3B8E8B781A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8988" y="1696941"/>
              <a:ext cx="204787" cy="15233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zh-CN" sz="1000" dirty="0">
                  <a:solidFill>
                    <a:srgbClr val="000000"/>
                  </a:solidFill>
                  <a:latin typeface="+mn-lt"/>
                  <a:cs typeface="Times New Roman" panose="02020603050405020304" pitchFamily="18" charset="0"/>
                </a:rPr>
                <a:t>Luc</a:t>
              </a:r>
              <a:endParaRPr lang="en-US" altLang="zh-CN" sz="1000" dirty="0"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12" name="Text Box 950">
              <a:extLst>
                <a:ext uri="{FF2B5EF4-FFF2-40B4-BE49-F238E27FC236}">
                  <a16:creationId xmlns:a16="http://schemas.microsoft.com/office/drawing/2014/main" id="{2C464460-6562-4CD0-AA06-F18F1C5CDC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30850" y="1887358"/>
              <a:ext cx="931863" cy="247542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zh-CN" sz="1000">
                  <a:latin typeface="+mn-lt"/>
                  <a:cs typeface="Times New Roman" panose="02020603050405020304" pitchFamily="18" charset="0"/>
                </a:rPr>
                <a:t>WT promoter</a:t>
              </a: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83BF04E0-A5A2-40C9-B05C-144E08CC21A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295775" y="2295168"/>
              <a:ext cx="1584325" cy="79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232">
              <a:extLst>
                <a:ext uri="{FF2B5EF4-FFF2-40B4-BE49-F238E27FC236}">
                  <a16:creationId xmlns:a16="http://schemas.microsoft.com/office/drawing/2014/main" id="{BCB23786-52FE-4704-8A13-6F963F4F07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838" y="2187265"/>
              <a:ext cx="755650" cy="21739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zh-CN" altLang="en-US" sz="1800"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15" name="Rectangle 1238">
              <a:extLst>
                <a:ext uri="{FF2B5EF4-FFF2-40B4-BE49-F238E27FC236}">
                  <a16:creationId xmlns:a16="http://schemas.microsoft.com/office/drawing/2014/main" id="{2903EDF9-D3DC-4560-BCA7-2B3CAE364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8800" y="2165049"/>
              <a:ext cx="915988" cy="277692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zh-CN" sz="1200" dirty="0" err="1">
                  <a:latin typeface="+mn-lt"/>
                  <a:cs typeface="Times New Roman" panose="02020603050405020304" pitchFamily="18" charset="0"/>
                </a:rPr>
                <a:t>TG</a:t>
              </a:r>
              <a:r>
                <a:rPr lang="en-US" altLang="zh-CN" sz="1200" dirty="0" err="1">
                  <a:solidFill>
                    <a:srgbClr val="FF0000"/>
                  </a:solidFill>
                  <a:latin typeface="+mn-lt"/>
                  <a:cs typeface="Times New Roman" panose="02020603050405020304" pitchFamily="18" charset="0"/>
                </a:rPr>
                <a:t>cccc</a:t>
              </a:r>
              <a:r>
                <a:rPr lang="en-US" altLang="zh-CN" sz="1200" dirty="0" err="1">
                  <a:latin typeface="+mn-lt"/>
                  <a:cs typeface="Times New Roman" panose="02020603050405020304" pitchFamily="18" charset="0"/>
                </a:rPr>
                <a:t>CTT</a:t>
              </a:r>
              <a:r>
                <a:rPr lang="en-US" altLang="zh-CN" sz="1200" dirty="0">
                  <a:latin typeface="+mn-lt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16" name="Freeform 943">
              <a:extLst>
                <a:ext uri="{FF2B5EF4-FFF2-40B4-BE49-F238E27FC236}">
                  <a16:creationId xmlns:a16="http://schemas.microsoft.com/office/drawing/2014/main" id="{D3CB9C50-BC2C-43FC-8188-14F4050FE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3113" y="2096817"/>
              <a:ext cx="700087" cy="403049"/>
            </a:xfrm>
            <a:custGeom>
              <a:avLst/>
              <a:gdLst>
                <a:gd name="T0" fmla="*/ 2147483646 w 1383"/>
                <a:gd name="T1" fmla="*/ 0 h 762"/>
                <a:gd name="T2" fmla="*/ 2147483646 w 1383"/>
                <a:gd name="T3" fmla="*/ 2147483646 h 762"/>
                <a:gd name="T4" fmla="*/ 0 w 1383"/>
                <a:gd name="T5" fmla="*/ 2147483646 h 762"/>
                <a:gd name="T6" fmla="*/ 0 w 1383"/>
                <a:gd name="T7" fmla="*/ 2147483646 h 762"/>
                <a:gd name="T8" fmla="*/ 2147483646 w 1383"/>
                <a:gd name="T9" fmla="*/ 2147483646 h 762"/>
                <a:gd name="T10" fmla="*/ 2147483646 w 1383"/>
                <a:gd name="T11" fmla="*/ 2147483646 h 762"/>
                <a:gd name="T12" fmla="*/ 2147483646 w 1383"/>
                <a:gd name="T13" fmla="*/ 2147483646 h 762"/>
                <a:gd name="T14" fmla="*/ 2147483646 w 1383"/>
                <a:gd name="T15" fmla="*/ 0 h 76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83"/>
                <a:gd name="T25" fmla="*/ 0 h 762"/>
                <a:gd name="T26" fmla="*/ 1383 w 1383"/>
                <a:gd name="T27" fmla="*/ 762 h 76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83" h="762">
                  <a:moveTo>
                    <a:pt x="1038" y="0"/>
                  </a:moveTo>
                  <a:lnTo>
                    <a:pt x="1038" y="191"/>
                  </a:lnTo>
                  <a:lnTo>
                    <a:pt x="0" y="191"/>
                  </a:lnTo>
                  <a:lnTo>
                    <a:pt x="0" y="571"/>
                  </a:lnTo>
                  <a:lnTo>
                    <a:pt x="1038" y="571"/>
                  </a:lnTo>
                  <a:lnTo>
                    <a:pt x="1038" y="762"/>
                  </a:lnTo>
                  <a:lnTo>
                    <a:pt x="1383" y="382"/>
                  </a:lnTo>
                  <a:lnTo>
                    <a:pt x="10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17" name="Freeform 944">
              <a:extLst>
                <a:ext uri="{FF2B5EF4-FFF2-40B4-BE49-F238E27FC236}">
                  <a16:creationId xmlns:a16="http://schemas.microsoft.com/office/drawing/2014/main" id="{BD1DACAC-5E7D-40D6-87BF-D9B32421E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9463" y="2114271"/>
              <a:ext cx="247650" cy="360206"/>
            </a:xfrm>
            <a:custGeom>
              <a:avLst/>
              <a:gdLst>
                <a:gd name="T0" fmla="*/ 2147483646 w 1383"/>
                <a:gd name="T1" fmla="*/ 0 h 762"/>
                <a:gd name="T2" fmla="*/ 2147483646 w 1383"/>
                <a:gd name="T3" fmla="*/ 2147483646 h 762"/>
                <a:gd name="T4" fmla="*/ 0 w 1383"/>
                <a:gd name="T5" fmla="*/ 2147483646 h 762"/>
                <a:gd name="T6" fmla="*/ 0 w 1383"/>
                <a:gd name="T7" fmla="*/ 2147483646 h 762"/>
                <a:gd name="T8" fmla="*/ 2147483646 w 1383"/>
                <a:gd name="T9" fmla="*/ 2147483646 h 762"/>
                <a:gd name="T10" fmla="*/ 2147483646 w 1383"/>
                <a:gd name="T11" fmla="*/ 2147483646 h 762"/>
                <a:gd name="T12" fmla="*/ 2147483646 w 1383"/>
                <a:gd name="T13" fmla="*/ 2147483646 h 762"/>
                <a:gd name="T14" fmla="*/ 2147483646 w 1383"/>
                <a:gd name="T15" fmla="*/ 0 h 76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83"/>
                <a:gd name="T25" fmla="*/ 0 h 762"/>
                <a:gd name="T26" fmla="*/ 1383 w 1383"/>
                <a:gd name="T27" fmla="*/ 762 h 76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83" h="762">
                  <a:moveTo>
                    <a:pt x="1038" y="0"/>
                  </a:moveTo>
                  <a:lnTo>
                    <a:pt x="1038" y="191"/>
                  </a:lnTo>
                  <a:lnTo>
                    <a:pt x="0" y="191"/>
                  </a:lnTo>
                  <a:lnTo>
                    <a:pt x="0" y="571"/>
                  </a:lnTo>
                  <a:lnTo>
                    <a:pt x="1038" y="571"/>
                  </a:lnTo>
                  <a:lnTo>
                    <a:pt x="1038" y="762"/>
                  </a:lnTo>
                  <a:lnTo>
                    <a:pt x="1383" y="382"/>
                  </a:lnTo>
                  <a:lnTo>
                    <a:pt x="1038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18" name="Rectangle 945">
              <a:extLst>
                <a:ext uri="{FF2B5EF4-FFF2-40B4-BE49-F238E27FC236}">
                  <a16:creationId xmlns:a16="http://schemas.microsoft.com/office/drawing/2014/main" id="{08E1D93B-411C-4274-9314-D3524FA4FA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5338" y="2211067"/>
              <a:ext cx="204787" cy="1539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zh-CN" sz="1000">
                  <a:solidFill>
                    <a:srgbClr val="000000"/>
                  </a:solidFill>
                  <a:latin typeface="+mn-lt"/>
                  <a:cs typeface="Times New Roman" panose="02020603050405020304" pitchFamily="18" charset="0"/>
                </a:rPr>
                <a:t>Luc</a:t>
              </a:r>
              <a:endParaRPr lang="en-US" altLang="zh-CN" sz="1000"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19" name="Text Box 950">
              <a:extLst>
                <a:ext uri="{FF2B5EF4-FFF2-40B4-BE49-F238E27FC236}">
                  <a16:creationId xmlns:a16="http://schemas.microsoft.com/office/drawing/2014/main" id="{02ADEECE-FB16-4F08-93A5-01E7286AF0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41963" y="2406244"/>
              <a:ext cx="944562" cy="24595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zh-CN" sz="1000" dirty="0">
                  <a:latin typeface="+mn-lt"/>
                  <a:cs typeface="Times New Roman" panose="02020603050405020304" pitchFamily="18" charset="0"/>
                </a:rPr>
                <a:t>Mut promoter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1DEA8BDE-DA88-4667-9A13-9D0888840DBE}"/>
              </a:ext>
            </a:extLst>
          </p:cNvPr>
          <p:cNvGrpSpPr/>
          <p:nvPr/>
        </p:nvGrpSpPr>
        <p:grpSpPr>
          <a:xfrm>
            <a:off x="3920585" y="2277904"/>
            <a:ext cx="2913999" cy="1409876"/>
            <a:chOff x="3683353" y="2315493"/>
            <a:chExt cx="2913999" cy="1409876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54FDB635-4B26-4023-9A57-A7D0C46D9D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635"/>
            <a:stretch/>
          </p:blipFill>
          <p:spPr>
            <a:xfrm>
              <a:off x="3823275" y="2315493"/>
              <a:ext cx="2774077" cy="1273981"/>
            </a:xfrm>
            <a:prstGeom prst="rect">
              <a:avLst/>
            </a:prstGeom>
          </p:spPr>
        </p:pic>
        <p:sp>
          <p:nvSpPr>
            <p:cNvPr id="22" name="Text Box 178">
              <a:extLst>
                <a:ext uri="{FF2B5EF4-FFF2-40B4-BE49-F238E27FC236}">
                  <a16:creationId xmlns:a16="http://schemas.microsoft.com/office/drawing/2014/main" id="{B95555F6-DFA0-471B-A801-AC9827B57F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601416" y="2737476"/>
              <a:ext cx="510747" cy="34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 sz="1200">
                  <a:solidFill>
                    <a:srgbClr val="000000"/>
                  </a:solidFill>
                </a:rPr>
                <a:t>Bits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 sz="1200">
                  <a:cs typeface="Arial" panose="020B0604020202020204" pitchFamily="34" charset="0"/>
                </a:rPr>
                <a:t>                </a:t>
              </a:r>
            </a:p>
          </p:txBody>
        </p:sp>
        <p:sp>
          <p:nvSpPr>
            <p:cNvPr id="23" name="Rectangle 271">
              <a:extLst>
                <a:ext uri="{FF2B5EF4-FFF2-40B4-BE49-F238E27FC236}">
                  <a16:creationId xmlns:a16="http://schemas.microsoft.com/office/drawing/2014/main" id="{FB4AA57C-7CDD-48D2-8222-49C0614EE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3969" y="3556092"/>
              <a:ext cx="1075615" cy="1692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zh-CN" sz="1100" dirty="0">
                  <a:solidFill>
                    <a:srgbClr val="000000"/>
                  </a:solidFill>
                  <a:latin typeface="+mn-lt"/>
                  <a:cs typeface="Times New Roman" panose="02020603050405020304" pitchFamily="18" charset="0"/>
                </a:rPr>
                <a:t>Foxa2  Binding Site</a:t>
              </a:r>
              <a:endParaRPr lang="en-US" altLang="zh-CN" sz="1100" dirty="0">
                <a:latin typeface="+mn-lt"/>
                <a:cs typeface="Times New Roman" panose="02020603050405020304" pitchFamily="18" charset="0"/>
              </a:endParaRPr>
            </a:p>
          </p:txBody>
        </p:sp>
      </p:grpSp>
      <p:sp>
        <p:nvSpPr>
          <p:cNvPr id="24" name="Text Box 489">
            <a:extLst>
              <a:ext uri="{FF2B5EF4-FFF2-40B4-BE49-F238E27FC236}">
                <a16:creationId xmlns:a16="http://schemas.microsoft.com/office/drawing/2014/main" id="{12877B07-BF50-4E71-8A7D-B2ED4F1ADB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9913" y="17346"/>
            <a:ext cx="247593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4</a:t>
            </a:r>
          </a:p>
        </p:txBody>
      </p:sp>
      <p:sp>
        <p:nvSpPr>
          <p:cNvPr id="41" name="Text Box 3">
            <a:extLst>
              <a:ext uri="{FF2B5EF4-FFF2-40B4-BE49-F238E27FC236}">
                <a16:creationId xmlns:a16="http://schemas.microsoft.com/office/drawing/2014/main" id="{C3AAB57B-556A-4C65-AC91-3D8886ED7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1608" y="4356726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42" name="Text Box 5">
            <a:extLst>
              <a:ext uri="{FF2B5EF4-FFF2-40B4-BE49-F238E27FC236}">
                <a16:creationId xmlns:a16="http://schemas.microsoft.com/office/drawing/2014/main" id="{49C98A66-9539-4C09-BAB1-4137E55EB0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352" y="4379466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59" name="Text Box 3">
            <a:extLst>
              <a:ext uri="{FF2B5EF4-FFF2-40B4-BE49-F238E27FC236}">
                <a16:creationId xmlns:a16="http://schemas.microsoft.com/office/drawing/2014/main" id="{92863AB7-8573-489F-AF45-7420F5993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1976" y="4368014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54B01B6F-AF0B-4822-896E-D4FF74A81C5D}"/>
              </a:ext>
            </a:extLst>
          </p:cNvPr>
          <p:cNvGrpSpPr/>
          <p:nvPr/>
        </p:nvGrpSpPr>
        <p:grpSpPr>
          <a:xfrm>
            <a:off x="2193935" y="2473608"/>
            <a:ext cx="2099161" cy="1447617"/>
            <a:chOff x="1144495" y="2571274"/>
            <a:chExt cx="2099161" cy="1447617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0B2A1EB-507D-4D0B-8814-EF811B745290}"/>
                </a:ext>
              </a:extLst>
            </p:cNvPr>
            <p:cNvGrpSpPr/>
            <p:nvPr/>
          </p:nvGrpSpPr>
          <p:grpSpPr>
            <a:xfrm>
              <a:off x="1144495" y="2767929"/>
              <a:ext cx="1420409" cy="1250962"/>
              <a:chOff x="1306771" y="5993591"/>
              <a:chExt cx="1420409" cy="1250962"/>
            </a:xfrm>
          </p:grpSpPr>
          <p:pic>
            <p:nvPicPr>
              <p:cNvPr id="49" name="图片 48">
                <a:extLst>
                  <a:ext uri="{FF2B5EF4-FFF2-40B4-BE49-F238E27FC236}">
                    <a16:creationId xmlns:a16="http://schemas.microsoft.com/office/drawing/2014/main" id="{AB3A058C-DF9B-423F-98BC-4FB8AA2E529E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33" t="12373" r="2608" b="18339"/>
              <a:stretch/>
            </p:blipFill>
            <p:spPr>
              <a:xfrm>
                <a:off x="1971180" y="6283166"/>
                <a:ext cx="756000" cy="216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53" name="图片 52">
                <a:extLst>
                  <a:ext uri="{FF2B5EF4-FFF2-40B4-BE49-F238E27FC236}">
                    <a16:creationId xmlns:a16="http://schemas.microsoft.com/office/drawing/2014/main" id="{CF9ACF44-15FB-4EFD-B13A-DA1948C924FA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5" t="12014" r="2607" b="13787"/>
              <a:stretch/>
            </p:blipFill>
            <p:spPr>
              <a:xfrm>
                <a:off x="1970707" y="6009699"/>
                <a:ext cx="756000" cy="216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54" name="Text Box 135">
                <a:extLst>
                  <a:ext uri="{FF2B5EF4-FFF2-40B4-BE49-F238E27FC236}">
                    <a16:creationId xmlns:a16="http://schemas.microsoft.com/office/drawing/2014/main" id="{F4F2FD3A-9E38-4C02-A9AA-C76D8BBBB52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05685" y="5993591"/>
                <a:ext cx="1019175" cy="27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1200" dirty="0">
                    <a:latin typeface="Arial" panose="020B0604020202020204" pitchFamily="34" charset="0"/>
                  </a:rPr>
                  <a:t>RIPK3</a:t>
                </a:r>
              </a:p>
            </p:txBody>
          </p:sp>
          <p:sp>
            <p:nvSpPr>
              <p:cNvPr id="55" name="Text Box 149">
                <a:extLst>
                  <a:ext uri="{FF2B5EF4-FFF2-40B4-BE49-F238E27FC236}">
                    <a16:creationId xmlns:a16="http://schemas.microsoft.com/office/drawing/2014/main" id="{E19549E8-D1F4-48A6-873F-4D0FF6C17E1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06771" y="6262944"/>
                <a:ext cx="1019175" cy="27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1200" dirty="0">
                    <a:latin typeface="Arial" panose="020B0604020202020204" pitchFamily="34" charset="0"/>
                  </a:rPr>
                  <a:t>GAPDH</a:t>
                </a:r>
              </a:p>
            </p:txBody>
          </p:sp>
          <p:sp>
            <p:nvSpPr>
              <p:cNvPr id="56" name="Text Box 824">
                <a:extLst>
                  <a:ext uri="{FF2B5EF4-FFF2-40B4-BE49-F238E27FC236}">
                    <a16:creationId xmlns:a16="http://schemas.microsoft.com/office/drawing/2014/main" id="{43B33246-7AF5-4E5D-8760-FE7C44988B9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398450">
                <a:off x="1612292" y="6640030"/>
                <a:ext cx="696715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</a:p>
            </p:txBody>
          </p:sp>
          <p:sp>
            <p:nvSpPr>
              <p:cNvPr id="57" name="Text Box 735">
                <a:extLst>
                  <a:ext uri="{FF2B5EF4-FFF2-40B4-BE49-F238E27FC236}">
                    <a16:creationId xmlns:a16="http://schemas.microsoft.com/office/drawing/2014/main" id="{E29212BE-5902-463D-8AC3-9E97209F6E6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409647">
                <a:off x="1888090" y="6454010"/>
                <a:ext cx="964764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si</a:t>
                </a: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-NC</a:t>
                </a:r>
              </a:p>
            </p:txBody>
          </p:sp>
          <p:sp>
            <p:nvSpPr>
              <p:cNvPr id="58" name="Text Box 735">
                <a:extLst>
                  <a:ext uri="{FF2B5EF4-FFF2-40B4-BE49-F238E27FC236}">
                    <a16:creationId xmlns:a16="http://schemas.microsoft.com/office/drawing/2014/main" id="{4F532E84-9327-4174-B76E-37F5A73CDA3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416192">
                <a:off x="1981614" y="6524578"/>
                <a:ext cx="1162951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si-Foxa2</a:t>
                </a:r>
              </a:p>
            </p:txBody>
          </p:sp>
        </p:grpSp>
        <p:sp>
          <p:nvSpPr>
            <p:cNvPr id="60" name="Text Box 465">
              <a:extLst>
                <a:ext uri="{FF2B5EF4-FFF2-40B4-BE49-F238E27FC236}">
                  <a16:creationId xmlns:a16="http://schemas.microsoft.com/office/drawing/2014/main" id="{90404D02-294F-4D34-B96C-0E2FF6ECE2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7856" y="2571274"/>
              <a:ext cx="68580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dirty="0" err="1"/>
                <a:t>kDa</a:t>
              </a:r>
              <a:endParaRPr lang="en-US" altLang="zh-CN" sz="800" dirty="0"/>
            </a:p>
          </p:txBody>
        </p:sp>
        <p:sp>
          <p:nvSpPr>
            <p:cNvPr id="61" name="Line 464">
              <a:extLst>
                <a:ext uri="{FF2B5EF4-FFF2-40B4-BE49-F238E27FC236}">
                  <a16:creationId xmlns:a16="http://schemas.microsoft.com/office/drawing/2014/main" id="{F8DDF478-1E98-4B5B-BEDB-4276AC4EDB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73839" y="2940035"/>
              <a:ext cx="72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  <p:sp>
          <p:nvSpPr>
            <p:cNvPr id="62" name="Text Box 465">
              <a:extLst>
                <a:ext uri="{FF2B5EF4-FFF2-40B4-BE49-F238E27FC236}">
                  <a16:creationId xmlns:a16="http://schemas.microsoft.com/office/drawing/2014/main" id="{974403C1-2425-4F27-B542-23A1312FDF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8260" y="2834056"/>
              <a:ext cx="37715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dirty="0"/>
                <a:t>50</a:t>
              </a:r>
            </a:p>
          </p:txBody>
        </p:sp>
        <p:sp>
          <p:nvSpPr>
            <p:cNvPr id="63" name="Line 464">
              <a:extLst>
                <a:ext uri="{FF2B5EF4-FFF2-40B4-BE49-F238E27FC236}">
                  <a16:creationId xmlns:a16="http://schemas.microsoft.com/office/drawing/2014/main" id="{DE6ADE2B-AAB6-4C44-97CE-0A0C51C8E2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73839" y="3114363"/>
              <a:ext cx="72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  <p:sp>
          <p:nvSpPr>
            <p:cNvPr id="64" name="Text Box 465">
              <a:extLst>
                <a:ext uri="{FF2B5EF4-FFF2-40B4-BE49-F238E27FC236}">
                  <a16:creationId xmlns:a16="http://schemas.microsoft.com/office/drawing/2014/main" id="{1360C0DD-47BB-4ADE-BD96-0906DB6C00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61788" y="2998736"/>
              <a:ext cx="30469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dirty="0"/>
                <a:t>40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29B359B8-D974-4B74-8344-2997FDBD646A}"/>
              </a:ext>
            </a:extLst>
          </p:cNvPr>
          <p:cNvGrpSpPr/>
          <p:nvPr/>
        </p:nvGrpSpPr>
        <p:grpSpPr>
          <a:xfrm>
            <a:off x="2800412" y="4725170"/>
            <a:ext cx="2099228" cy="1451232"/>
            <a:chOff x="3027284" y="4618494"/>
            <a:chExt cx="2099228" cy="1451232"/>
          </a:xfrm>
        </p:grpSpPr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id="{2123EA06-59C0-4D99-B69E-4C84DCCD5694}"/>
                </a:ext>
              </a:extLst>
            </p:cNvPr>
            <p:cNvGrpSpPr/>
            <p:nvPr/>
          </p:nvGrpSpPr>
          <p:grpSpPr>
            <a:xfrm>
              <a:off x="3027284" y="4755103"/>
              <a:ext cx="1425996" cy="1314623"/>
              <a:chOff x="1347912" y="4442056"/>
              <a:chExt cx="1425996" cy="1314623"/>
            </a:xfrm>
          </p:grpSpPr>
          <p:sp>
            <p:nvSpPr>
              <p:cNvPr id="26" name="Text Box 824">
                <a:extLst>
                  <a:ext uri="{FF2B5EF4-FFF2-40B4-BE49-F238E27FC236}">
                    <a16:creationId xmlns:a16="http://schemas.microsoft.com/office/drawing/2014/main" id="{D28D35BB-6EE5-4156-8C4E-3DDB0B2B4CB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398450">
                <a:off x="1673188" y="5126487"/>
                <a:ext cx="696715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</a:p>
            </p:txBody>
          </p:sp>
          <p:sp>
            <p:nvSpPr>
              <p:cNvPr id="27" name="Text Box 735">
                <a:extLst>
                  <a:ext uri="{FF2B5EF4-FFF2-40B4-BE49-F238E27FC236}">
                    <a16:creationId xmlns:a16="http://schemas.microsoft.com/office/drawing/2014/main" id="{56A5F842-EAF6-45BE-A00C-B0527A2D048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409647">
                <a:off x="2033509" y="4785938"/>
                <a:ext cx="964764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NC</a:t>
                </a:r>
              </a:p>
            </p:txBody>
          </p:sp>
          <p:sp>
            <p:nvSpPr>
              <p:cNvPr id="28" name="Text Box 735">
                <a:extLst>
                  <a:ext uri="{FF2B5EF4-FFF2-40B4-BE49-F238E27FC236}">
                    <a16:creationId xmlns:a16="http://schemas.microsoft.com/office/drawing/2014/main" id="{0ABBE743-2682-4686-A336-2C40FB15C21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416192">
                <a:off x="1995541" y="5036704"/>
                <a:ext cx="1162951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CNEACR</a:t>
                </a:r>
              </a:p>
            </p:txBody>
          </p:sp>
          <p:sp>
            <p:nvSpPr>
              <p:cNvPr id="31" name="Text Box 135">
                <a:extLst>
                  <a:ext uri="{FF2B5EF4-FFF2-40B4-BE49-F238E27FC236}">
                    <a16:creationId xmlns:a16="http://schemas.microsoft.com/office/drawing/2014/main" id="{CA5D347E-CADD-4A8B-9B04-DF1DF8FFFF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47308" y="4479946"/>
                <a:ext cx="1019175" cy="27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1200" dirty="0">
                    <a:latin typeface="Arial" panose="020B0604020202020204" pitchFamily="34" charset="0"/>
                  </a:rPr>
                  <a:t>RIPK3</a:t>
                </a:r>
              </a:p>
            </p:txBody>
          </p:sp>
          <p:sp>
            <p:nvSpPr>
              <p:cNvPr id="32" name="Text Box 149">
                <a:extLst>
                  <a:ext uri="{FF2B5EF4-FFF2-40B4-BE49-F238E27FC236}">
                    <a16:creationId xmlns:a16="http://schemas.microsoft.com/office/drawing/2014/main" id="{DB71E3F6-F78D-4375-BC43-0FDAC2A18EF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47912" y="4757845"/>
                <a:ext cx="1019175" cy="27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1200" dirty="0">
                    <a:latin typeface="Arial" panose="020B0604020202020204" pitchFamily="34" charset="0"/>
                  </a:rPr>
                  <a:t>GAPDH</a:t>
                </a:r>
              </a:p>
            </p:txBody>
          </p:sp>
          <p:pic>
            <p:nvPicPr>
              <p:cNvPr id="45" name="图片 44">
                <a:extLst>
                  <a:ext uri="{FF2B5EF4-FFF2-40B4-BE49-F238E27FC236}">
                    <a16:creationId xmlns:a16="http://schemas.microsoft.com/office/drawing/2014/main" id="{270C7D42-3EDE-4473-A368-9DF084BEEEFC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974" b="15448"/>
              <a:stretch/>
            </p:blipFill>
            <p:spPr>
              <a:xfrm>
                <a:off x="2017908" y="4498011"/>
                <a:ext cx="756000" cy="216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48" name="图片 47">
                <a:extLst>
                  <a:ext uri="{FF2B5EF4-FFF2-40B4-BE49-F238E27FC236}">
                    <a16:creationId xmlns:a16="http://schemas.microsoft.com/office/drawing/2014/main" id="{D94D0C56-20ED-4E43-8C7E-274904D114F5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8043" b="30631"/>
              <a:stretch/>
            </p:blipFill>
            <p:spPr>
              <a:xfrm>
                <a:off x="2015935" y="4770094"/>
                <a:ext cx="756000" cy="216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sp>
          <p:nvSpPr>
            <p:cNvPr id="65" name="Text Box 465">
              <a:extLst>
                <a:ext uri="{FF2B5EF4-FFF2-40B4-BE49-F238E27FC236}">
                  <a16:creationId xmlns:a16="http://schemas.microsoft.com/office/drawing/2014/main" id="{A35D4EAE-DDD8-4AE7-9584-D3C1E2F486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0712" y="4618494"/>
              <a:ext cx="68580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dirty="0" err="1"/>
                <a:t>kDa</a:t>
              </a:r>
              <a:endParaRPr lang="en-US" altLang="zh-CN" sz="800" dirty="0"/>
            </a:p>
          </p:txBody>
        </p:sp>
        <p:sp>
          <p:nvSpPr>
            <p:cNvPr id="66" name="Line 464">
              <a:extLst>
                <a:ext uri="{FF2B5EF4-FFF2-40B4-BE49-F238E27FC236}">
                  <a16:creationId xmlns:a16="http://schemas.microsoft.com/office/drawing/2014/main" id="{43EF4A02-C05C-403C-9244-26260E36FC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61861" y="4940761"/>
              <a:ext cx="72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  <p:sp>
          <p:nvSpPr>
            <p:cNvPr id="67" name="Text Box 465">
              <a:extLst>
                <a:ext uri="{FF2B5EF4-FFF2-40B4-BE49-F238E27FC236}">
                  <a16:creationId xmlns:a16="http://schemas.microsoft.com/office/drawing/2014/main" id="{CB835821-D3C5-4E41-8332-37E1F3C73F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6282" y="4834782"/>
              <a:ext cx="37715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dirty="0"/>
                <a:t>50</a:t>
              </a:r>
            </a:p>
          </p:txBody>
        </p:sp>
        <p:sp>
          <p:nvSpPr>
            <p:cNvPr id="68" name="Line 464">
              <a:extLst>
                <a:ext uri="{FF2B5EF4-FFF2-40B4-BE49-F238E27FC236}">
                  <a16:creationId xmlns:a16="http://schemas.microsoft.com/office/drawing/2014/main" id="{44E017C7-4CB2-4F1B-B9E5-A441A1E0F6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61861" y="5135753"/>
              <a:ext cx="72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  <p:sp>
          <p:nvSpPr>
            <p:cNvPr id="69" name="Text Box 465">
              <a:extLst>
                <a:ext uri="{FF2B5EF4-FFF2-40B4-BE49-F238E27FC236}">
                  <a16:creationId xmlns:a16="http://schemas.microsoft.com/office/drawing/2014/main" id="{35EC354C-780D-4572-8918-4BF13FED3B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9810" y="5020126"/>
              <a:ext cx="30469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dirty="0"/>
                <a:t>40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38946849-3014-42C1-9C8E-CDA1B6022B9C}"/>
              </a:ext>
            </a:extLst>
          </p:cNvPr>
          <p:cNvGrpSpPr/>
          <p:nvPr/>
        </p:nvGrpSpPr>
        <p:grpSpPr>
          <a:xfrm>
            <a:off x="4581128" y="4709528"/>
            <a:ext cx="2097894" cy="1590664"/>
            <a:chOff x="4669304" y="4613012"/>
            <a:chExt cx="2097894" cy="1590664"/>
          </a:xfrm>
        </p:grpSpPr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id="{AE676D0B-423B-418C-A480-DB108AD8A16B}"/>
                </a:ext>
              </a:extLst>
            </p:cNvPr>
            <p:cNvGrpSpPr/>
            <p:nvPr/>
          </p:nvGrpSpPr>
          <p:grpSpPr>
            <a:xfrm>
              <a:off x="4669304" y="4760943"/>
              <a:ext cx="1423992" cy="1442733"/>
              <a:chOff x="4054400" y="4439063"/>
              <a:chExt cx="1423992" cy="1442733"/>
            </a:xfrm>
          </p:grpSpPr>
          <p:sp>
            <p:nvSpPr>
              <p:cNvPr id="34" name="Text Box 824">
                <a:extLst>
                  <a:ext uri="{FF2B5EF4-FFF2-40B4-BE49-F238E27FC236}">
                    <a16:creationId xmlns:a16="http://schemas.microsoft.com/office/drawing/2014/main" id="{39FD7182-70ED-4C99-A7DC-B8CDE37E54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398450">
                <a:off x="4381009" y="5069040"/>
                <a:ext cx="696715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</a:p>
            </p:txBody>
          </p:sp>
          <p:sp>
            <p:nvSpPr>
              <p:cNvPr id="35" name="Text Box 735">
                <a:extLst>
                  <a:ext uri="{FF2B5EF4-FFF2-40B4-BE49-F238E27FC236}">
                    <a16:creationId xmlns:a16="http://schemas.microsoft.com/office/drawing/2014/main" id="{2C829B35-01CF-4B25-A8D3-64B87A55804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409647">
                <a:off x="4650083" y="4903192"/>
                <a:ext cx="964764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sh</a:t>
                </a: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-NC</a:t>
                </a:r>
              </a:p>
            </p:txBody>
          </p:sp>
          <p:sp>
            <p:nvSpPr>
              <p:cNvPr id="36" name="Text Box 735">
                <a:extLst>
                  <a:ext uri="{FF2B5EF4-FFF2-40B4-BE49-F238E27FC236}">
                    <a16:creationId xmlns:a16="http://schemas.microsoft.com/office/drawing/2014/main" id="{921EB92A-E47A-439C-8B82-7991E934EFC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416192">
                <a:off x="4613260" y="5161821"/>
                <a:ext cx="1162951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sh</a:t>
                </a: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-CNEACR</a:t>
                </a:r>
              </a:p>
            </p:txBody>
          </p:sp>
          <p:sp>
            <p:nvSpPr>
              <p:cNvPr id="38" name="Text Box 135">
                <a:extLst>
                  <a:ext uri="{FF2B5EF4-FFF2-40B4-BE49-F238E27FC236}">
                    <a16:creationId xmlns:a16="http://schemas.microsoft.com/office/drawing/2014/main" id="{175E4F69-0360-4833-BF87-C69CC438F3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64041" y="4439063"/>
                <a:ext cx="1019175" cy="27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1200" dirty="0">
                    <a:latin typeface="Arial" panose="020B0604020202020204" pitchFamily="34" charset="0"/>
                  </a:rPr>
                  <a:t>RIPK3</a:t>
                </a:r>
              </a:p>
            </p:txBody>
          </p:sp>
          <p:sp>
            <p:nvSpPr>
              <p:cNvPr id="39" name="Text Box 149">
                <a:extLst>
                  <a:ext uri="{FF2B5EF4-FFF2-40B4-BE49-F238E27FC236}">
                    <a16:creationId xmlns:a16="http://schemas.microsoft.com/office/drawing/2014/main" id="{53AA9309-55E5-4F66-8E53-CC37BC7AD7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54400" y="4707431"/>
                <a:ext cx="1019175" cy="27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1200" dirty="0">
                    <a:latin typeface="Arial" panose="020B0604020202020204" pitchFamily="34" charset="0"/>
                  </a:rPr>
                  <a:t>GAPDH</a:t>
                </a:r>
              </a:p>
            </p:txBody>
          </p:sp>
          <p:pic>
            <p:nvPicPr>
              <p:cNvPr id="43" name="图片 42">
                <a:extLst>
                  <a:ext uri="{FF2B5EF4-FFF2-40B4-BE49-F238E27FC236}">
                    <a16:creationId xmlns:a16="http://schemas.microsoft.com/office/drawing/2014/main" id="{DD55008C-0E17-4002-87EF-CF29077D8450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22392" y="4723422"/>
                <a:ext cx="756000" cy="216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50" name="图片 49">
                <a:extLst>
                  <a:ext uri="{FF2B5EF4-FFF2-40B4-BE49-F238E27FC236}">
                    <a16:creationId xmlns:a16="http://schemas.microsoft.com/office/drawing/2014/main" id="{E03E096C-53EF-404E-880E-E4E4AC225C35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865" b="19106"/>
              <a:stretch/>
            </p:blipFill>
            <p:spPr>
              <a:xfrm>
                <a:off x="4720792" y="4453459"/>
                <a:ext cx="756000" cy="216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sp>
          <p:nvSpPr>
            <p:cNvPr id="70" name="Text Box 465">
              <a:extLst>
                <a:ext uri="{FF2B5EF4-FFF2-40B4-BE49-F238E27FC236}">
                  <a16:creationId xmlns:a16="http://schemas.microsoft.com/office/drawing/2014/main" id="{CBC9AA6C-E8DE-44EF-A208-F6C405AD01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398" y="4613012"/>
              <a:ext cx="68580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dirty="0" err="1"/>
                <a:t>kDa</a:t>
              </a:r>
              <a:endParaRPr lang="en-US" altLang="zh-CN" sz="800" dirty="0"/>
            </a:p>
          </p:txBody>
        </p:sp>
        <p:sp>
          <p:nvSpPr>
            <p:cNvPr id="71" name="Line 464">
              <a:extLst>
                <a:ext uri="{FF2B5EF4-FFF2-40B4-BE49-F238E27FC236}">
                  <a16:creationId xmlns:a16="http://schemas.microsoft.com/office/drawing/2014/main" id="{1BC4E58C-5422-438A-B9A6-9375983EA4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02547" y="4919781"/>
              <a:ext cx="72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  <p:sp>
          <p:nvSpPr>
            <p:cNvPr id="72" name="Text Box 465">
              <a:extLst>
                <a:ext uri="{FF2B5EF4-FFF2-40B4-BE49-F238E27FC236}">
                  <a16:creationId xmlns:a16="http://schemas.microsoft.com/office/drawing/2014/main" id="{8886BC31-A4B0-4D40-BDEC-FFB39455C2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6968" y="4813802"/>
              <a:ext cx="37715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dirty="0"/>
                <a:t>50</a:t>
              </a:r>
            </a:p>
          </p:txBody>
        </p:sp>
        <p:sp>
          <p:nvSpPr>
            <p:cNvPr id="73" name="Line 464">
              <a:extLst>
                <a:ext uri="{FF2B5EF4-FFF2-40B4-BE49-F238E27FC236}">
                  <a16:creationId xmlns:a16="http://schemas.microsoft.com/office/drawing/2014/main" id="{0FC8901E-4A22-4AB5-A268-8E2890164B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02547" y="5093845"/>
              <a:ext cx="72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  <p:sp>
          <p:nvSpPr>
            <p:cNvPr id="74" name="Text Box 465">
              <a:extLst>
                <a:ext uri="{FF2B5EF4-FFF2-40B4-BE49-F238E27FC236}">
                  <a16:creationId xmlns:a16="http://schemas.microsoft.com/office/drawing/2014/main" id="{C042EE20-CA22-4C1A-98B2-305680632B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0496" y="4978218"/>
              <a:ext cx="30469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dirty="0"/>
                <a:t>40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id="{29894811-FFD0-4F02-9644-1B60F63BFC49}"/>
              </a:ext>
            </a:extLst>
          </p:cNvPr>
          <p:cNvGrpSpPr/>
          <p:nvPr/>
        </p:nvGrpSpPr>
        <p:grpSpPr>
          <a:xfrm>
            <a:off x="464254" y="1934835"/>
            <a:ext cx="1740610" cy="2303472"/>
            <a:chOff x="360997" y="1574795"/>
            <a:chExt cx="1740610" cy="2303472"/>
          </a:xfrm>
        </p:grpSpPr>
        <p:sp>
          <p:nvSpPr>
            <p:cNvPr id="76" name="Rectangle 19">
              <a:extLst>
                <a:ext uri="{FF2B5EF4-FFF2-40B4-BE49-F238E27FC236}">
                  <a16:creationId xmlns:a16="http://schemas.microsoft.com/office/drawing/2014/main" id="{FC949D85-EF12-47D9-A524-E0AD5FB799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265" y="3117351"/>
              <a:ext cx="186435" cy="171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0.0</a:t>
              </a:r>
              <a:endParaRPr kumimoji="0" lang="zh-CN" altLang="zh-CN" sz="12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7" name="Rectangle 20">
              <a:extLst>
                <a:ext uri="{FF2B5EF4-FFF2-40B4-BE49-F238E27FC236}">
                  <a16:creationId xmlns:a16="http://schemas.microsoft.com/office/drawing/2014/main" id="{232DF63E-408A-4434-9C32-6EC62E7FB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733" y="2717025"/>
              <a:ext cx="186435" cy="171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0.5</a:t>
              </a:r>
              <a:endParaRPr kumimoji="0" lang="zh-CN" altLang="zh-CN" sz="12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8" name="Rectangle 21">
              <a:extLst>
                <a:ext uri="{FF2B5EF4-FFF2-40B4-BE49-F238E27FC236}">
                  <a16:creationId xmlns:a16="http://schemas.microsoft.com/office/drawing/2014/main" id="{D25B507D-9F77-497C-95AF-59CEFC368C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733" y="2291426"/>
              <a:ext cx="186435" cy="171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1.0</a:t>
              </a:r>
              <a:endParaRPr kumimoji="0" lang="zh-CN" altLang="zh-CN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9" name="Rectangle 22">
              <a:extLst>
                <a:ext uri="{FF2B5EF4-FFF2-40B4-BE49-F238E27FC236}">
                  <a16:creationId xmlns:a16="http://schemas.microsoft.com/office/drawing/2014/main" id="{0CF5C04C-BCC8-4DE3-86DF-733D3FD5A6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589" y="1875988"/>
              <a:ext cx="186435" cy="171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1.5</a:t>
              </a:r>
              <a:endParaRPr kumimoji="0" lang="zh-CN" altLang="zh-CN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grpSp>
          <p:nvGrpSpPr>
            <p:cNvPr id="80" name="组合 79">
              <a:extLst>
                <a:ext uri="{FF2B5EF4-FFF2-40B4-BE49-F238E27FC236}">
                  <a16:creationId xmlns:a16="http://schemas.microsoft.com/office/drawing/2014/main" id="{213CBAB4-DB7A-4D01-9894-D30E9406F611}"/>
                </a:ext>
              </a:extLst>
            </p:cNvPr>
            <p:cNvGrpSpPr/>
            <p:nvPr/>
          </p:nvGrpSpPr>
          <p:grpSpPr>
            <a:xfrm>
              <a:off x="818673" y="1954000"/>
              <a:ext cx="1170256" cy="1290095"/>
              <a:chOff x="1676400" y="3001963"/>
              <a:chExt cx="1338263" cy="1385888"/>
            </a:xfrm>
          </p:grpSpPr>
          <p:sp>
            <p:nvSpPr>
              <p:cNvPr id="89" name="Rectangle 5">
                <a:extLst>
                  <a:ext uri="{FF2B5EF4-FFF2-40B4-BE49-F238E27FC236}">
                    <a16:creationId xmlns:a16="http://schemas.microsoft.com/office/drawing/2014/main" id="{1BC504C0-3A52-4408-B244-6C438575D4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6783" y="3467100"/>
                <a:ext cx="290512" cy="9128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6">
                <a:extLst>
                  <a:ext uri="{FF2B5EF4-FFF2-40B4-BE49-F238E27FC236}">
                    <a16:creationId xmlns:a16="http://schemas.microsoft.com/office/drawing/2014/main" id="{14D08B62-C6B3-4A7C-B99D-D980BA2B6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783" y="3467100"/>
                <a:ext cx="290512" cy="912813"/>
              </a:xfrm>
              <a:custGeom>
                <a:avLst/>
                <a:gdLst>
                  <a:gd name="T0" fmla="*/ 0 w 550"/>
                  <a:gd name="T1" fmla="*/ 1150 h 1150"/>
                  <a:gd name="T2" fmla="*/ 0 w 550"/>
                  <a:gd name="T3" fmla="*/ 0 h 1150"/>
                  <a:gd name="T4" fmla="*/ 0 w 550"/>
                  <a:gd name="T5" fmla="*/ 0 h 1150"/>
                  <a:gd name="T6" fmla="*/ 550 w 550"/>
                  <a:gd name="T7" fmla="*/ 0 h 1150"/>
                  <a:gd name="T8" fmla="*/ 550 w 550"/>
                  <a:gd name="T9" fmla="*/ 0 h 1150"/>
                  <a:gd name="T10" fmla="*/ 550 w 550"/>
                  <a:gd name="T11" fmla="*/ 1150 h 1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0" h="1150">
                    <a:moveTo>
                      <a:pt x="0" y="115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50" y="0"/>
                    </a:lnTo>
                    <a:lnTo>
                      <a:pt x="550" y="0"/>
                    </a:lnTo>
                    <a:lnTo>
                      <a:pt x="550" y="115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7">
                <a:extLst>
                  <a:ext uri="{FF2B5EF4-FFF2-40B4-BE49-F238E27FC236}">
                    <a16:creationId xmlns:a16="http://schemas.microsoft.com/office/drawing/2014/main" id="{A12ED698-1966-42A0-A26C-3D1ECA6F0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9808" y="3267075"/>
                <a:ext cx="146050" cy="200025"/>
              </a:xfrm>
              <a:custGeom>
                <a:avLst/>
                <a:gdLst>
                  <a:gd name="T0" fmla="*/ 0 w 275"/>
                  <a:gd name="T1" fmla="*/ 0 h 254"/>
                  <a:gd name="T2" fmla="*/ 275 w 275"/>
                  <a:gd name="T3" fmla="*/ 0 h 254"/>
                  <a:gd name="T4" fmla="*/ 137 w 275"/>
                  <a:gd name="T5" fmla="*/ 0 h 254"/>
                  <a:gd name="T6" fmla="*/ 137 w 275"/>
                  <a:gd name="T7" fmla="*/ 254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5" h="254">
                    <a:moveTo>
                      <a:pt x="0" y="0"/>
                    </a:moveTo>
                    <a:lnTo>
                      <a:pt x="275" y="0"/>
                    </a:lnTo>
                    <a:lnTo>
                      <a:pt x="137" y="0"/>
                    </a:lnTo>
                    <a:lnTo>
                      <a:pt x="137" y="254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Rectangle 8">
                <a:extLst>
                  <a:ext uri="{FF2B5EF4-FFF2-40B4-BE49-F238E27FC236}">
                    <a16:creationId xmlns:a16="http://schemas.microsoft.com/office/drawing/2014/main" id="{204B5370-EA28-4847-8E21-3C1AD23C9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7218" y="3349625"/>
                <a:ext cx="290512" cy="103028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9">
                <a:extLst>
                  <a:ext uri="{FF2B5EF4-FFF2-40B4-BE49-F238E27FC236}">
                    <a16:creationId xmlns:a16="http://schemas.microsoft.com/office/drawing/2014/main" id="{E6E2299F-317E-4741-8D35-201E196A0E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7218" y="3349625"/>
                <a:ext cx="290512" cy="1030288"/>
              </a:xfrm>
              <a:custGeom>
                <a:avLst/>
                <a:gdLst>
                  <a:gd name="T0" fmla="*/ 0 w 550"/>
                  <a:gd name="T1" fmla="*/ 1300 h 1300"/>
                  <a:gd name="T2" fmla="*/ 0 w 550"/>
                  <a:gd name="T3" fmla="*/ 0 h 1300"/>
                  <a:gd name="T4" fmla="*/ 0 w 550"/>
                  <a:gd name="T5" fmla="*/ 0 h 1300"/>
                  <a:gd name="T6" fmla="*/ 550 w 550"/>
                  <a:gd name="T7" fmla="*/ 0 h 1300"/>
                  <a:gd name="T8" fmla="*/ 550 w 550"/>
                  <a:gd name="T9" fmla="*/ 0 h 1300"/>
                  <a:gd name="T10" fmla="*/ 550 w 550"/>
                  <a:gd name="T11" fmla="*/ 1300 h 1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0" h="1300">
                    <a:moveTo>
                      <a:pt x="0" y="130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50" y="0"/>
                    </a:lnTo>
                    <a:lnTo>
                      <a:pt x="550" y="0"/>
                    </a:lnTo>
                    <a:lnTo>
                      <a:pt x="550" y="13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10">
                <a:extLst>
                  <a:ext uri="{FF2B5EF4-FFF2-40B4-BE49-F238E27FC236}">
                    <a16:creationId xmlns:a16="http://schemas.microsoft.com/office/drawing/2014/main" id="{3E27751A-C0A6-44E1-97BB-4CEC7BB546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0243" y="3071813"/>
                <a:ext cx="146050" cy="277813"/>
              </a:xfrm>
              <a:custGeom>
                <a:avLst/>
                <a:gdLst>
                  <a:gd name="T0" fmla="*/ 0 w 275"/>
                  <a:gd name="T1" fmla="*/ 0 h 348"/>
                  <a:gd name="T2" fmla="*/ 275 w 275"/>
                  <a:gd name="T3" fmla="*/ 0 h 348"/>
                  <a:gd name="T4" fmla="*/ 137 w 275"/>
                  <a:gd name="T5" fmla="*/ 0 h 348"/>
                  <a:gd name="T6" fmla="*/ 137 w 275"/>
                  <a:gd name="T7" fmla="*/ 348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5" h="348">
                    <a:moveTo>
                      <a:pt x="0" y="0"/>
                    </a:moveTo>
                    <a:lnTo>
                      <a:pt x="275" y="0"/>
                    </a:lnTo>
                    <a:lnTo>
                      <a:pt x="137" y="0"/>
                    </a:lnTo>
                    <a:lnTo>
                      <a:pt x="137" y="348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Rectangle 11">
                <a:extLst>
                  <a:ext uri="{FF2B5EF4-FFF2-40B4-BE49-F238E27FC236}">
                    <a16:creationId xmlns:a16="http://schemas.microsoft.com/office/drawing/2014/main" id="{62342F84-72FE-435C-B9EB-033C678DA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945" y="3906838"/>
                <a:ext cx="290512" cy="47307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12">
                <a:extLst>
                  <a:ext uri="{FF2B5EF4-FFF2-40B4-BE49-F238E27FC236}">
                    <a16:creationId xmlns:a16="http://schemas.microsoft.com/office/drawing/2014/main" id="{61F145D5-E479-47DC-9AC9-CB911C948E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45" y="3906838"/>
                <a:ext cx="290512" cy="473075"/>
              </a:xfrm>
              <a:custGeom>
                <a:avLst/>
                <a:gdLst>
                  <a:gd name="T0" fmla="*/ 0 w 550"/>
                  <a:gd name="T1" fmla="*/ 598 h 598"/>
                  <a:gd name="T2" fmla="*/ 0 w 550"/>
                  <a:gd name="T3" fmla="*/ 0 h 598"/>
                  <a:gd name="T4" fmla="*/ 0 w 550"/>
                  <a:gd name="T5" fmla="*/ 0 h 598"/>
                  <a:gd name="T6" fmla="*/ 550 w 550"/>
                  <a:gd name="T7" fmla="*/ 0 h 598"/>
                  <a:gd name="T8" fmla="*/ 550 w 550"/>
                  <a:gd name="T9" fmla="*/ 0 h 598"/>
                  <a:gd name="T10" fmla="*/ 550 w 550"/>
                  <a:gd name="T11" fmla="*/ 598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0" h="598">
                    <a:moveTo>
                      <a:pt x="0" y="598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50" y="0"/>
                    </a:lnTo>
                    <a:lnTo>
                      <a:pt x="550" y="0"/>
                    </a:lnTo>
                    <a:lnTo>
                      <a:pt x="550" y="598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13">
                <a:extLst>
                  <a:ext uri="{FF2B5EF4-FFF2-40B4-BE49-F238E27FC236}">
                    <a16:creationId xmlns:a16="http://schemas.microsoft.com/office/drawing/2014/main" id="{8514EAC2-540D-447E-AB87-A00F7DAFA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1970" y="3794125"/>
                <a:ext cx="144462" cy="112713"/>
              </a:xfrm>
              <a:custGeom>
                <a:avLst/>
                <a:gdLst>
                  <a:gd name="T0" fmla="*/ 0 w 275"/>
                  <a:gd name="T1" fmla="*/ 0 h 141"/>
                  <a:gd name="T2" fmla="*/ 275 w 275"/>
                  <a:gd name="T3" fmla="*/ 0 h 141"/>
                  <a:gd name="T4" fmla="*/ 138 w 275"/>
                  <a:gd name="T5" fmla="*/ 0 h 141"/>
                  <a:gd name="T6" fmla="*/ 138 w 275"/>
                  <a:gd name="T7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5" h="141">
                    <a:moveTo>
                      <a:pt x="0" y="0"/>
                    </a:moveTo>
                    <a:lnTo>
                      <a:pt x="275" y="0"/>
                    </a:lnTo>
                    <a:lnTo>
                      <a:pt x="138" y="0"/>
                    </a:lnTo>
                    <a:lnTo>
                      <a:pt x="138" y="141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Line 15">
                <a:extLst>
                  <a:ext uri="{FF2B5EF4-FFF2-40B4-BE49-F238E27FC236}">
                    <a16:creationId xmlns:a16="http://schemas.microsoft.com/office/drawing/2014/main" id="{2161C053-E6C2-4924-975C-1DEEDF7F26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97038" y="4379913"/>
                <a:ext cx="1317625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Line 23">
                <a:extLst>
                  <a:ext uri="{FF2B5EF4-FFF2-40B4-BE49-F238E27FC236}">
                    <a16:creationId xmlns:a16="http://schemas.microsoft.com/office/drawing/2014/main" id="{7F9E11A2-FEC6-4FB6-870E-F6F5F1274A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00213" y="3001963"/>
                <a:ext cx="0" cy="13858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Line 24">
                <a:extLst>
                  <a:ext uri="{FF2B5EF4-FFF2-40B4-BE49-F238E27FC236}">
                    <a16:creationId xmlns:a16="http://schemas.microsoft.com/office/drawing/2014/main" id="{E2920AA7-DE1D-4081-BDA7-5536236E56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676400" y="4379913"/>
                <a:ext cx="23812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Line 25">
                <a:extLst>
                  <a:ext uri="{FF2B5EF4-FFF2-40B4-BE49-F238E27FC236}">
                    <a16:creationId xmlns:a16="http://schemas.microsoft.com/office/drawing/2014/main" id="{97BA842D-FCA5-43F2-9AF7-A4B0B92F85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676400" y="3922713"/>
                <a:ext cx="23812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Line 26">
                <a:extLst>
                  <a:ext uri="{FF2B5EF4-FFF2-40B4-BE49-F238E27FC236}">
                    <a16:creationId xmlns:a16="http://schemas.microsoft.com/office/drawing/2014/main" id="{A733747B-8E63-4327-9218-45489DE197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676400" y="3467100"/>
                <a:ext cx="23812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Line 27">
                <a:extLst>
                  <a:ext uri="{FF2B5EF4-FFF2-40B4-BE49-F238E27FC236}">
                    <a16:creationId xmlns:a16="http://schemas.microsoft.com/office/drawing/2014/main" id="{C9ED6889-5DA9-40FE-AA3B-0F9527A5FD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676400" y="3009900"/>
                <a:ext cx="23812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1" name="Text Box 178">
              <a:extLst>
                <a:ext uri="{FF2B5EF4-FFF2-40B4-BE49-F238E27FC236}">
                  <a16:creationId xmlns:a16="http://schemas.microsoft.com/office/drawing/2014/main" id="{01226CD8-2885-4034-9262-1E2F46F3A8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6098" y="2383193"/>
              <a:ext cx="1013505" cy="403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200" dirty="0">
                  <a:cs typeface="Arial" panose="020B0604020202020204" pitchFamily="34" charset="0"/>
                </a:rPr>
                <a:t>Foxa2 levels </a:t>
              </a:r>
            </a:p>
            <a:p>
              <a:endParaRPr lang="en-US" altLang="zh-CN" sz="1200" dirty="0">
                <a:cs typeface="Arial" panose="020B0604020202020204" pitchFamily="34" charset="0"/>
              </a:endParaRPr>
            </a:p>
          </p:txBody>
        </p:sp>
        <p:sp>
          <p:nvSpPr>
            <p:cNvPr id="82" name="Text Box 735">
              <a:extLst>
                <a:ext uri="{FF2B5EF4-FFF2-40B4-BE49-F238E27FC236}">
                  <a16:creationId xmlns:a16="http://schemas.microsoft.com/office/drawing/2014/main" id="{8BEDA27B-7EC2-4B59-94CF-92BCAEE5FA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8697022">
              <a:off x="590455" y="3379078"/>
              <a:ext cx="631501" cy="242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83" name="Text Box 735">
              <a:extLst>
                <a:ext uri="{FF2B5EF4-FFF2-40B4-BE49-F238E27FC236}">
                  <a16:creationId xmlns:a16="http://schemas.microsoft.com/office/drawing/2014/main" id="{DEAFD37B-6CAD-4FBA-BE1C-5550E1579D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8770267">
              <a:off x="1041078" y="3338082"/>
              <a:ext cx="528539" cy="242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-NC</a:t>
              </a:r>
            </a:p>
          </p:txBody>
        </p:sp>
        <p:sp>
          <p:nvSpPr>
            <p:cNvPr id="84" name="Text Box 735">
              <a:extLst>
                <a:ext uri="{FF2B5EF4-FFF2-40B4-BE49-F238E27FC236}">
                  <a16:creationId xmlns:a16="http://schemas.microsoft.com/office/drawing/2014/main" id="{892D5E3E-CCC8-4DA2-B6B2-060C5FB331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8770267">
              <a:off x="1227016" y="3397385"/>
              <a:ext cx="719541" cy="242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si-Foxa2</a:t>
              </a:r>
            </a:p>
          </p:txBody>
        </p:sp>
        <p:sp>
          <p:nvSpPr>
            <p:cNvPr id="85" name="Text Box 831">
              <a:extLst>
                <a:ext uri="{FF2B5EF4-FFF2-40B4-BE49-F238E27FC236}">
                  <a16:creationId xmlns:a16="http://schemas.microsoft.com/office/drawing/2014/main" id="{F263E923-FDD3-455B-A19D-9F88A3AA33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5003" y="1764268"/>
              <a:ext cx="78660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800" i="1" dirty="0"/>
                <a:t>P =0.0107</a:t>
              </a:r>
              <a:endParaRPr lang="en-US" altLang="zh-CN" sz="800" dirty="0"/>
            </a:p>
          </p:txBody>
        </p:sp>
        <p:sp>
          <p:nvSpPr>
            <p:cNvPr id="86" name="Line 830">
              <a:extLst>
                <a:ext uri="{FF2B5EF4-FFF2-40B4-BE49-F238E27FC236}">
                  <a16:creationId xmlns:a16="http://schemas.microsoft.com/office/drawing/2014/main" id="{7DD1D06A-0178-4D8A-A088-9C4789BA89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02601" y="1935626"/>
              <a:ext cx="39665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7" name="Text Box 831">
              <a:extLst>
                <a:ext uri="{FF2B5EF4-FFF2-40B4-BE49-F238E27FC236}">
                  <a16:creationId xmlns:a16="http://schemas.microsoft.com/office/drawing/2014/main" id="{0B1EF469-3D25-4278-B8C4-9A1798AF81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8860" y="1574795"/>
              <a:ext cx="647718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800" i="1" dirty="0"/>
                <a:t>P =0.0367</a:t>
              </a:r>
              <a:endParaRPr lang="en-US" altLang="zh-CN" sz="800" dirty="0"/>
            </a:p>
          </p:txBody>
        </p:sp>
        <p:sp>
          <p:nvSpPr>
            <p:cNvPr id="88" name="Line 830">
              <a:extLst>
                <a:ext uri="{FF2B5EF4-FFF2-40B4-BE49-F238E27FC236}">
                  <a16:creationId xmlns:a16="http://schemas.microsoft.com/office/drawing/2014/main" id="{C62FF795-1F5E-4079-AC27-88FDF235F3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9778" y="1751017"/>
              <a:ext cx="698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04" name="Text Box 5">
            <a:extLst>
              <a:ext uri="{FF2B5EF4-FFF2-40B4-BE49-F238E27FC236}">
                <a16:creationId xmlns:a16="http://schemas.microsoft.com/office/drawing/2014/main" id="{767B163E-1627-40EE-B27C-AEE375E78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704" y="1859186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482409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7463">
          <a:solidFill>
            <a:srgbClr val="000000"/>
          </a:solidFill>
          <a:prstDash val="solid"/>
          <a:round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206775</TotalTime>
  <Words>72</Words>
  <Application>Microsoft Office PowerPoint</Application>
  <PresentationFormat>全屏显示(4:3)</PresentationFormat>
  <Paragraphs>51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Arial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kun wang</cp:lastModifiedBy>
  <cp:revision>1221</cp:revision>
  <dcterms:created xsi:type="dcterms:W3CDTF">2018-03-25T06:47:03Z</dcterms:created>
  <dcterms:modified xsi:type="dcterms:W3CDTF">2021-09-04T11:14:23Z</dcterms:modified>
</cp:coreProperties>
</file>