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2" r:id="rId6"/>
    <p:sldId id="261" r:id="rId7"/>
    <p:sldId id="263" r:id="rId8"/>
    <p:sldId id="264" r:id="rId9"/>
    <p:sldId id="265" r:id="rId10"/>
    <p:sldId id="266" r:id="rId11"/>
    <p:sldId id="267" r:id="rId12"/>
  </p:sldIdLst>
  <p:sldSz cx="6858000" cy="9144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50" autoAdjust="0"/>
  </p:normalViewPr>
  <p:slideViewPr>
    <p:cSldViewPr>
      <p:cViewPr>
        <p:scale>
          <a:sx n="100" d="100"/>
          <a:sy n="100" d="100"/>
        </p:scale>
        <p:origin x="-212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4919B-4047-4DB1-8B39-23A42AEBA556}" type="datetimeFigureOut">
              <a:rPr lang="hu-HU" smtClean="0"/>
              <a:pPr/>
              <a:t>2021. 08. 20.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ADBC-3396-4FFB-9E58-A6AB70DCADD4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1827689" y="26204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</a:t>
            </a:r>
            <a:r>
              <a:rPr lang="en-US" dirty="0" smtClean="0"/>
              <a:t>Supplementary Fig. S14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1340768" y="5724128"/>
            <a:ext cx="53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Csoportba foglalás 11"/>
          <p:cNvGrpSpPr/>
          <p:nvPr/>
        </p:nvGrpSpPr>
        <p:grpSpPr>
          <a:xfrm>
            <a:off x="70634" y="395538"/>
            <a:ext cx="6831502" cy="5256582"/>
            <a:chOff x="15379" y="16654"/>
            <a:chExt cx="5645869" cy="4344284"/>
          </a:xfrm>
        </p:grpSpPr>
        <p:pic>
          <p:nvPicPr>
            <p:cNvPr id="1029" name="Picture 5" descr="D:\labor dolgok\Hendrik et al\Measurements\FHb\Plaques WBs\2015.04.03. WB Hb AHA, FHgb5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48" y="697528"/>
              <a:ext cx="2061611" cy="3663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0968" y="718190"/>
              <a:ext cx="2098458" cy="26999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Szövegdoboz 14"/>
            <p:cNvSpPr txBox="1"/>
            <p:nvPr/>
          </p:nvSpPr>
          <p:spPr>
            <a:xfrm>
              <a:off x="2996952" y="16654"/>
              <a:ext cx="5368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Szövegdoboz 15"/>
            <p:cNvSpPr txBox="1"/>
            <p:nvPr/>
          </p:nvSpPr>
          <p:spPr>
            <a:xfrm>
              <a:off x="15379" y="16654"/>
              <a:ext cx="5368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u-HU" sz="12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Egyenes összekötő nyíllal 8"/>
            <p:cNvCxnSpPr/>
            <p:nvPr/>
          </p:nvCxnSpPr>
          <p:spPr>
            <a:xfrm flipH="1">
              <a:off x="1898227" y="1563932"/>
              <a:ext cx="5760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gyenes összekötő nyíllal 18"/>
            <p:cNvCxnSpPr/>
            <p:nvPr/>
          </p:nvCxnSpPr>
          <p:spPr>
            <a:xfrm flipH="1">
              <a:off x="1898227" y="1147357"/>
              <a:ext cx="5760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gyenes összekötő nyíllal 19"/>
            <p:cNvCxnSpPr/>
            <p:nvPr/>
          </p:nvCxnSpPr>
          <p:spPr>
            <a:xfrm flipH="1">
              <a:off x="1898227" y="1385400"/>
              <a:ext cx="5760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gyenes összekötő nyíllal 22"/>
            <p:cNvCxnSpPr/>
            <p:nvPr/>
          </p:nvCxnSpPr>
          <p:spPr>
            <a:xfrm flipH="1">
              <a:off x="5085184" y="1444911"/>
              <a:ext cx="5760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gyenes összekötő nyíllal 23"/>
            <p:cNvCxnSpPr/>
            <p:nvPr/>
          </p:nvCxnSpPr>
          <p:spPr>
            <a:xfrm flipH="1">
              <a:off x="5085184" y="1028335"/>
              <a:ext cx="5760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gyenes összekötő nyíllal 24"/>
            <p:cNvCxnSpPr/>
            <p:nvPr/>
          </p:nvCxnSpPr>
          <p:spPr>
            <a:xfrm flipH="1">
              <a:off x="5085184" y="1147357"/>
              <a:ext cx="5760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églalap 10"/>
            <p:cNvSpPr/>
            <p:nvPr/>
          </p:nvSpPr>
          <p:spPr>
            <a:xfrm>
              <a:off x="200449" y="76165"/>
              <a:ext cx="2148431" cy="6104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Hb antibody </a:t>
              </a:r>
              <a:endParaRPr lang="hu-HU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Cat no.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ab19362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-1,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Abcam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Plc., Cambridge, UK) </a:t>
              </a:r>
            </a:p>
          </p:txBody>
        </p:sp>
        <p:sp>
          <p:nvSpPr>
            <p:cNvPr id="27" name="Téglalap 26"/>
            <p:cNvSpPr/>
            <p:nvPr/>
          </p:nvSpPr>
          <p:spPr>
            <a:xfrm>
              <a:off x="3140968" y="76165"/>
              <a:ext cx="2148431" cy="6104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Hb antibody </a:t>
              </a:r>
              <a:endParaRPr lang="hu-HU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Cat no.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ab19362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-1, </a:t>
              </a:r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Abcam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Plc., Cambridge, UK) 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7718" y="6012160"/>
            <a:ext cx="4421266" cy="311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églalap 12"/>
          <p:cNvSpPr/>
          <p:nvPr/>
        </p:nvSpPr>
        <p:spPr>
          <a:xfrm>
            <a:off x="1988840" y="7740352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errylHb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antibody labeled with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HRP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(developed by our groups)</a:t>
            </a:r>
          </a:p>
        </p:txBody>
      </p:sp>
    </p:spTree>
    <p:extLst>
      <p:ext uri="{BB962C8B-B14F-4D97-AF65-F5344CB8AC3E}">
        <p14:creationId xmlns:p14="http://schemas.microsoft.com/office/powerpoint/2010/main" xmlns="" val="518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1111663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US" dirty="0" smtClean="0"/>
              <a:t>Supplementary Fig. S22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3001" y="4572000"/>
            <a:ext cx="4396771" cy="313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2835" y="542309"/>
            <a:ext cx="3420341" cy="3789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92492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1111663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US" dirty="0" smtClean="0"/>
              <a:t>Supplementary Fig. S23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d:\Desktop\2021. REVIEW Hendrik et al\WBs\CD36\GAPDH másola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0422" y="3985807"/>
            <a:ext cx="4355568" cy="3106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Desktop\2021. REVIEW Hendrik et al\WBs\CD36\CD36 másolat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610" y="698377"/>
            <a:ext cx="4330630" cy="308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05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labor dolgok\Hendrik et al\Measurements\WBs\2018.12.18. Carotis WBs\IMG_20190116_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672" y="1415479"/>
            <a:ext cx="4736260" cy="344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labor dolgok\Hendrik et al\Measurements\WBs\2018.12.18. Carotis WBs\IMG_20190116_0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075" y="5511585"/>
            <a:ext cx="4791125" cy="345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églalap 5"/>
          <p:cNvSpPr/>
          <p:nvPr/>
        </p:nvSpPr>
        <p:spPr>
          <a:xfrm>
            <a:off x="1827689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</a:t>
            </a:r>
            <a:r>
              <a:rPr lang="en-US" dirty="0" smtClean="0"/>
              <a:t>Supplementary Fig. S15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0" y="611560"/>
            <a:ext cx="649572" cy="335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Egyenes összekötő nyíllal 7"/>
          <p:cNvCxnSpPr/>
          <p:nvPr/>
        </p:nvCxnSpPr>
        <p:spPr>
          <a:xfrm flipH="1">
            <a:off x="3212976" y="2099978"/>
            <a:ext cx="266429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nyíllal 9"/>
          <p:cNvCxnSpPr/>
          <p:nvPr/>
        </p:nvCxnSpPr>
        <p:spPr>
          <a:xfrm flipH="1">
            <a:off x="5301208" y="6732240"/>
            <a:ext cx="9850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églalap 10"/>
          <p:cNvSpPr/>
          <p:nvPr/>
        </p:nvSpPr>
        <p:spPr>
          <a:xfrm>
            <a:off x="1268760" y="827584"/>
            <a:ext cx="3429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CD163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antibody 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Novusbio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NB110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-40686)</a:t>
            </a:r>
          </a:p>
        </p:txBody>
      </p:sp>
      <p:sp>
        <p:nvSpPr>
          <p:cNvPr id="12" name="Téglalap 11"/>
          <p:cNvSpPr/>
          <p:nvPr/>
        </p:nvSpPr>
        <p:spPr>
          <a:xfrm>
            <a:off x="1119137" y="4926810"/>
            <a:ext cx="3429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antibody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Proteintech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60004-1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20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1827689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</a:t>
            </a:r>
            <a:r>
              <a:rPr lang="en-US" dirty="0" smtClean="0"/>
              <a:t>Supplementary Fig. S16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70634" y="683568"/>
            <a:ext cx="649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338263" y="896111"/>
            <a:ext cx="3429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CD163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antibody (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Novusbio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NB110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-40686)</a:t>
            </a:r>
          </a:p>
        </p:txBody>
      </p:sp>
      <p:sp>
        <p:nvSpPr>
          <p:cNvPr id="10" name="Téglalap 9"/>
          <p:cNvSpPr/>
          <p:nvPr/>
        </p:nvSpPr>
        <p:spPr>
          <a:xfrm>
            <a:off x="3600400" y="890881"/>
            <a:ext cx="3429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antibody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u-H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Proteintech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60004-1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Egyenes összekötő nyíllal 10"/>
          <p:cNvCxnSpPr/>
          <p:nvPr/>
        </p:nvCxnSpPr>
        <p:spPr>
          <a:xfrm flipH="1">
            <a:off x="3225203" y="2195736"/>
            <a:ext cx="98506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5272" y="1929554"/>
            <a:ext cx="2798104" cy="235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307" y="1893342"/>
            <a:ext cx="3014938" cy="4982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Egyenes összekötő nyíllal 11"/>
          <p:cNvCxnSpPr/>
          <p:nvPr/>
        </p:nvCxnSpPr>
        <p:spPr>
          <a:xfrm>
            <a:off x="3284984" y="3707904"/>
            <a:ext cx="111973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2596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labor dolgok\Hendrik et al\Measurements\WBs\2018.01-02. MQ HO-1 HFT IL-1b TNF WBs\2018.01.23. HO-1 WB M0 NK FHb 8,16 hou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760" y="683568"/>
            <a:ext cx="3579033" cy="258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labor dolgok\Hendrik et al\Measurements\WBs\2018.01-02. MQ HO-1 HFT IL-1b TNF WBs\2018.01.24. M0 HFT W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760" y="3489951"/>
            <a:ext cx="3592475" cy="259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églalap 14"/>
          <p:cNvSpPr/>
          <p:nvPr/>
        </p:nvSpPr>
        <p:spPr>
          <a:xfrm>
            <a:off x="1827689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</a:t>
            </a:r>
            <a:r>
              <a:rPr lang="en-US" dirty="0" smtClean="0"/>
              <a:t>Supplementary Fig. S17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66759" y="435636"/>
            <a:ext cx="53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Egyenes összekötő nyíllal 16"/>
          <p:cNvCxnSpPr/>
          <p:nvPr/>
        </p:nvCxnSpPr>
        <p:spPr>
          <a:xfrm>
            <a:off x="84449" y="1626444"/>
            <a:ext cx="111556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nyíllal 18"/>
          <p:cNvCxnSpPr/>
          <p:nvPr/>
        </p:nvCxnSpPr>
        <p:spPr>
          <a:xfrm>
            <a:off x="84449" y="4572000"/>
            <a:ext cx="111556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nyíllal 19"/>
          <p:cNvCxnSpPr/>
          <p:nvPr/>
        </p:nvCxnSpPr>
        <p:spPr>
          <a:xfrm flipH="1">
            <a:off x="4876586" y="6824113"/>
            <a:ext cx="96697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nyíllal 22"/>
          <p:cNvCxnSpPr/>
          <p:nvPr/>
        </p:nvCxnSpPr>
        <p:spPr>
          <a:xfrm flipH="1">
            <a:off x="4894253" y="7228464"/>
            <a:ext cx="96697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églalap 7"/>
          <p:cNvSpPr/>
          <p:nvPr/>
        </p:nvSpPr>
        <p:spPr>
          <a:xfrm>
            <a:off x="1268760" y="2557517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HO-1 antibody (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Proteintech,10701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-1-AP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1268760" y="5365829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H-FT antibody </a:t>
            </a:r>
            <a:endParaRPr lang="hu-H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Santa Cruz,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-25617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8960" y="6228184"/>
            <a:ext cx="1757195" cy="2823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églalap 9"/>
          <p:cNvSpPr/>
          <p:nvPr/>
        </p:nvSpPr>
        <p:spPr>
          <a:xfrm>
            <a:off x="692696" y="8390165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IL-1β antibody </a:t>
            </a:r>
            <a:endParaRPr lang="hu-H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Thermofisher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P420B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086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1827689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</a:t>
            </a:r>
            <a:r>
              <a:rPr lang="en-US" dirty="0" smtClean="0"/>
              <a:t>Supplementary Fig. S17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66759" y="435636"/>
            <a:ext cx="5368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8" descr="D:\labor dolgok\Hendrik et al\Measurements\WBs\2018.01-02. MQ HO-1 HFT IL-1b TNF WBs\2018.02.01. Mo WB IL-1b TNF 8,16 hour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425" t="-1110" r="-53425" b="1110"/>
          <a:stretch/>
        </p:blipFill>
        <p:spPr bwMode="auto">
          <a:xfrm>
            <a:off x="2429605" y="1084609"/>
            <a:ext cx="3951723" cy="284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D:\labor dolgok\Hendrik et al\Measurements\WBs\2018.01-02. MQ HO-1 HFT IL-1b TNF WBs\2018.02.14. HO-1 HFT 16 hours GAPDH 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2896" y="4965622"/>
            <a:ext cx="1737812" cy="284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églalap 7"/>
          <p:cNvSpPr/>
          <p:nvPr/>
        </p:nvSpPr>
        <p:spPr>
          <a:xfrm>
            <a:off x="1656184" y="4283968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antibody </a:t>
            </a:r>
            <a:endParaRPr lang="hu-H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hu-H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Proteintech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60004-1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Egyenes összekötő nyíllal 8"/>
          <p:cNvCxnSpPr/>
          <p:nvPr/>
        </p:nvCxnSpPr>
        <p:spPr>
          <a:xfrm flipH="1">
            <a:off x="4365104" y="6981846"/>
            <a:ext cx="1287043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nyíllal 9"/>
          <p:cNvCxnSpPr/>
          <p:nvPr/>
        </p:nvCxnSpPr>
        <p:spPr>
          <a:xfrm flipH="1">
            <a:off x="4365103" y="2123728"/>
            <a:ext cx="1287043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églalap 10"/>
          <p:cNvSpPr/>
          <p:nvPr/>
        </p:nvSpPr>
        <p:spPr>
          <a:xfrm>
            <a:off x="1628800" y="467544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TNF-α antibody </a:t>
            </a:r>
            <a:endParaRPr lang="hu-H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Thermofisher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P300A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0842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8800" y="1097839"/>
            <a:ext cx="3526644" cy="498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églalap 5"/>
          <p:cNvSpPr/>
          <p:nvPr/>
        </p:nvSpPr>
        <p:spPr>
          <a:xfrm>
            <a:off x="1111661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</a:t>
            </a:r>
            <a:r>
              <a:rPr lang="en-US" dirty="0" smtClean="0"/>
              <a:t>Supplementary Fig. S18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Egyenes összekötő nyíllal 6"/>
          <p:cNvCxnSpPr/>
          <p:nvPr/>
        </p:nvCxnSpPr>
        <p:spPr>
          <a:xfrm flipH="1">
            <a:off x="4221088" y="1619672"/>
            <a:ext cx="1287043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gyenes összekötő nyíllal 7"/>
          <p:cNvCxnSpPr/>
          <p:nvPr/>
        </p:nvCxnSpPr>
        <p:spPr>
          <a:xfrm flipH="1">
            <a:off x="4221087" y="6804248"/>
            <a:ext cx="1287043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gyenes összekötő nyíllal 8"/>
          <p:cNvCxnSpPr/>
          <p:nvPr/>
        </p:nvCxnSpPr>
        <p:spPr>
          <a:xfrm flipH="1">
            <a:off x="4230189" y="6516216"/>
            <a:ext cx="1287043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églalap 9"/>
          <p:cNvSpPr/>
          <p:nvPr/>
        </p:nvSpPr>
        <p:spPr>
          <a:xfrm>
            <a:off x="1484784" y="539552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errylHb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antibody labeled with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HRP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(developed by our groups)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712" y="5412289"/>
            <a:ext cx="5107195" cy="3696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Egyenes összekötő nyíllal 10"/>
          <p:cNvCxnSpPr/>
          <p:nvPr/>
        </p:nvCxnSpPr>
        <p:spPr>
          <a:xfrm flipH="1">
            <a:off x="4158181" y="6538384"/>
            <a:ext cx="1287043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nyíllal 11"/>
          <p:cNvCxnSpPr/>
          <p:nvPr/>
        </p:nvCxnSpPr>
        <p:spPr>
          <a:xfrm flipH="1">
            <a:off x="4158180" y="6804248"/>
            <a:ext cx="1287043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églalap 12"/>
          <p:cNvSpPr/>
          <p:nvPr/>
        </p:nvSpPr>
        <p:spPr>
          <a:xfrm>
            <a:off x="2165203" y="8028384"/>
            <a:ext cx="25996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Hb antibody </a:t>
            </a:r>
            <a:endParaRPr lang="hu-H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Cat no.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ab19362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-1,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Abcam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Plc., Cambridge, UK) </a:t>
            </a:r>
          </a:p>
        </p:txBody>
      </p:sp>
    </p:spTree>
    <p:extLst>
      <p:ext uri="{BB962C8B-B14F-4D97-AF65-F5344CB8AC3E}">
        <p14:creationId xmlns:p14="http://schemas.microsoft.com/office/powerpoint/2010/main" xmlns="" val="3823545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labor dolgok\Hendrik et al\Measurements\IP carotis Hb, FHb\IP Hb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576" y="1274111"/>
            <a:ext cx="5797261" cy="408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églalap 4"/>
          <p:cNvSpPr/>
          <p:nvPr/>
        </p:nvSpPr>
        <p:spPr>
          <a:xfrm>
            <a:off x="1111662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US" dirty="0" smtClean="0"/>
              <a:t>Supplementary Fig. S19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zövegdoboz 5"/>
          <p:cNvSpPr txBox="1"/>
          <p:nvPr/>
        </p:nvSpPr>
        <p:spPr>
          <a:xfrm>
            <a:off x="2132856" y="53026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Human </a:t>
            </a:r>
            <a:r>
              <a:rPr lang="hu-HU" dirty="0" err="1">
                <a:latin typeface="Arial" panose="020B0604020202020204" pitchFamily="34" charset="0"/>
                <a:cs typeface="Arial" panose="020B0604020202020204" pitchFamily="34" charset="0"/>
              </a:rPr>
              <a:t>Carotid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dirty="0" err="1">
                <a:latin typeface="Arial" panose="020B0604020202020204" pitchFamily="34" charset="0"/>
                <a:cs typeface="Arial" panose="020B0604020202020204" pitchFamily="34" charset="0"/>
              </a:rPr>
              <a:t>arteries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zövegdoboz 6"/>
          <p:cNvSpPr txBox="1"/>
          <p:nvPr/>
        </p:nvSpPr>
        <p:spPr>
          <a:xfrm>
            <a:off x="980728" y="3228889"/>
            <a:ext cx="83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 err="1">
                <a:latin typeface="Arial" panose="020B0604020202020204" pitchFamily="34" charset="0"/>
                <a:cs typeface="Arial" panose="020B0604020202020204" pitchFamily="34" charset="0"/>
              </a:rPr>
              <a:t>oxyHb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1492970" y="899592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dirty="0" err="1">
                <a:latin typeface="Arial" panose="020B0604020202020204" pitchFamily="34" charset="0"/>
                <a:cs typeface="Arial" panose="020B0604020202020204" pitchFamily="34" charset="0"/>
              </a:rPr>
              <a:t>Immunoprecipitation</a:t>
            </a:r>
            <a:r>
              <a:rPr lang="hu-HU" dirty="0">
                <a:latin typeface="Arial" panose="020B0604020202020204" pitchFamily="34" charset="0"/>
                <a:cs typeface="Arial" panose="020B0604020202020204" pitchFamily="34" charset="0"/>
              </a:rPr>
              <a:t> of FerrylHb (IP)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7192" y="3319099"/>
            <a:ext cx="138430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églalap 9"/>
          <p:cNvSpPr/>
          <p:nvPr/>
        </p:nvSpPr>
        <p:spPr>
          <a:xfrm>
            <a:off x="3789040" y="4644008"/>
            <a:ext cx="25996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Hb antibody </a:t>
            </a:r>
            <a:endParaRPr lang="hu-HU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Cat no.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ab19362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-1,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Abcam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Plc., Cambridge, UK) </a:t>
            </a:r>
          </a:p>
        </p:txBody>
      </p:sp>
    </p:spTree>
    <p:extLst>
      <p:ext uri="{BB962C8B-B14F-4D97-AF65-F5344CB8AC3E}">
        <p14:creationId xmlns:p14="http://schemas.microsoft.com/office/powerpoint/2010/main" xmlns="" val="3763098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1111662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US" dirty="0" smtClean="0"/>
              <a:t>Supplementary Fig. S20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463" y="539552"/>
            <a:ext cx="6364287" cy="458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08421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1111662" y="35496"/>
            <a:ext cx="4539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Full unedited gel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US" dirty="0" smtClean="0"/>
              <a:t>Supplementary Fig. S21</a:t>
            </a:r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d:\Desktop\2021. REVIEW Hendrik et al\WBs\Pi3K pathways\Pi3K\Pi3K 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106" y="741944"/>
            <a:ext cx="3265886" cy="234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47" y="3136225"/>
            <a:ext cx="3291297" cy="2504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d:\Desktop\2021. REVIEW Hendrik et al\WBs\HIF1-alpha\24h and 48 h from VEGF exp. másolat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12" y="5896963"/>
            <a:ext cx="3317590" cy="243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Desktop\2021. REVIEW Hendrik et al\WBs\Pi3K pathways\GAPDH 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4527" y="754493"/>
            <a:ext cx="3296841" cy="233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d:\Desktop\2021. REVIEW Hendrik et al\WBs\Pi3K pathways\GAPDH A 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22" y="3276231"/>
            <a:ext cx="3284743" cy="235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7575" y="5912773"/>
            <a:ext cx="3279609" cy="2356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01986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264</Words>
  <Application>Microsoft Office PowerPoint</Application>
  <PresentationFormat>On-screen Show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Office-téma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Potor László</dc:creator>
  <cp:lastModifiedBy>Journals</cp:lastModifiedBy>
  <cp:revision>32</cp:revision>
  <dcterms:created xsi:type="dcterms:W3CDTF">2020-01-21T12:09:39Z</dcterms:created>
  <dcterms:modified xsi:type="dcterms:W3CDTF">2021-08-20T07:13:38Z</dcterms:modified>
</cp:coreProperties>
</file>