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7CDDF8-81DA-448A-ADED-1D76BB688C9B}" type="doc">
      <dgm:prSet loTypeId="urn:microsoft.com/office/officeart/2005/8/layout/hList7" loCatId="list" qsTypeId="urn:microsoft.com/office/officeart/2005/8/quickstyle/3d1" qsCatId="3D" csTypeId="urn:microsoft.com/office/officeart/2005/8/colors/accent1_2" csCatId="accent1" phldr="1"/>
      <dgm:spPr/>
    </dgm:pt>
    <dgm:pt modelId="{C50CF544-2B79-4D15-9465-FCEC9729CC48}">
      <dgm:prSet phldrT="[Text]"/>
      <dgm:spPr/>
      <dgm:t>
        <a:bodyPr/>
        <a:lstStyle/>
        <a:p>
          <a:r>
            <a:rPr lang="en-US" dirty="0"/>
            <a:t>Clinical Suspicion</a:t>
          </a:r>
        </a:p>
      </dgm:t>
    </dgm:pt>
    <dgm:pt modelId="{4DAF87AF-CDBC-4EB2-989E-C616640C6224}" type="parTrans" cxnId="{6A579346-8C7C-4156-BC2D-874A61BEA443}">
      <dgm:prSet/>
      <dgm:spPr/>
      <dgm:t>
        <a:bodyPr/>
        <a:lstStyle/>
        <a:p>
          <a:endParaRPr lang="en-US"/>
        </a:p>
      </dgm:t>
    </dgm:pt>
    <dgm:pt modelId="{16D4BB05-37C2-475D-B241-D51CA0000140}" type="sibTrans" cxnId="{6A579346-8C7C-4156-BC2D-874A61BEA443}">
      <dgm:prSet/>
      <dgm:spPr/>
      <dgm:t>
        <a:bodyPr/>
        <a:lstStyle/>
        <a:p>
          <a:endParaRPr lang="en-US"/>
        </a:p>
      </dgm:t>
    </dgm:pt>
    <dgm:pt modelId="{BB2E4A60-FF56-4471-BEB2-A73CE57B6A08}">
      <dgm:prSet phldrT="[Text]"/>
      <dgm:spPr/>
      <dgm:t>
        <a:bodyPr/>
        <a:lstStyle/>
        <a:p>
          <a:r>
            <a:rPr lang="en-US" dirty="0"/>
            <a:t>Medical History Review</a:t>
          </a:r>
        </a:p>
      </dgm:t>
    </dgm:pt>
    <dgm:pt modelId="{34F30E02-9A40-41A8-BA24-981D7A5CB381}" type="parTrans" cxnId="{2F60B92F-E19A-4284-9271-DF78C192B687}">
      <dgm:prSet/>
      <dgm:spPr/>
      <dgm:t>
        <a:bodyPr/>
        <a:lstStyle/>
        <a:p>
          <a:endParaRPr lang="en-US"/>
        </a:p>
      </dgm:t>
    </dgm:pt>
    <dgm:pt modelId="{4C711AB6-BAC0-4684-B4CD-268896A82A4F}" type="sibTrans" cxnId="{2F60B92F-E19A-4284-9271-DF78C192B687}">
      <dgm:prSet/>
      <dgm:spPr/>
      <dgm:t>
        <a:bodyPr/>
        <a:lstStyle/>
        <a:p>
          <a:endParaRPr lang="en-US"/>
        </a:p>
      </dgm:t>
    </dgm:pt>
    <dgm:pt modelId="{624F984C-8078-4735-BA0E-38D2E498436B}">
      <dgm:prSet phldrT="[Text]"/>
      <dgm:spPr/>
      <dgm:t>
        <a:bodyPr/>
        <a:lstStyle/>
        <a:p>
          <a:r>
            <a:rPr lang="en-US" dirty="0"/>
            <a:t>Risk Factors for Infection</a:t>
          </a:r>
        </a:p>
      </dgm:t>
    </dgm:pt>
    <dgm:pt modelId="{F3F80B72-573C-461D-9502-A0D70320BB92}" type="parTrans" cxnId="{D1EE43CE-8BA5-4D3E-AB1D-B7FFC3708FEB}">
      <dgm:prSet/>
      <dgm:spPr/>
      <dgm:t>
        <a:bodyPr/>
        <a:lstStyle/>
        <a:p>
          <a:endParaRPr lang="en-US"/>
        </a:p>
      </dgm:t>
    </dgm:pt>
    <dgm:pt modelId="{D4849D9A-86BB-4420-8A3C-C8843D194C45}" type="sibTrans" cxnId="{D1EE43CE-8BA5-4D3E-AB1D-B7FFC3708FEB}">
      <dgm:prSet/>
      <dgm:spPr/>
      <dgm:t>
        <a:bodyPr/>
        <a:lstStyle/>
        <a:p>
          <a:endParaRPr lang="en-US"/>
        </a:p>
      </dgm:t>
    </dgm:pt>
    <dgm:pt modelId="{11BEAC7F-FBEC-4BCF-BBE0-4C7555B64375}" type="pres">
      <dgm:prSet presAssocID="{407CDDF8-81DA-448A-ADED-1D76BB688C9B}" presName="Name0" presStyleCnt="0">
        <dgm:presLayoutVars>
          <dgm:dir/>
          <dgm:resizeHandles val="exact"/>
        </dgm:presLayoutVars>
      </dgm:prSet>
      <dgm:spPr/>
    </dgm:pt>
    <dgm:pt modelId="{742B1C32-2708-4C56-BE36-8E8D1C51E3DA}" type="pres">
      <dgm:prSet presAssocID="{407CDDF8-81DA-448A-ADED-1D76BB688C9B}" presName="fgShape" presStyleLbl="fgShp" presStyleIdx="0" presStyleCnt="1"/>
      <dgm:spPr/>
    </dgm:pt>
    <dgm:pt modelId="{1483B4A0-230D-4EC4-951F-5C432B703F92}" type="pres">
      <dgm:prSet presAssocID="{407CDDF8-81DA-448A-ADED-1D76BB688C9B}" presName="linComp" presStyleCnt="0"/>
      <dgm:spPr/>
    </dgm:pt>
    <dgm:pt modelId="{6F33CA1D-B8FE-49A7-8683-D101F4241BBE}" type="pres">
      <dgm:prSet presAssocID="{C50CF544-2B79-4D15-9465-FCEC9729CC48}" presName="compNode" presStyleCnt="0"/>
      <dgm:spPr/>
    </dgm:pt>
    <dgm:pt modelId="{85553DA2-6B94-44CC-90EE-4654D63CC312}" type="pres">
      <dgm:prSet presAssocID="{C50CF544-2B79-4D15-9465-FCEC9729CC48}" presName="bkgdShape" presStyleLbl="node1" presStyleIdx="0" presStyleCnt="3"/>
      <dgm:spPr/>
    </dgm:pt>
    <dgm:pt modelId="{E828DC8E-AF68-49F0-9EDB-ABFD2B5AFF62}" type="pres">
      <dgm:prSet presAssocID="{C50CF544-2B79-4D15-9465-FCEC9729CC48}" presName="nodeTx" presStyleLbl="node1" presStyleIdx="0" presStyleCnt="3">
        <dgm:presLayoutVars>
          <dgm:bulletEnabled val="1"/>
        </dgm:presLayoutVars>
      </dgm:prSet>
      <dgm:spPr/>
    </dgm:pt>
    <dgm:pt modelId="{3B1901AB-80B3-49E3-B7C5-70BFF09EF87A}" type="pres">
      <dgm:prSet presAssocID="{C50CF544-2B79-4D15-9465-FCEC9729CC48}" presName="invisiNode" presStyleLbl="node1" presStyleIdx="0" presStyleCnt="3"/>
      <dgm:spPr/>
    </dgm:pt>
    <dgm:pt modelId="{81A78589-444C-4E99-80D4-39431CBD7D65}" type="pres">
      <dgm:prSet presAssocID="{C50CF544-2B79-4D15-9465-FCEC9729CC48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</dgm:spPr>
    </dgm:pt>
    <dgm:pt modelId="{AB3BC12D-EF33-44D5-896D-D092F77C73B0}" type="pres">
      <dgm:prSet presAssocID="{16D4BB05-37C2-475D-B241-D51CA0000140}" presName="sibTrans" presStyleLbl="sibTrans2D1" presStyleIdx="0" presStyleCnt="0"/>
      <dgm:spPr/>
    </dgm:pt>
    <dgm:pt modelId="{366161EB-3475-41E1-A254-6E9AB5F619A4}" type="pres">
      <dgm:prSet presAssocID="{BB2E4A60-FF56-4471-BEB2-A73CE57B6A08}" presName="compNode" presStyleCnt="0"/>
      <dgm:spPr/>
    </dgm:pt>
    <dgm:pt modelId="{5944F018-71E9-4066-B687-AAE205D6DB07}" type="pres">
      <dgm:prSet presAssocID="{BB2E4A60-FF56-4471-BEB2-A73CE57B6A08}" presName="bkgdShape" presStyleLbl="node1" presStyleIdx="1" presStyleCnt="3"/>
      <dgm:spPr/>
    </dgm:pt>
    <dgm:pt modelId="{90864AB7-0B90-48C4-B4BF-ED6AB19AB638}" type="pres">
      <dgm:prSet presAssocID="{BB2E4A60-FF56-4471-BEB2-A73CE57B6A08}" presName="nodeTx" presStyleLbl="node1" presStyleIdx="1" presStyleCnt="3">
        <dgm:presLayoutVars>
          <dgm:bulletEnabled val="1"/>
        </dgm:presLayoutVars>
      </dgm:prSet>
      <dgm:spPr/>
    </dgm:pt>
    <dgm:pt modelId="{4123A693-3F3C-4200-BFF6-7F12B6407E6B}" type="pres">
      <dgm:prSet presAssocID="{BB2E4A60-FF56-4471-BEB2-A73CE57B6A08}" presName="invisiNode" presStyleLbl="node1" presStyleIdx="1" presStyleCnt="3"/>
      <dgm:spPr/>
    </dgm:pt>
    <dgm:pt modelId="{60B87BB2-6DA8-4173-8338-C4DC5F6B9865}" type="pres">
      <dgm:prSet presAssocID="{BB2E4A60-FF56-4471-BEB2-A73CE57B6A08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5B4AA9A1-B7A2-4B5B-A625-9AB77816243B}" type="pres">
      <dgm:prSet presAssocID="{4C711AB6-BAC0-4684-B4CD-268896A82A4F}" presName="sibTrans" presStyleLbl="sibTrans2D1" presStyleIdx="0" presStyleCnt="0"/>
      <dgm:spPr/>
    </dgm:pt>
    <dgm:pt modelId="{1A0929B7-6DA2-4BBF-9DDC-80822CE241C3}" type="pres">
      <dgm:prSet presAssocID="{624F984C-8078-4735-BA0E-38D2E498436B}" presName="compNode" presStyleCnt="0"/>
      <dgm:spPr/>
    </dgm:pt>
    <dgm:pt modelId="{90CEBE88-9014-412E-933F-822EC1F4E374}" type="pres">
      <dgm:prSet presAssocID="{624F984C-8078-4735-BA0E-38D2E498436B}" presName="bkgdShape" presStyleLbl="node1" presStyleIdx="2" presStyleCnt="3"/>
      <dgm:spPr/>
    </dgm:pt>
    <dgm:pt modelId="{A8C6BF9B-E7E8-434F-94B3-77ADDC3CB240}" type="pres">
      <dgm:prSet presAssocID="{624F984C-8078-4735-BA0E-38D2E498436B}" presName="nodeTx" presStyleLbl="node1" presStyleIdx="2" presStyleCnt="3">
        <dgm:presLayoutVars>
          <dgm:bulletEnabled val="1"/>
        </dgm:presLayoutVars>
      </dgm:prSet>
      <dgm:spPr/>
    </dgm:pt>
    <dgm:pt modelId="{545887C7-343D-41DC-AEBD-C67E3E65D26E}" type="pres">
      <dgm:prSet presAssocID="{624F984C-8078-4735-BA0E-38D2E498436B}" presName="invisiNode" presStyleLbl="node1" presStyleIdx="2" presStyleCnt="3"/>
      <dgm:spPr/>
    </dgm:pt>
    <dgm:pt modelId="{ED04536F-5F10-42D6-B9AB-36CA8B8F1151}" type="pres">
      <dgm:prSet presAssocID="{624F984C-8078-4735-BA0E-38D2E498436B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2F60B92F-E19A-4284-9271-DF78C192B687}" srcId="{407CDDF8-81DA-448A-ADED-1D76BB688C9B}" destId="{BB2E4A60-FF56-4471-BEB2-A73CE57B6A08}" srcOrd="1" destOrd="0" parTransId="{34F30E02-9A40-41A8-BA24-981D7A5CB381}" sibTransId="{4C711AB6-BAC0-4684-B4CD-268896A82A4F}"/>
    <dgm:cxn modelId="{561AB33E-498F-4C99-9A78-D35EA7D0A9D9}" type="presOf" srcId="{BB2E4A60-FF56-4471-BEB2-A73CE57B6A08}" destId="{90864AB7-0B90-48C4-B4BF-ED6AB19AB638}" srcOrd="1" destOrd="0" presId="urn:microsoft.com/office/officeart/2005/8/layout/hList7"/>
    <dgm:cxn modelId="{6A579346-8C7C-4156-BC2D-874A61BEA443}" srcId="{407CDDF8-81DA-448A-ADED-1D76BB688C9B}" destId="{C50CF544-2B79-4D15-9465-FCEC9729CC48}" srcOrd="0" destOrd="0" parTransId="{4DAF87AF-CDBC-4EB2-989E-C616640C6224}" sibTransId="{16D4BB05-37C2-475D-B241-D51CA0000140}"/>
    <dgm:cxn modelId="{6BFA7354-2978-4167-A178-4EAAA2CA6AD8}" type="presOf" srcId="{BB2E4A60-FF56-4471-BEB2-A73CE57B6A08}" destId="{5944F018-71E9-4066-B687-AAE205D6DB07}" srcOrd="0" destOrd="0" presId="urn:microsoft.com/office/officeart/2005/8/layout/hList7"/>
    <dgm:cxn modelId="{13EE8585-844F-45AD-B6F5-8ADBA0635E37}" type="presOf" srcId="{624F984C-8078-4735-BA0E-38D2E498436B}" destId="{A8C6BF9B-E7E8-434F-94B3-77ADDC3CB240}" srcOrd="1" destOrd="0" presId="urn:microsoft.com/office/officeart/2005/8/layout/hList7"/>
    <dgm:cxn modelId="{5B4E3F90-DDFB-44D0-85BE-7A355D52E197}" type="presOf" srcId="{624F984C-8078-4735-BA0E-38D2E498436B}" destId="{90CEBE88-9014-412E-933F-822EC1F4E374}" srcOrd="0" destOrd="0" presId="urn:microsoft.com/office/officeart/2005/8/layout/hList7"/>
    <dgm:cxn modelId="{092752B8-03A6-4B71-927C-EA7EE2806E33}" type="presOf" srcId="{4C711AB6-BAC0-4684-B4CD-268896A82A4F}" destId="{5B4AA9A1-B7A2-4B5B-A625-9AB77816243B}" srcOrd="0" destOrd="0" presId="urn:microsoft.com/office/officeart/2005/8/layout/hList7"/>
    <dgm:cxn modelId="{DD02D7C3-40DC-4AFF-A363-051CBD20CAEC}" type="presOf" srcId="{C50CF544-2B79-4D15-9465-FCEC9729CC48}" destId="{E828DC8E-AF68-49F0-9EDB-ABFD2B5AFF62}" srcOrd="1" destOrd="0" presId="urn:microsoft.com/office/officeart/2005/8/layout/hList7"/>
    <dgm:cxn modelId="{D1EE43CE-8BA5-4D3E-AB1D-B7FFC3708FEB}" srcId="{407CDDF8-81DA-448A-ADED-1D76BB688C9B}" destId="{624F984C-8078-4735-BA0E-38D2E498436B}" srcOrd="2" destOrd="0" parTransId="{F3F80B72-573C-461D-9502-A0D70320BB92}" sibTransId="{D4849D9A-86BB-4420-8A3C-C8843D194C45}"/>
    <dgm:cxn modelId="{B862AFF8-0E28-4579-823A-93A28196CA7D}" type="presOf" srcId="{407CDDF8-81DA-448A-ADED-1D76BB688C9B}" destId="{11BEAC7F-FBEC-4BCF-BBE0-4C7555B64375}" srcOrd="0" destOrd="0" presId="urn:microsoft.com/office/officeart/2005/8/layout/hList7"/>
    <dgm:cxn modelId="{4DA3FBFA-C205-4060-83DD-61257629B9D6}" type="presOf" srcId="{C50CF544-2B79-4D15-9465-FCEC9729CC48}" destId="{85553DA2-6B94-44CC-90EE-4654D63CC312}" srcOrd="0" destOrd="0" presId="urn:microsoft.com/office/officeart/2005/8/layout/hList7"/>
    <dgm:cxn modelId="{8227CCFB-C9D4-4348-9F0C-5199C16B33DE}" type="presOf" srcId="{16D4BB05-37C2-475D-B241-D51CA0000140}" destId="{AB3BC12D-EF33-44D5-896D-D092F77C73B0}" srcOrd="0" destOrd="0" presId="urn:microsoft.com/office/officeart/2005/8/layout/hList7"/>
    <dgm:cxn modelId="{55BD71FF-B63A-4909-8B31-12CF8684207A}" type="presParOf" srcId="{11BEAC7F-FBEC-4BCF-BBE0-4C7555B64375}" destId="{742B1C32-2708-4C56-BE36-8E8D1C51E3DA}" srcOrd="0" destOrd="0" presId="urn:microsoft.com/office/officeart/2005/8/layout/hList7"/>
    <dgm:cxn modelId="{9ED3D498-BDE3-43A0-A1FF-9E96EFF91035}" type="presParOf" srcId="{11BEAC7F-FBEC-4BCF-BBE0-4C7555B64375}" destId="{1483B4A0-230D-4EC4-951F-5C432B703F92}" srcOrd="1" destOrd="0" presId="urn:microsoft.com/office/officeart/2005/8/layout/hList7"/>
    <dgm:cxn modelId="{8CAE2925-76D1-41C0-A6C2-D58FA7094330}" type="presParOf" srcId="{1483B4A0-230D-4EC4-951F-5C432B703F92}" destId="{6F33CA1D-B8FE-49A7-8683-D101F4241BBE}" srcOrd="0" destOrd="0" presId="urn:microsoft.com/office/officeart/2005/8/layout/hList7"/>
    <dgm:cxn modelId="{45546038-26BF-4F00-AF7F-2C6BF112913D}" type="presParOf" srcId="{6F33CA1D-B8FE-49A7-8683-D101F4241BBE}" destId="{85553DA2-6B94-44CC-90EE-4654D63CC312}" srcOrd="0" destOrd="0" presId="urn:microsoft.com/office/officeart/2005/8/layout/hList7"/>
    <dgm:cxn modelId="{9CFBE8B4-F294-4423-BE6A-5FACF3F9832A}" type="presParOf" srcId="{6F33CA1D-B8FE-49A7-8683-D101F4241BBE}" destId="{E828DC8E-AF68-49F0-9EDB-ABFD2B5AFF62}" srcOrd="1" destOrd="0" presId="urn:microsoft.com/office/officeart/2005/8/layout/hList7"/>
    <dgm:cxn modelId="{D75C2148-2F3B-4ABD-919D-39C5B96AF334}" type="presParOf" srcId="{6F33CA1D-B8FE-49A7-8683-D101F4241BBE}" destId="{3B1901AB-80B3-49E3-B7C5-70BFF09EF87A}" srcOrd="2" destOrd="0" presId="urn:microsoft.com/office/officeart/2005/8/layout/hList7"/>
    <dgm:cxn modelId="{71FE8906-7310-455A-B6AF-41D47A642290}" type="presParOf" srcId="{6F33CA1D-B8FE-49A7-8683-D101F4241BBE}" destId="{81A78589-444C-4E99-80D4-39431CBD7D65}" srcOrd="3" destOrd="0" presId="urn:microsoft.com/office/officeart/2005/8/layout/hList7"/>
    <dgm:cxn modelId="{0CEE8455-A37F-439F-B857-0D73E72D25F3}" type="presParOf" srcId="{1483B4A0-230D-4EC4-951F-5C432B703F92}" destId="{AB3BC12D-EF33-44D5-896D-D092F77C73B0}" srcOrd="1" destOrd="0" presId="urn:microsoft.com/office/officeart/2005/8/layout/hList7"/>
    <dgm:cxn modelId="{DEE5F0E4-F9B7-4953-A327-999F1A85DB02}" type="presParOf" srcId="{1483B4A0-230D-4EC4-951F-5C432B703F92}" destId="{366161EB-3475-41E1-A254-6E9AB5F619A4}" srcOrd="2" destOrd="0" presId="urn:microsoft.com/office/officeart/2005/8/layout/hList7"/>
    <dgm:cxn modelId="{4F932F6B-CE82-4A82-806E-8FDB363645E0}" type="presParOf" srcId="{366161EB-3475-41E1-A254-6E9AB5F619A4}" destId="{5944F018-71E9-4066-B687-AAE205D6DB07}" srcOrd="0" destOrd="0" presId="urn:microsoft.com/office/officeart/2005/8/layout/hList7"/>
    <dgm:cxn modelId="{3EF4EC2C-6AC9-4ABA-8549-A3DDA1784273}" type="presParOf" srcId="{366161EB-3475-41E1-A254-6E9AB5F619A4}" destId="{90864AB7-0B90-48C4-B4BF-ED6AB19AB638}" srcOrd="1" destOrd="0" presId="urn:microsoft.com/office/officeart/2005/8/layout/hList7"/>
    <dgm:cxn modelId="{D88F922D-5748-46BF-BF36-C5EB3C512E6F}" type="presParOf" srcId="{366161EB-3475-41E1-A254-6E9AB5F619A4}" destId="{4123A693-3F3C-4200-BFF6-7F12B6407E6B}" srcOrd="2" destOrd="0" presId="urn:microsoft.com/office/officeart/2005/8/layout/hList7"/>
    <dgm:cxn modelId="{F1339884-F241-4478-B4A4-C56E27F9F56F}" type="presParOf" srcId="{366161EB-3475-41E1-A254-6E9AB5F619A4}" destId="{60B87BB2-6DA8-4173-8338-C4DC5F6B9865}" srcOrd="3" destOrd="0" presId="urn:microsoft.com/office/officeart/2005/8/layout/hList7"/>
    <dgm:cxn modelId="{55B7319C-D5D2-4B67-BBB1-59C01FB3B298}" type="presParOf" srcId="{1483B4A0-230D-4EC4-951F-5C432B703F92}" destId="{5B4AA9A1-B7A2-4B5B-A625-9AB77816243B}" srcOrd="3" destOrd="0" presId="urn:microsoft.com/office/officeart/2005/8/layout/hList7"/>
    <dgm:cxn modelId="{5E9EA7DC-ADE6-46BB-AB5A-788FFA26B3BC}" type="presParOf" srcId="{1483B4A0-230D-4EC4-951F-5C432B703F92}" destId="{1A0929B7-6DA2-4BBF-9DDC-80822CE241C3}" srcOrd="4" destOrd="0" presId="urn:microsoft.com/office/officeart/2005/8/layout/hList7"/>
    <dgm:cxn modelId="{3120B245-013D-48DB-B900-20C8FE0C1809}" type="presParOf" srcId="{1A0929B7-6DA2-4BBF-9DDC-80822CE241C3}" destId="{90CEBE88-9014-412E-933F-822EC1F4E374}" srcOrd="0" destOrd="0" presId="urn:microsoft.com/office/officeart/2005/8/layout/hList7"/>
    <dgm:cxn modelId="{A71CBC0C-416F-4D52-8B0C-D7150F831882}" type="presParOf" srcId="{1A0929B7-6DA2-4BBF-9DDC-80822CE241C3}" destId="{A8C6BF9B-E7E8-434F-94B3-77ADDC3CB240}" srcOrd="1" destOrd="0" presId="urn:microsoft.com/office/officeart/2005/8/layout/hList7"/>
    <dgm:cxn modelId="{409F98BA-D1A8-460D-BD00-B5BF80BA2C5C}" type="presParOf" srcId="{1A0929B7-6DA2-4BBF-9DDC-80822CE241C3}" destId="{545887C7-343D-41DC-AEBD-C67E3E65D26E}" srcOrd="2" destOrd="0" presId="urn:microsoft.com/office/officeart/2005/8/layout/hList7"/>
    <dgm:cxn modelId="{A686B97D-B59E-4FE1-9079-A3377B65C697}" type="presParOf" srcId="{1A0929B7-6DA2-4BBF-9DDC-80822CE241C3}" destId="{ED04536F-5F10-42D6-B9AB-36CA8B8F115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553DA2-6B94-44CC-90EE-4654D63CC312}">
      <dsp:nvSpPr>
        <dsp:cNvPr id="0" name=""/>
        <dsp:cNvSpPr/>
      </dsp:nvSpPr>
      <dsp:spPr>
        <a:xfrm>
          <a:off x="1839" y="0"/>
          <a:ext cx="2862004" cy="34163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Clinical Suspicion</a:t>
          </a:r>
        </a:p>
      </dsp:txBody>
      <dsp:txXfrm>
        <a:off x="1839" y="1366520"/>
        <a:ext cx="2862004" cy="1366520"/>
      </dsp:txXfrm>
    </dsp:sp>
    <dsp:sp modelId="{81A78589-444C-4E99-80D4-39431CBD7D65}">
      <dsp:nvSpPr>
        <dsp:cNvPr id="0" name=""/>
        <dsp:cNvSpPr/>
      </dsp:nvSpPr>
      <dsp:spPr>
        <a:xfrm>
          <a:off x="864027" y="204978"/>
          <a:ext cx="1137627" cy="113762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4000" b="-34000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944F018-71E9-4066-B687-AAE205D6DB07}">
      <dsp:nvSpPr>
        <dsp:cNvPr id="0" name=""/>
        <dsp:cNvSpPr/>
      </dsp:nvSpPr>
      <dsp:spPr>
        <a:xfrm>
          <a:off x="2949704" y="0"/>
          <a:ext cx="2862004" cy="34163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Medical History Review</a:t>
          </a:r>
        </a:p>
      </dsp:txBody>
      <dsp:txXfrm>
        <a:off x="2949704" y="1366520"/>
        <a:ext cx="2862004" cy="1366520"/>
      </dsp:txXfrm>
    </dsp:sp>
    <dsp:sp modelId="{60B87BB2-6DA8-4173-8338-C4DC5F6B9865}">
      <dsp:nvSpPr>
        <dsp:cNvPr id="0" name=""/>
        <dsp:cNvSpPr/>
      </dsp:nvSpPr>
      <dsp:spPr>
        <a:xfrm>
          <a:off x="3811892" y="204978"/>
          <a:ext cx="1137627" cy="113762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0CEBE88-9014-412E-933F-822EC1F4E374}">
      <dsp:nvSpPr>
        <dsp:cNvPr id="0" name=""/>
        <dsp:cNvSpPr/>
      </dsp:nvSpPr>
      <dsp:spPr>
        <a:xfrm>
          <a:off x="5897568" y="0"/>
          <a:ext cx="2862004" cy="34163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Risk Factors for Infection</a:t>
          </a:r>
        </a:p>
      </dsp:txBody>
      <dsp:txXfrm>
        <a:off x="5897568" y="1366520"/>
        <a:ext cx="2862004" cy="1366520"/>
      </dsp:txXfrm>
    </dsp:sp>
    <dsp:sp modelId="{ED04536F-5F10-42D6-B9AB-36CA8B8F1151}">
      <dsp:nvSpPr>
        <dsp:cNvPr id="0" name=""/>
        <dsp:cNvSpPr/>
      </dsp:nvSpPr>
      <dsp:spPr>
        <a:xfrm>
          <a:off x="6759757" y="204978"/>
          <a:ext cx="1137627" cy="113762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42B1C32-2708-4C56-BE36-8E8D1C51E3DA}">
      <dsp:nvSpPr>
        <dsp:cNvPr id="0" name=""/>
        <dsp:cNvSpPr/>
      </dsp:nvSpPr>
      <dsp:spPr>
        <a:xfrm>
          <a:off x="350456" y="2733040"/>
          <a:ext cx="8060499" cy="51244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755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44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81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167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151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697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050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393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65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67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4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56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08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157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112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206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77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03-Sep-21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806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95D3A-7189-497B-996D-4334C22DB5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Treatment and Prevention of Viral Hepatitis in Pregnancy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BE7BEA-E062-4BA4-9D0B-D2D78DCCA3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Jodie Dionne-Odom, </a:t>
            </a:r>
            <a:r>
              <a:rPr lang="en-US" dirty="0" err="1"/>
              <a:t>mD</a:t>
            </a:r>
            <a:r>
              <a:rPr lang="en-US" dirty="0"/>
              <a:t>, MSPH, Gabriella D. Cozzi, MD, </a:t>
            </a:r>
          </a:p>
          <a:p>
            <a:r>
              <a:rPr lang="en-US" dirty="0"/>
              <a:t>Ricardo A. Franco, md, Basile Njei, MD, MPH, Alan T.N. </a:t>
            </a:r>
            <a:r>
              <a:rPr lang="en-US" dirty="0" err="1"/>
              <a:t>Tita</a:t>
            </a:r>
            <a:r>
              <a:rPr lang="en-US" dirty="0"/>
              <a:t>, md, </a:t>
            </a:r>
            <a:r>
              <a:rPr lang="en-US" dirty="0" err="1"/>
              <a:t>phd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AE7509-5531-4BD8-BB51-AF0B0DDBF2D6}"/>
              </a:ext>
            </a:extLst>
          </p:cNvPr>
          <p:cNvSpPr txBox="1"/>
          <p:nvPr/>
        </p:nvSpPr>
        <p:spPr>
          <a:xfrm>
            <a:off x="5411665" y="5930412"/>
            <a:ext cx="6233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American Journal of Obstetrics and Gynecology 2021</a:t>
            </a:r>
          </a:p>
        </p:txBody>
      </p:sp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FE40E902-A22A-4EF3-B3CE-C8F33E70D33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49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454"/>
    </mc:Choice>
    <mc:Fallback>
      <p:transition spd="slow" advTm="134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329BC-C1DD-4934-9B1E-AB51F6210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54851-E13C-4BEC-935F-A846B4BCE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Hepatitis A, B, C, D, E</a:t>
            </a:r>
          </a:p>
          <a:p>
            <a:pPr lvl="1"/>
            <a:r>
              <a:rPr lang="en-US" dirty="0"/>
              <a:t>Epidemiology, vertical transmission, diagnosis/prevention, management</a:t>
            </a:r>
          </a:p>
          <a:p>
            <a:r>
              <a:rPr lang="en-US" dirty="0"/>
              <a:t>Herpes Virus Family</a:t>
            </a:r>
          </a:p>
          <a:p>
            <a:pPr lvl="1"/>
            <a:r>
              <a:rPr lang="en-US" dirty="0"/>
              <a:t>HSV, VZV, CMV, EBV</a:t>
            </a:r>
          </a:p>
          <a:p>
            <a:r>
              <a:rPr lang="en-US" dirty="0"/>
              <a:t>Research Priorities for the Management of Hepatitis B/C</a:t>
            </a: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4CAD5B45-726A-452C-B8D4-B8141F38AF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55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533"/>
    </mc:Choice>
    <mc:Fallback>
      <p:transition spd="slow" advTm="225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r>
              <a:rPr lang="en-US" dirty="0"/>
              <a:t>Principles of Diagnosis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208029" y="3896151"/>
            <a:ext cx="1845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Viral hepatitis can present as an acute, chronic, or reactivation infection.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0208029" y="3526097"/>
            <a:ext cx="1845426" cy="15711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2DF75EE2-0BBE-4FC7-B0FD-E6348C2B45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01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155"/>
    </mc:Choice>
    <mc:Fallback>
      <p:transition spd="slow" advTm="261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Hepatitis 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55700" y="2603498"/>
          <a:ext cx="8761412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53">
                  <a:extLst>
                    <a:ext uri="{9D8B030D-6E8A-4147-A177-3AD203B41FA5}">
                      <a16:colId xmlns:a16="http://schemas.microsoft.com/office/drawing/2014/main" val="1474547695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516806942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765103810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322672642"/>
                    </a:ext>
                  </a:extLst>
                </a:gridCol>
              </a:tblGrid>
              <a:tr h="32258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Diagnosis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Prevention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Neonatal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PEP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170640"/>
                  </a:ext>
                </a:extLst>
              </a:tr>
              <a:tr h="1757334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Fecal-oral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Direct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contact with an infected person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Active US outbreak since 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Only test if symptomatic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HAV IgM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Infection can persist for as long as 6 months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HAV vaccination for 3 groups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A) high risk of infection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140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B) chronic liver disease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140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C) risk of severe outcomes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HAV IgG </a:t>
                      </a: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0.1 ml/kg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227081"/>
                  </a:ext>
                </a:extLst>
              </a:tr>
            </a:tbl>
          </a:graphicData>
        </a:graphic>
      </p:graphicFrame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203B7A4-9547-4694-B2F3-93EDFE52BFEF}"/>
              </a:ext>
            </a:extLst>
          </p:cNvPr>
          <p:cNvSpPr/>
          <p:nvPr/>
        </p:nvSpPr>
        <p:spPr>
          <a:xfrm>
            <a:off x="1608992" y="3429000"/>
            <a:ext cx="6044712" cy="720969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06A07D08-75F7-42C6-B18C-5B3BC8255A2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696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965"/>
    </mc:Choice>
    <mc:Fallback>
      <p:transition spd="slow" advTm="139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Hepatitis B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1415318"/>
              </p:ext>
            </p:extLst>
          </p:nvPr>
        </p:nvGraphicFramePr>
        <p:xfrm>
          <a:off x="1155700" y="2603500"/>
          <a:ext cx="8761412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53">
                  <a:extLst>
                    <a:ext uri="{9D8B030D-6E8A-4147-A177-3AD203B41FA5}">
                      <a16:colId xmlns:a16="http://schemas.microsoft.com/office/drawing/2014/main" val="1826678738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079075201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454567184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778772046"/>
                    </a:ext>
                  </a:extLst>
                </a:gridCol>
              </a:tblGrid>
              <a:tr h="32258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Diagnosis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Prevention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Treatment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3687518"/>
                  </a:ext>
                </a:extLst>
              </a:tr>
              <a:tr h="1757334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Parenteral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Sexual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Vertical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Universal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early m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aternal serologic screening (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HBsAg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Quantitative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HBV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DNA viral load testing if serology is positive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HBV vaccine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series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if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</a:rPr>
                        <a:t>HbSAg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negative and at risk of acquisition.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Antibody testing (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</a:rPr>
                        <a:t>HbSAb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) prior to vaccination is not required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Tenofovir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</a:rPr>
                        <a:t>disoproxil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fumarate (TDF) is recommended* at 28 weeks through delivery if HBV DNA viral load is elevated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75718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13820" y="3556030"/>
            <a:ext cx="18481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*TDF to be considered according to SMFM.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*TDF treatment is suggested by AASLD.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*TDF treatment is recommended by WHO.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0113820" y="3449782"/>
            <a:ext cx="1947947" cy="186057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BC6BFC0-D16E-441E-ACFB-8F6B3B1650B0}"/>
              </a:ext>
            </a:extLst>
          </p:cNvPr>
          <p:cNvSpPr/>
          <p:nvPr/>
        </p:nvSpPr>
        <p:spPr>
          <a:xfrm>
            <a:off x="7798777" y="3564822"/>
            <a:ext cx="2070589" cy="2319510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01B7430F-EC99-4C37-A181-5A9CDB19EB0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670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282"/>
    </mc:Choice>
    <mc:Fallback>
      <p:transition spd="slow" advTm="192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Hepatitis C</a:t>
            </a:r>
          </a:p>
        </p:txBody>
      </p:sp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1155700" y="2603500"/>
          <a:ext cx="876141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53">
                  <a:extLst>
                    <a:ext uri="{9D8B030D-6E8A-4147-A177-3AD203B41FA5}">
                      <a16:colId xmlns:a16="http://schemas.microsoft.com/office/drawing/2014/main" val="1826678738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079075201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454567184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778772046"/>
                    </a:ext>
                  </a:extLst>
                </a:gridCol>
              </a:tblGrid>
              <a:tr h="32258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Diagnosis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Prevention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Treatment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3687518"/>
                  </a:ext>
                </a:extLst>
              </a:tr>
              <a:tr h="17573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Parenteral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Sexual (rare with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vaginal sex)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Vertical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Universal screening recommended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by ACOG, CDC, USPSTF.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HCV Ab testing with enzyme immunoassay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 maternal vaccination available.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Risk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reduction with IDU and with sex partners with IDU and/or HCV.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Supportive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care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Maternal antiviral therapy is under investigation.  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Consider clinical trial referral.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757187"/>
                  </a:ext>
                </a:extLst>
              </a:tr>
            </a:tbl>
          </a:graphicData>
        </a:graphic>
      </p:graphicFrame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09F7E0C-4166-41BD-BCFE-DD156090C0EC}"/>
              </a:ext>
            </a:extLst>
          </p:cNvPr>
          <p:cNvSpPr/>
          <p:nvPr/>
        </p:nvSpPr>
        <p:spPr>
          <a:xfrm>
            <a:off x="1226527" y="3283927"/>
            <a:ext cx="4180742" cy="2466242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06061298-7728-4F4A-926A-62B5ECF4F9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524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884"/>
    </mc:Choice>
    <mc:Fallback>
      <p:transition spd="slow" advTm="208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Hepatitis 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55700" y="2603500"/>
          <a:ext cx="8761412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353">
                  <a:extLst>
                    <a:ext uri="{9D8B030D-6E8A-4147-A177-3AD203B41FA5}">
                      <a16:colId xmlns:a16="http://schemas.microsoft.com/office/drawing/2014/main" val="1826678738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079075201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2454567184"/>
                    </a:ext>
                  </a:extLst>
                </a:gridCol>
                <a:gridCol w="2190353">
                  <a:extLst>
                    <a:ext uri="{9D8B030D-6E8A-4147-A177-3AD203B41FA5}">
                      <a16:colId xmlns:a16="http://schemas.microsoft.com/office/drawing/2014/main" val="3778772046"/>
                    </a:ext>
                  </a:extLst>
                </a:gridCol>
              </a:tblGrid>
              <a:tr h="32258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Diagnosis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Prevention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Maternal Treatment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3687518"/>
                  </a:ext>
                </a:extLst>
              </a:tr>
              <a:tr h="175733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Fecal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– oral</a:t>
                      </a:r>
                    </a:p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(raw or undercooked shellfish or meat)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Parenteral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Vertical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HEV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IgM</a:t>
                      </a:r>
                    </a:p>
                    <a:p>
                      <a:pPr algn="ctr"/>
                      <a:endParaRPr lang="en-US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Confirmatory PCR testing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 vaccine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Supportive care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757187"/>
                  </a:ext>
                </a:extLst>
              </a:tr>
            </a:tbl>
          </a:graphicData>
        </a:graphic>
      </p:graphicFrame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6F94F92-C590-4FDE-B1F5-3ADA94124998}"/>
              </a:ext>
            </a:extLst>
          </p:cNvPr>
          <p:cNvSpPr/>
          <p:nvPr/>
        </p:nvSpPr>
        <p:spPr>
          <a:xfrm>
            <a:off x="1261694" y="3292719"/>
            <a:ext cx="4220309" cy="1780443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903AF340-8F8E-457D-9321-0866A5102B7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673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011"/>
    </mc:Choice>
    <mc:Fallback>
      <p:transition spd="slow" advTm="140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E07D4-C9C9-45D8-A5D7-0A73461F1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Details in the Article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433656-1A8C-44EB-B66C-1D6D38CC22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98238" y="2165145"/>
            <a:ext cx="5177368" cy="3883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50D61DE6-42E4-450E-9595-FA29E27AC9C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643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854"/>
    </mc:Choice>
    <mc:Fallback>
      <p:transition spd="slow" advTm="88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384</Words>
  <Application>Microsoft Office PowerPoint</Application>
  <PresentationFormat>Widescreen</PresentationFormat>
  <Paragraphs>117</Paragraphs>
  <Slides>8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 Boardroom</vt:lpstr>
      <vt:lpstr>Treatment and Prevention of Viral Hepatitis in Pregnancy</vt:lpstr>
      <vt:lpstr>Outline</vt:lpstr>
      <vt:lpstr>Principles of Diagnosis</vt:lpstr>
      <vt:lpstr>Hepatitis A</vt:lpstr>
      <vt:lpstr>Hepatitis B</vt:lpstr>
      <vt:lpstr>Hepatitis C</vt:lpstr>
      <vt:lpstr>Hepatitis E</vt:lpstr>
      <vt:lpstr>Full Details in the Article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Treatment and Prevention of Viral Hepatitis in Pregnancy</dc:title>
  <dc:creator>Jodie Dionne-Odom</dc:creator>
  <cp:lastModifiedBy>Jodie Dionne-Odom</cp:lastModifiedBy>
  <cp:revision>4</cp:revision>
  <dcterms:created xsi:type="dcterms:W3CDTF">2021-09-03T14:45:16Z</dcterms:created>
  <dcterms:modified xsi:type="dcterms:W3CDTF">2021-09-03T16:06:32Z</dcterms:modified>
</cp:coreProperties>
</file>