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2" r:id="rId2"/>
  </p:sldMasterIdLst>
  <p:notesMasterIdLst>
    <p:notesMasterId r:id="rId21"/>
  </p:notesMasterIdLst>
  <p:sldIdLst>
    <p:sldId id="324" r:id="rId3"/>
    <p:sldId id="326" r:id="rId4"/>
    <p:sldId id="328" r:id="rId5"/>
    <p:sldId id="332" r:id="rId6"/>
    <p:sldId id="327" r:id="rId7"/>
    <p:sldId id="288" r:id="rId8"/>
    <p:sldId id="309" r:id="rId9"/>
    <p:sldId id="307" r:id="rId10"/>
    <p:sldId id="317" r:id="rId11"/>
    <p:sldId id="325" r:id="rId12"/>
    <p:sldId id="318" r:id="rId13"/>
    <p:sldId id="319" r:id="rId14"/>
    <p:sldId id="320" r:id="rId15"/>
    <p:sldId id="294" r:id="rId16"/>
    <p:sldId id="298" r:id="rId17"/>
    <p:sldId id="330" r:id="rId18"/>
    <p:sldId id="293" r:id="rId19"/>
    <p:sldId id="281" r:id="rId20"/>
  </p:sldIdLst>
  <p:sldSz cx="6858000" cy="9906000" type="A4"/>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E4EC"/>
    <a:srgbClr val="0432FF"/>
    <a:srgbClr val="191970"/>
    <a:srgbClr val="FFFAFA"/>
    <a:srgbClr val="40E0D0"/>
    <a:srgbClr val="7CFC00"/>
    <a:srgbClr val="808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458"/>
    <p:restoredTop sz="88721"/>
  </p:normalViewPr>
  <p:slideViewPr>
    <p:cSldViewPr snapToGrid="0" snapToObjects="1">
      <p:cViewPr varScale="1">
        <p:scale>
          <a:sx n="101" d="100"/>
          <a:sy n="101" d="100"/>
        </p:scale>
        <p:origin x="261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FD3871-9A54-0748-9119-D64BADD518B2}" type="datetimeFigureOut">
              <a:rPr kumimoji="1" lang="ja-JP" altLang="en-US" smtClean="0"/>
              <a:t>2022/2/15</a:t>
            </a:fld>
            <a:endParaRPr kumimoji="1" lang="ja-JP" altLang="en-US"/>
          </a:p>
        </p:txBody>
      </p:sp>
      <p:sp>
        <p:nvSpPr>
          <p:cNvPr id="4" name="スライド イメージ プレースホルダー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4BB3A9-435B-594C-AF73-B6C9489D06B0}" type="slidenum">
              <a:rPr kumimoji="1" lang="ja-JP" altLang="en-US" smtClean="0"/>
              <a:t>‹#›</a:t>
            </a:fld>
            <a:endParaRPr kumimoji="1" lang="ja-JP" altLang="en-US"/>
          </a:p>
        </p:txBody>
      </p:sp>
    </p:spTree>
    <p:extLst>
      <p:ext uri="{BB962C8B-B14F-4D97-AF65-F5344CB8AC3E}">
        <p14:creationId xmlns:p14="http://schemas.microsoft.com/office/powerpoint/2010/main" val="182229503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kern="120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2D8C492A-E6D0-EB48-98C9-7E1B1FE097C6}" type="slidenum">
              <a:rPr kumimoji="1" lang="ja-JP" altLang="en-US" smtClean="0"/>
              <a:t>1</a:t>
            </a:fld>
            <a:endParaRPr kumimoji="1" lang="ja-JP" altLang="en-US"/>
          </a:p>
        </p:txBody>
      </p:sp>
    </p:spTree>
    <p:extLst>
      <p:ext uri="{BB962C8B-B14F-4D97-AF65-F5344CB8AC3E}">
        <p14:creationId xmlns:p14="http://schemas.microsoft.com/office/powerpoint/2010/main" val="13917851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BC6818BC-6497-664D-BA1D-9FC7604F9D59}" type="slidenum">
              <a:rPr kumimoji="1" lang="ja-JP" altLang="en-US" smtClean="0"/>
              <a:t>10</a:t>
            </a:fld>
            <a:endParaRPr kumimoji="1" lang="ja-JP" altLang="en-US"/>
          </a:p>
        </p:txBody>
      </p:sp>
    </p:spTree>
    <p:extLst>
      <p:ext uri="{BB962C8B-B14F-4D97-AF65-F5344CB8AC3E}">
        <p14:creationId xmlns:p14="http://schemas.microsoft.com/office/powerpoint/2010/main" val="13895898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BC6818BC-6497-664D-BA1D-9FC7604F9D59}" type="slidenum">
              <a:rPr kumimoji="1" lang="ja-JP" altLang="en-US" smtClean="0"/>
              <a:t>11</a:t>
            </a:fld>
            <a:endParaRPr kumimoji="1" lang="ja-JP" altLang="en-US"/>
          </a:p>
        </p:txBody>
      </p:sp>
    </p:spTree>
    <p:extLst>
      <p:ext uri="{BB962C8B-B14F-4D97-AF65-F5344CB8AC3E}">
        <p14:creationId xmlns:p14="http://schemas.microsoft.com/office/powerpoint/2010/main" val="421536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BC6818BC-6497-664D-BA1D-9FC7604F9D59}" type="slidenum">
              <a:rPr kumimoji="1" lang="ja-JP" altLang="en-US" smtClean="0"/>
              <a:t>12</a:t>
            </a:fld>
            <a:endParaRPr kumimoji="1" lang="ja-JP" altLang="en-US"/>
          </a:p>
        </p:txBody>
      </p:sp>
    </p:spTree>
    <p:extLst>
      <p:ext uri="{BB962C8B-B14F-4D97-AF65-F5344CB8AC3E}">
        <p14:creationId xmlns:p14="http://schemas.microsoft.com/office/powerpoint/2010/main" val="24420674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BC6818BC-6497-664D-BA1D-9FC7604F9D59}" type="slidenum">
              <a:rPr kumimoji="1" lang="ja-JP" altLang="en-US" smtClean="0"/>
              <a:t>13</a:t>
            </a:fld>
            <a:endParaRPr kumimoji="1" lang="ja-JP" altLang="en-US"/>
          </a:p>
        </p:txBody>
      </p:sp>
    </p:spTree>
    <p:extLst>
      <p:ext uri="{BB962C8B-B14F-4D97-AF65-F5344CB8AC3E}">
        <p14:creationId xmlns:p14="http://schemas.microsoft.com/office/powerpoint/2010/main" val="37755298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BC6818BC-6497-664D-BA1D-9FC7604F9D59}" type="slidenum">
              <a:rPr kumimoji="1" lang="ja-JP" altLang="en-US" smtClean="0"/>
              <a:t>14</a:t>
            </a:fld>
            <a:endParaRPr kumimoji="1" lang="ja-JP" altLang="en-US"/>
          </a:p>
        </p:txBody>
      </p:sp>
    </p:spTree>
    <p:extLst>
      <p:ext uri="{BB962C8B-B14F-4D97-AF65-F5344CB8AC3E}">
        <p14:creationId xmlns:p14="http://schemas.microsoft.com/office/powerpoint/2010/main" val="27799431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BC6818BC-6497-664D-BA1D-9FC7604F9D59}" type="slidenum">
              <a:rPr kumimoji="1" lang="ja-JP" altLang="en-US" smtClean="0"/>
              <a:t>15</a:t>
            </a:fld>
            <a:endParaRPr kumimoji="1" lang="ja-JP" altLang="en-US"/>
          </a:p>
        </p:txBody>
      </p:sp>
    </p:spTree>
    <p:extLst>
      <p:ext uri="{BB962C8B-B14F-4D97-AF65-F5344CB8AC3E}">
        <p14:creationId xmlns:p14="http://schemas.microsoft.com/office/powerpoint/2010/main" val="32165362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D8C492A-E6D0-EB48-98C9-7E1B1FE097C6}" type="slidenum">
              <a:rPr kumimoji="1" lang="ja-JP" altLang="en-US" sz="1200" b="0" i="0" u="none" strike="noStrike" kern="1200" cap="none" spc="0" normalizeH="0" baseline="0" noProof="0" smtClean="0">
                <a:ln>
                  <a:noFill/>
                </a:ln>
                <a:solidFill>
                  <a:prstClr val="black"/>
                </a:solidFill>
                <a:effectLst/>
                <a:uLnTx/>
                <a:uFillTx/>
                <a:latin typeface="Yu Gothic" panose="020F0502020204030204"/>
                <a:ea typeface="Yu Gothic" panose="020B0400000000000000"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1" lang="ja-JP" altLang="en-US" sz="1200" b="0" i="0" u="none" strike="noStrike" kern="1200" cap="none" spc="0" normalizeH="0" baseline="0" noProof="0">
              <a:ln>
                <a:noFill/>
              </a:ln>
              <a:solidFill>
                <a:prstClr val="black"/>
              </a:solidFill>
              <a:effectLst/>
              <a:uLnTx/>
              <a:uFillTx/>
              <a:latin typeface="Yu Gothic" panose="020F0502020204030204"/>
              <a:ea typeface="Yu Gothic" panose="020B0400000000000000" pitchFamily="34" charset="-128"/>
              <a:cs typeface="+mn-cs"/>
            </a:endParaRPr>
          </a:p>
        </p:txBody>
      </p:sp>
    </p:spTree>
    <p:extLst>
      <p:ext uri="{BB962C8B-B14F-4D97-AF65-F5344CB8AC3E}">
        <p14:creationId xmlns:p14="http://schemas.microsoft.com/office/powerpoint/2010/main" val="34541729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D8C492A-E6D0-EB48-98C9-7E1B1FE097C6}" type="slidenum">
              <a:rPr kumimoji="1" lang="ja-JP" altLang="en-US" sz="1200" b="0" i="0" u="none" strike="noStrike" kern="1200" cap="none" spc="0" normalizeH="0" baseline="0" noProof="0" smtClean="0">
                <a:ln>
                  <a:noFill/>
                </a:ln>
                <a:solidFill>
                  <a:prstClr val="black"/>
                </a:solidFill>
                <a:effectLst/>
                <a:uLnTx/>
                <a:uFillTx/>
                <a:latin typeface="Yu Gothic" panose="020F0502020204030204"/>
                <a:ea typeface="Yu Gothic" panose="020B0400000000000000"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1" lang="ja-JP" altLang="en-US" sz="1200" b="0" i="0" u="none" strike="noStrike" kern="1200" cap="none" spc="0" normalizeH="0" baseline="0" noProof="0">
              <a:ln>
                <a:noFill/>
              </a:ln>
              <a:solidFill>
                <a:prstClr val="black"/>
              </a:solidFill>
              <a:effectLst/>
              <a:uLnTx/>
              <a:uFillTx/>
              <a:latin typeface="Yu Gothic" panose="020F0502020204030204"/>
              <a:ea typeface="Yu Gothic" panose="020B0400000000000000" pitchFamily="34" charset="-128"/>
              <a:cs typeface="+mn-cs"/>
            </a:endParaRPr>
          </a:p>
        </p:txBody>
      </p:sp>
    </p:spTree>
    <p:extLst>
      <p:ext uri="{BB962C8B-B14F-4D97-AF65-F5344CB8AC3E}">
        <p14:creationId xmlns:p14="http://schemas.microsoft.com/office/powerpoint/2010/main" val="16532813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kern="120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2D8C492A-E6D0-EB48-98C9-7E1B1FE097C6}" type="slidenum">
              <a:rPr kumimoji="1" lang="ja-JP" altLang="en-US" smtClean="0"/>
              <a:t>18</a:t>
            </a:fld>
            <a:endParaRPr kumimoji="1" lang="ja-JP" altLang="en-US"/>
          </a:p>
        </p:txBody>
      </p:sp>
    </p:spTree>
    <p:extLst>
      <p:ext uri="{BB962C8B-B14F-4D97-AF65-F5344CB8AC3E}">
        <p14:creationId xmlns:p14="http://schemas.microsoft.com/office/powerpoint/2010/main" val="33379679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2D8C492A-E6D0-EB48-98C9-7E1B1FE097C6}" type="slidenum">
              <a:rPr kumimoji="1" lang="ja-JP" altLang="en-US" smtClean="0"/>
              <a:t>2</a:t>
            </a:fld>
            <a:endParaRPr kumimoji="1" lang="ja-JP" altLang="en-US"/>
          </a:p>
        </p:txBody>
      </p:sp>
    </p:spTree>
    <p:extLst>
      <p:ext uri="{BB962C8B-B14F-4D97-AF65-F5344CB8AC3E}">
        <p14:creationId xmlns:p14="http://schemas.microsoft.com/office/powerpoint/2010/main" val="31944507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2D8C492A-E6D0-EB48-98C9-7E1B1FE097C6}" type="slidenum">
              <a:rPr kumimoji="1" lang="ja-JP" altLang="en-US" smtClean="0"/>
              <a:t>3</a:t>
            </a:fld>
            <a:endParaRPr kumimoji="1" lang="ja-JP" altLang="en-US"/>
          </a:p>
        </p:txBody>
      </p:sp>
    </p:spTree>
    <p:extLst>
      <p:ext uri="{BB962C8B-B14F-4D97-AF65-F5344CB8AC3E}">
        <p14:creationId xmlns:p14="http://schemas.microsoft.com/office/powerpoint/2010/main" val="8046966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2D8C492A-E6D0-EB48-98C9-7E1B1FE097C6}" type="slidenum">
              <a:rPr kumimoji="1" lang="ja-JP" altLang="en-US" smtClean="0"/>
              <a:t>4</a:t>
            </a:fld>
            <a:endParaRPr kumimoji="1" lang="ja-JP" altLang="en-US"/>
          </a:p>
        </p:txBody>
      </p:sp>
    </p:spTree>
    <p:extLst>
      <p:ext uri="{BB962C8B-B14F-4D97-AF65-F5344CB8AC3E}">
        <p14:creationId xmlns:p14="http://schemas.microsoft.com/office/powerpoint/2010/main" val="32046705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2D8C492A-E6D0-EB48-98C9-7E1B1FE097C6}" type="slidenum">
              <a:rPr kumimoji="1" lang="ja-JP" altLang="en-US" smtClean="0"/>
              <a:t>5</a:t>
            </a:fld>
            <a:endParaRPr kumimoji="1" lang="ja-JP" altLang="en-US"/>
          </a:p>
        </p:txBody>
      </p:sp>
    </p:spTree>
    <p:extLst>
      <p:ext uri="{BB962C8B-B14F-4D97-AF65-F5344CB8AC3E}">
        <p14:creationId xmlns:p14="http://schemas.microsoft.com/office/powerpoint/2010/main" val="35931229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BC6818BC-6497-664D-BA1D-9FC7604F9D59}" type="slidenum">
              <a:rPr kumimoji="1" lang="ja-JP" altLang="en-US" smtClean="0"/>
              <a:t>6</a:t>
            </a:fld>
            <a:endParaRPr kumimoji="1" lang="ja-JP" altLang="en-US"/>
          </a:p>
        </p:txBody>
      </p:sp>
    </p:spTree>
    <p:extLst>
      <p:ext uri="{BB962C8B-B14F-4D97-AF65-F5344CB8AC3E}">
        <p14:creationId xmlns:p14="http://schemas.microsoft.com/office/powerpoint/2010/main" val="11841547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BC6818BC-6497-664D-BA1D-9FC7604F9D59}" type="slidenum">
              <a:rPr kumimoji="1" lang="ja-JP" altLang="en-US" smtClean="0"/>
              <a:t>7</a:t>
            </a:fld>
            <a:endParaRPr kumimoji="1" lang="ja-JP" altLang="en-US"/>
          </a:p>
        </p:txBody>
      </p:sp>
    </p:spTree>
    <p:extLst>
      <p:ext uri="{BB962C8B-B14F-4D97-AF65-F5344CB8AC3E}">
        <p14:creationId xmlns:p14="http://schemas.microsoft.com/office/powerpoint/2010/main" val="42262006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BC6818BC-6497-664D-BA1D-9FC7604F9D59}" type="slidenum">
              <a:rPr kumimoji="1" lang="ja-JP" altLang="en-US" smtClean="0"/>
              <a:t>8</a:t>
            </a:fld>
            <a:endParaRPr kumimoji="1" lang="ja-JP" altLang="en-US"/>
          </a:p>
        </p:txBody>
      </p:sp>
    </p:spTree>
    <p:extLst>
      <p:ext uri="{BB962C8B-B14F-4D97-AF65-F5344CB8AC3E}">
        <p14:creationId xmlns:p14="http://schemas.microsoft.com/office/powerpoint/2010/main" val="21344070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 altLang="ja-JP" sz="1200" kern="120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BC6818BC-6497-664D-BA1D-9FC7604F9D59}" type="slidenum">
              <a:rPr kumimoji="1" lang="ja-JP" altLang="en-US" smtClean="0"/>
              <a:t>9</a:t>
            </a:fld>
            <a:endParaRPr kumimoji="1" lang="ja-JP" altLang="en-US"/>
          </a:p>
        </p:txBody>
      </p:sp>
    </p:spTree>
    <p:extLst>
      <p:ext uri="{BB962C8B-B14F-4D97-AF65-F5344CB8AC3E}">
        <p14:creationId xmlns:p14="http://schemas.microsoft.com/office/powerpoint/2010/main" val="22748761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488C0CC6-4E6F-6644-8927-2EA906330EA9}" type="datetime1">
              <a:rPr kumimoji="1" lang="ja-JP" altLang="en-US" smtClean="0"/>
              <a:t>2022/2/15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E75A5E-9277-A842-ADF9-5C80777DEC8E}"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3;&#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ECCC6F4-FD03-1C49-BD83-95D9503B5298}" type="datetime1">
              <a:rPr kumimoji="1" lang="ja-JP" altLang="en-US" smtClean="0"/>
              <a:t>2022/2/15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E75A5E-9277-A842-ADF9-5C80777DEC8E}"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30D593B-78F7-0948-BEBA-37CC6C096B54}" type="datetime1">
              <a:rPr kumimoji="1" lang="ja-JP" altLang="en-US" smtClean="0"/>
              <a:t>2022/2/15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E75A5E-9277-A842-ADF9-5C80777DEC8E}" type="slidenum">
              <a:rPr kumimoji="1" lang="ja-JP" altLang="en-US" smtClean="0"/>
              <a:t>‹#›</a:t>
            </a:fld>
            <a:endParaRPr kumimoji="1"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633761D7-6345-E849-AB48-35BD1FC59D0C}" type="datetime1">
              <a:rPr kumimoji="1" lang="ja-JP" altLang="en-US" smtClean="0"/>
              <a:t>2022/2/15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E75A5E-9277-A842-ADF9-5C80777DEC8E}" type="slidenum">
              <a:rPr kumimoji="1" lang="ja-JP" altLang="en-US" smtClean="0"/>
              <a:t>‹#›</a:t>
            </a:fld>
            <a:endParaRPr kumimoji="1" lang="ja-JP" altLang="en-US"/>
          </a:p>
        </p:txBody>
      </p:sp>
    </p:spTree>
    <p:extLst>
      <p:ext uri="{BB962C8B-B14F-4D97-AF65-F5344CB8AC3E}">
        <p14:creationId xmlns:p14="http://schemas.microsoft.com/office/powerpoint/2010/main" val="28052394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11F7B52-5068-2849-A173-BD4AD5C87E9F}" type="datetime1">
              <a:rPr kumimoji="1" lang="ja-JP" altLang="en-US" smtClean="0"/>
              <a:t>2022/2/15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E75A5E-9277-A842-ADF9-5C80777DEC8E}" type="slidenum">
              <a:rPr kumimoji="1" lang="ja-JP" altLang="en-US" smtClean="0"/>
              <a:t>‹#›</a:t>
            </a:fld>
            <a:endParaRPr kumimoji="1" lang="ja-JP" altLang="en-US"/>
          </a:p>
        </p:txBody>
      </p:sp>
    </p:spTree>
    <p:extLst>
      <p:ext uri="{BB962C8B-B14F-4D97-AF65-F5344CB8AC3E}">
        <p14:creationId xmlns:p14="http://schemas.microsoft.com/office/powerpoint/2010/main" val="39102788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754F46F-6B69-CB48-BBCE-FE176A789972}" type="datetime1">
              <a:rPr kumimoji="1" lang="ja-JP" altLang="en-US" smtClean="0"/>
              <a:t>2022/2/15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E75A5E-9277-A842-ADF9-5C80777DEC8E}" type="slidenum">
              <a:rPr kumimoji="1" lang="ja-JP" altLang="en-US" smtClean="0"/>
              <a:t>‹#›</a:t>
            </a:fld>
            <a:endParaRPr kumimoji="1" lang="ja-JP" altLang="en-US"/>
          </a:p>
        </p:txBody>
      </p:sp>
    </p:spTree>
    <p:extLst>
      <p:ext uri="{BB962C8B-B14F-4D97-AF65-F5344CB8AC3E}">
        <p14:creationId xmlns:p14="http://schemas.microsoft.com/office/powerpoint/2010/main" val="22216416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747DBA0F-2970-314F-A846-D9C54047313A}" type="datetime1">
              <a:rPr kumimoji="1" lang="ja-JP" altLang="en-US" smtClean="0"/>
              <a:t>2022/2/15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5E75A5E-9277-A842-ADF9-5C80777DEC8E}" type="slidenum">
              <a:rPr kumimoji="1" lang="ja-JP" altLang="en-US" smtClean="0"/>
              <a:t>‹#›</a:t>
            </a:fld>
            <a:endParaRPr kumimoji="1" lang="ja-JP" altLang="en-US"/>
          </a:p>
        </p:txBody>
      </p:sp>
    </p:spTree>
    <p:extLst>
      <p:ext uri="{BB962C8B-B14F-4D97-AF65-F5344CB8AC3E}">
        <p14:creationId xmlns:p14="http://schemas.microsoft.com/office/powerpoint/2010/main" val="5718847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4488F990-BD5A-9A4B-AD28-8BD599023806}" type="datetime1">
              <a:rPr kumimoji="1" lang="ja-JP" altLang="en-US" smtClean="0"/>
              <a:t>2022/2/15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A5E75A5E-9277-A842-ADF9-5C80777DEC8E}" type="slidenum">
              <a:rPr kumimoji="1" lang="ja-JP" altLang="en-US" smtClean="0"/>
              <a:t>‹#›</a:t>
            </a:fld>
            <a:endParaRPr kumimoji="1" lang="ja-JP" altLang="en-US"/>
          </a:p>
        </p:txBody>
      </p:sp>
    </p:spTree>
    <p:extLst>
      <p:ext uri="{BB962C8B-B14F-4D97-AF65-F5344CB8AC3E}">
        <p14:creationId xmlns:p14="http://schemas.microsoft.com/office/powerpoint/2010/main" val="16184112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4148BB29-06A0-FA44-9C65-0F6EDEE85123}" type="datetime1">
              <a:rPr kumimoji="1" lang="ja-JP" altLang="en-US" smtClean="0"/>
              <a:t>2022/2/15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A5E75A5E-9277-A842-ADF9-5C80777DEC8E}" type="slidenum">
              <a:rPr kumimoji="1" lang="ja-JP" altLang="en-US" smtClean="0"/>
              <a:t>‹#›</a:t>
            </a:fld>
            <a:endParaRPr kumimoji="1" lang="ja-JP" altLang="en-US"/>
          </a:p>
        </p:txBody>
      </p:sp>
    </p:spTree>
    <p:extLst>
      <p:ext uri="{BB962C8B-B14F-4D97-AF65-F5344CB8AC3E}">
        <p14:creationId xmlns:p14="http://schemas.microsoft.com/office/powerpoint/2010/main" val="14789729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04697B-86BB-BB40-8754-B6B11C4839B1}" type="datetime1">
              <a:rPr kumimoji="1" lang="ja-JP" altLang="en-US" smtClean="0"/>
              <a:t>2022/2/15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A5E75A5E-9277-A842-ADF9-5C80777DEC8E}" type="slidenum">
              <a:rPr kumimoji="1" lang="ja-JP" altLang="en-US" smtClean="0"/>
              <a:t>‹#›</a:t>
            </a:fld>
            <a:endParaRPr kumimoji="1" lang="ja-JP" altLang="en-US"/>
          </a:p>
        </p:txBody>
      </p:sp>
    </p:spTree>
    <p:extLst>
      <p:ext uri="{BB962C8B-B14F-4D97-AF65-F5344CB8AC3E}">
        <p14:creationId xmlns:p14="http://schemas.microsoft.com/office/powerpoint/2010/main" val="24239321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3;&#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533B6F55-0141-FC4F-9263-5B3D92B87E8B}" type="datetime1">
              <a:rPr kumimoji="1" lang="ja-JP" altLang="en-US" smtClean="0"/>
              <a:t>2022/2/15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5E75A5E-9277-A842-ADF9-5C80777DEC8E}" type="slidenum">
              <a:rPr kumimoji="1" lang="ja-JP" altLang="en-US" smtClean="0"/>
              <a:t>‹#›</a:t>
            </a:fld>
            <a:endParaRPr kumimoji="1" lang="ja-JP" altLang="en-US"/>
          </a:p>
        </p:txBody>
      </p:sp>
    </p:spTree>
    <p:extLst>
      <p:ext uri="{BB962C8B-B14F-4D97-AF65-F5344CB8AC3E}">
        <p14:creationId xmlns:p14="http://schemas.microsoft.com/office/powerpoint/2010/main" val="13357635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FF89A7C-3C2A-9F4F-AFB5-51284E895A59}" type="datetime1">
              <a:rPr kumimoji="1" lang="ja-JP" altLang="en-US" smtClean="0"/>
              <a:t>2022/2/15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E75A5E-9277-A842-ADF9-5C80777DEC8E}" type="slidenum">
              <a:rPr kumimoji="1" lang="ja-JP" altLang="en-US" smtClean="0"/>
              <a:t>‹#›</a:t>
            </a:fld>
            <a:endParaRPr kumimoji="1" lang="ja-JP"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プレースホルダーまでドラッグするかアイコンをクリックして図を追加</a:t>
            </a:r>
            <a:endParaRPr lang="en-US"/>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EB57642A-5DF8-2743-9A62-7FFB431E6DD3}" type="datetime1">
              <a:rPr kumimoji="1" lang="ja-JP" altLang="en-US" smtClean="0"/>
              <a:t>2022/2/15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5E75A5E-9277-A842-ADF9-5C80777DEC8E}" type="slidenum">
              <a:rPr kumimoji="1" lang="ja-JP" altLang="en-US" smtClean="0"/>
              <a:t>‹#›</a:t>
            </a:fld>
            <a:endParaRPr kumimoji="1" lang="ja-JP" altLang="en-US"/>
          </a:p>
        </p:txBody>
      </p:sp>
    </p:spTree>
    <p:extLst>
      <p:ext uri="{BB962C8B-B14F-4D97-AF65-F5344CB8AC3E}">
        <p14:creationId xmlns:p14="http://schemas.microsoft.com/office/powerpoint/2010/main" val="29731924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3;&#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E28D518-1295-8945-B879-E5FB5672D416}" type="datetime1">
              <a:rPr kumimoji="1" lang="ja-JP" altLang="en-US" smtClean="0"/>
              <a:t>2022/2/15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E75A5E-9277-A842-ADF9-5C80777DEC8E}" type="slidenum">
              <a:rPr kumimoji="1" lang="ja-JP" altLang="en-US" smtClean="0"/>
              <a:t>‹#›</a:t>
            </a:fld>
            <a:endParaRPr kumimoji="1" lang="ja-JP" altLang="en-US"/>
          </a:p>
        </p:txBody>
      </p:sp>
    </p:spTree>
    <p:extLst>
      <p:ext uri="{BB962C8B-B14F-4D97-AF65-F5344CB8AC3E}">
        <p14:creationId xmlns:p14="http://schemas.microsoft.com/office/powerpoint/2010/main" val="26309699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A356DA96-B2F4-1241-B0C7-06D1FDB0411E}" type="datetime1">
              <a:rPr kumimoji="1" lang="ja-JP" altLang="en-US" smtClean="0"/>
              <a:t>2022/2/15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E75A5E-9277-A842-ADF9-5C80777DEC8E}" type="slidenum">
              <a:rPr kumimoji="1" lang="ja-JP" altLang="en-US" smtClean="0"/>
              <a:t>‹#›</a:t>
            </a:fld>
            <a:endParaRPr kumimoji="1" lang="ja-JP" altLang="en-US"/>
          </a:p>
        </p:txBody>
      </p:sp>
    </p:spTree>
    <p:extLst>
      <p:ext uri="{BB962C8B-B14F-4D97-AF65-F5344CB8AC3E}">
        <p14:creationId xmlns:p14="http://schemas.microsoft.com/office/powerpoint/2010/main" val="2370974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4F46505-08FE-AF4D-91B8-A9CA84F548D5}" type="datetime1">
              <a:rPr kumimoji="1" lang="ja-JP" altLang="en-US" smtClean="0"/>
              <a:t>2022/2/15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5E75A5E-9277-A842-ADF9-5C80777DEC8E}"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B8FF4E2-DF5F-CC4B-BA0E-C3B115422D42}" type="datetime1">
              <a:rPr kumimoji="1" lang="ja-JP" altLang="en-US" smtClean="0"/>
              <a:t>2022/2/15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5E75A5E-9277-A842-ADF9-5C80777DEC8E}"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30478C6-6B48-654C-BD9A-F41FE3C97233}" type="datetime1">
              <a:rPr kumimoji="1" lang="ja-JP" altLang="en-US" smtClean="0"/>
              <a:t>2022/2/15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A5E75A5E-9277-A842-ADF9-5C80777DEC8E}"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F1628787-D011-6D43-923E-E0EEFA1DA296}" type="datetime1">
              <a:rPr kumimoji="1" lang="ja-JP" altLang="en-US" smtClean="0"/>
              <a:t>2022/2/15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A5E75A5E-9277-A842-ADF9-5C80777DEC8E}"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BE336D-2643-DE45-8FD5-F5B9F0B691B3}" type="datetime1">
              <a:rPr kumimoji="1" lang="ja-JP" altLang="en-US" smtClean="0"/>
              <a:t>2022/2/15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A5E75A5E-9277-A842-ADF9-5C80777DEC8E}"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3;&#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252CC22-3E9B-934E-B44E-A02DFF66B63D}" type="datetime1">
              <a:rPr kumimoji="1" lang="ja-JP" altLang="en-US" smtClean="0"/>
              <a:t>2022/2/15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5E75A5E-9277-A842-ADF9-5C80777DEC8E}"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プレースホルダーまでドラッグするかアイコンをクリックして図を追加</a:t>
            </a:r>
            <a:endParaRPr lang="en-US"/>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1E4854DB-448A-3540-A769-6147EA81260D}" type="datetime1">
              <a:rPr kumimoji="1" lang="ja-JP" altLang="en-US" smtClean="0"/>
              <a:t>2022/2/15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5E75A5E-9277-A842-ADF9-5C80777DEC8E}"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33B3FAC-3AF0-9A47-9478-6CA47E937BFC}" type="datetime1">
              <a:rPr kumimoji="1" lang="ja-JP" altLang="en-US" smtClean="0"/>
              <a:t>2022/2/15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A5E75A5E-9277-A842-ADF9-5C80777DEC8E}" type="slidenum">
              <a:rPr kumimoji="1" lang="ja-JP" altLang="en-US" smtClean="0"/>
              <a:t>‹#›</a:t>
            </a:fld>
            <a:endParaRPr kumimoji="1" lang="ja-JP" altLang="en-US"/>
          </a:p>
        </p:txBody>
      </p:sp>
    </p:spTree>
    <p:extLst>
      <p:ext uri="{BB962C8B-B14F-4D97-AF65-F5344CB8AC3E}">
        <p14:creationId xmlns:p14="http://schemas.microsoft.com/office/powerpoint/2010/main" val="3540490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B3302742-F5D0-3A4B-8051-56C1BEC8D6EB}" type="datetime1">
              <a:rPr kumimoji="1" lang="ja-JP" altLang="en-US" smtClean="0"/>
              <a:t>2022/2/15</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A5E75A5E-9277-A842-ADF9-5C80777DEC8E}" type="slidenum">
              <a:rPr kumimoji="1" lang="ja-JP" altLang="en-US" smtClean="0"/>
              <a:t>‹#›</a:t>
            </a:fld>
            <a:endParaRPr kumimoji="1" lang="ja-JP" altLang="en-US"/>
          </a:p>
        </p:txBody>
      </p:sp>
    </p:spTree>
    <p:extLst>
      <p:ext uri="{BB962C8B-B14F-4D97-AF65-F5344CB8AC3E}">
        <p14:creationId xmlns:p14="http://schemas.microsoft.com/office/powerpoint/2010/main" val="286327468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2.emf"/></Relationships>
</file>

<file path=ppt/slides/_rels/slide1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7.emf"/></Relationships>
</file>

<file path=ppt/slides/_rels/slide14.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9.emf"/></Relationships>
</file>

<file path=ppt/slides/_rels/slide15.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2.tiff"/><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7.emf"/><Relationship Id="rId4" Type="http://schemas.openxmlformats.org/officeDocument/2006/relationships/image" Target="../media/image6.emf"/></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9.em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BE2510C7-FCE0-9A40-9EAA-785E1DDD3873}"/>
              </a:ext>
            </a:extLst>
          </p:cNvPr>
          <p:cNvSpPr/>
          <p:nvPr/>
        </p:nvSpPr>
        <p:spPr>
          <a:xfrm>
            <a:off x="741010" y="1575351"/>
            <a:ext cx="2523051" cy="276999"/>
          </a:xfrm>
          <a:prstGeom prst="rect">
            <a:avLst/>
          </a:prstGeom>
        </p:spPr>
        <p:txBody>
          <a:bodyPr wrap="square">
            <a:spAutoFit/>
          </a:bodyPr>
          <a:lstStyle/>
          <a:p>
            <a:r>
              <a:rPr lang="en-US" altLang="ja-JP" sz="1200" b="1">
                <a:latin typeface="Times New Roman" panose="02020603050405020304" pitchFamily="18" charset="0"/>
                <a:cs typeface="Times New Roman" panose="02020603050405020304" pitchFamily="18" charset="0"/>
              </a:rPr>
              <a:t>List of abbreviations:</a:t>
            </a:r>
          </a:p>
        </p:txBody>
      </p:sp>
      <p:sp>
        <p:nvSpPr>
          <p:cNvPr id="8" name="正方形/長方形 7">
            <a:extLst>
              <a:ext uri="{FF2B5EF4-FFF2-40B4-BE49-F238E27FC236}">
                <a16:creationId xmlns:a16="http://schemas.microsoft.com/office/drawing/2014/main" id="{63CE8B2D-66B2-EF46-A645-EDF101313982}"/>
              </a:ext>
            </a:extLst>
          </p:cNvPr>
          <p:cNvSpPr/>
          <p:nvPr/>
        </p:nvSpPr>
        <p:spPr>
          <a:xfrm>
            <a:off x="741010" y="1990851"/>
            <a:ext cx="2141086" cy="2123658"/>
          </a:xfrm>
          <a:prstGeom prst="rect">
            <a:avLst/>
          </a:prstGeom>
        </p:spPr>
        <p:txBody>
          <a:bodyPr wrap="square">
            <a:spAutoFit/>
          </a:bodyPr>
          <a:lstStyle/>
          <a:p>
            <a:r>
              <a:rPr lang="en-US" altLang="ja-JP" sz="1200" dirty="0">
                <a:latin typeface="Times New Roman" panose="02020603050405020304" pitchFamily="18" charset="0"/>
                <a:cs typeface="Times New Roman" panose="02020603050405020304" pitchFamily="18" charset="0"/>
              </a:rPr>
              <a:t>E1</a:t>
            </a:r>
          </a:p>
          <a:p>
            <a:r>
              <a:rPr lang="en-US" altLang="ja-JP" sz="1200" dirty="0">
                <a:latin typeface="Times New Roman" panose="02020603050405020304" pitchFamily="18" charset="0"/>
                <a:cs typeface="Times New Roman" panose="02020603050405020304" pitchFamily="18" charset="0"/>
              </a:rPr>
              <a:t>E2</a:t>
            </a:r>
          </a:p>
          <a:p>
            <a:r>
              <a:rPr lang="en-US" altLang="ja-JP" sz="1200" dirty="0">
                <a:latin typeface="Times New Roman" panose="02020603050405020304" pitchFamily="18" charset="0"/>
                <a:cs typeface="Times New Roman" panose="02020603050405020304" pitchFamily="18" charset="0"/>
              </a:rPr>
              <a:t>FN</a:t>
            </a:r>
          </a:p>
          <a:p>
            <a:r>
              <a:rPr lang="en-US" altLang="ja-JP" sz="1200" dirty="0">
                <a:latin typeface="Times New Roman" panose="02020603050405020304" pitchFamily="18" charset="0"/>
                <a:cs typeface="Times New Roman" panose="02020603050405020304" pitchFamily="18" charset="0"/>
              </a:rPr>
              <a:t>FP</a:t>
            </a:r>
          </a:p>
          <a:p>
            <a:r>
              <a:rPr lang="en-US" altLang="ja-JP" sz="1200" dirty="0">
                <a:latin typeface="Times New Roman" panose="02020603050405020304" pitchFamily="18" charset="0"/>
                <a:cs typeface="Times New Roman" panose="02020603050405020304" pitchFamily="18" charset="0"/>
              </a:rPr>
              <a:t>G2I</a:t>
            </a:r>
          </a:p>
          <a:p>
            <a:r>
              <a:rPr lang="en-US" altLang="ja-JP" sz="1200" dirty="0">
                <a:latin typeface="Times New Roman" panose="02020603050405020304" pitchFamily="18" charset="0"/>
                <a:cs typeface="Times New Roman" panose="02020603050405020304" pitchFamily="18" charset="0"/>
              </a:rPr>
              <a:t>IB score</a:t>
            </a:r>
          </a:p>
          <a:p>
            <a:r>
              <a:rPr lang="en-US" altLang="ja-JP" sz="1200" dirty="0">
                <a:latin typeface="Times New Roman" panose="02020603050405020304" pitchFamily="18" charset="0"/>
                <a:cs typeface="Times New Roman" panose="02020603050405020304" pitchFamily="18" charset="0"/>
              </a:rPr>
              <a:t>IEP</a:t>
            </a:r>
          </a:p>
          <a:p>
            <a:r>
              <a:rPr lang="en-US" altLang="ja-JP" sz="1200" dirty="0" err="1">
                <a:latin typeface="Times New Roman" panose="02020603050405020304" pitchFamily="18" charset="0"/>
                <a:cs typeface="Times New Roman" panose="02020603050405020304" pitchFamily="18" charset="0"/>
              </a:rPr>
              <a:t>Mbp</a:t>
            </a:r>
            <a:endParaRPr lang="en-US" altLang="ja-JP" sz="1200" dirty="0">
              <a:latin typeface="Times New Roman" panose="02020603050405020304" pitchFamily="18" charset="0"/>
              <a:cs typeface="Times New Roman" panose="02020603050405020304" pitchFamily="18" charset="0"/>
            </a:endParaRPr>
          </a:p>
          <a:p>
            <a:r>
              <a:rPr lang="en-US" altLang="ja-JP" sz="1200" dirty="0">
                <a:latin typeface="Times New Roman" panose="02020603050405020304" pitchFamily="18" charset="0"/>
                <a:cs typeface="Times New Roman" panose="02020603050405020304" pitchFamily="18" charset="0"/>
              </a:rPr>
              <a:t>ORF </a:t>
            </a:r>
          </a:p>
          <a:p>
            <a:r>
              <a:rPr lang="en-US" altLang="ja-JP" sz="1200" dirty="0">
                <a:latin typeface="Times New Roman" panose="02020603050405020304" pitchFamily="18" charset="0"/>
                <a:cs typeface="Times New Roman" panose="02020603050405020304" pitchFamily="18" charset="0"/>
              </a:rPr>
              <a:t>RT domain </a:t>
            </a:r>
          </a:p>
          <a:p>
            <a:r>
              <a:rPr lang="en-US" altLang="ja-JP" sz="1200" dirty="0">
                <a:latin typeface="Times New Roman" panose="02020603050405020304" pitchFamily="18" charset="0"/>
                <a:cs typeface="Times New Roman" panose="02020603050405020304" pitchFamily="18" charset="0"/>
              </a:rPr>
              <a:t>TP</a:t>
            </a:r>
          </a:p>
        </p:txBody>
      </p:sp>
      <p:sp>
        <p:nvSpPr>
          <p:cNvPr id="9" name="正方形/長方形 8">
            <a:extLst>
              <a:ext uri="{FF2B5EF4-FFF2-40B4-BE49-F238E27FC236}">
                <a16:creationId xmlns:a16="http://schemas.microsoft.com/office/drawing/2014/main" id="{0FA81F62-BA1C-1D4B-8DDF-35C19FFD8F37}"/>
              </a:ext>
            </a:extLst>
          </p:cNvPr>
          <p:cNvSpPr/>
          <p:nvPr/>
        </p:nvSpPr>
        <p:spPr>
          <a:xfrm>
            <a:off x="2305522" y="1990850"/>
            <a:ext cx="2141086" cy="2123658"/>
          </a:xfrm>
          <a:prstGeom prst="rect">
            <a:avLst/>
          </a:prstGeom>
        </p:spPr>
        <p:txBody>
          <a:bodyPr wrap="square">
            <a:spAutoFit/>
          </a:bodyPr>
          <a:lstStyle/>
          <a:p>
            <a:r>
              <a:rPr lang="en-US" altLang="ja-JP" sz="1200" dirty="0">
                <a:latin typeface="Times New Roman" panose="02020603050405020304" pitchFamily="18" charset="0"/>
                <a:cs typeface="Times New Roman" panose="02020603050405020304" pitchFamily="18" charset="0"/>
              </a:rPr>
              <a:t>exon 1 </a:t>
            </a:r>
          </a:p>
          <a:p>
            <a:r>
              <a:rPr lang="en-US" altLang="ja-JP" sz="1200" dirty="0">
                <a:latin typeface="Times New Roman" panose="02020603050405020304" pitchFamily="18" charset="0"/>
                <a:cs typeface="Times New Roman" panose="02020603050405020304" pitchFamily="18" charset="0"/>
              </a:rPr>
              <a:t>exon 2</a:t>
            </a:r>
          </a:p>
          <a:p>
            <a:r>
              <a:rPr lang="en-US" altLang="ja-JP" sz="1200" dirty="0">
                <a:latin typeface="Times New Roman" panose="02020603050405020304" pitchFamily="18" charset="0"/>
                <a:cs typeface="Times New Roman" panose="02020603050405020304" pitchFamily="18" charset="0"/>
              </a:rPr>
              <a:t>false negative </a:t>
            </a:r>
          </a:p>
          <a:p>
            <a:r>
              <a:rPr lang="en-US" altLang="ja-JP" sz="1200" dirty="0">
                <a:latin typeface="Times New Roman" panose="02020603050405020304" pitchFamily="18" charset="0"/>
                <a:cs typeface="Times New Roman" panose="02020603050405020304" pitchFamily="18" charset="0"/>
              </a:rPr>
              <a:t>false positive </a:t>
            </a:r>
          </a:p>
          <a:p>
            <a:r>
              <a:rPr lang="en-US" altLang="ja-JP" sz="1200" dirty="0">
                <a:latin typeface="Times New Roman" panose="02020603050405020304" pitchFamily="18" charset="0"/>
                <a:cs typeface="Times New Roman" panose="02020603050405020304" pitchFamily="18" charset="0"/>
              </a:rPr>
              <a:t>group II intron </a:t>
            </a:r>
          </a:p>
          <a:p>
            <a:r>
              <a:rPr lang="en-US" altLang="ja-JP" sz="1200" dirty="0">
                <a:latin typeface="Times New Roman" panose="02020603050405020304" pitchFamily="18" charset="0"/>
                <a:cs typeface="Times New Roman" panose="02020603050405020304" pitchFamily="18" charset="0"/>
              </a:rPr>
              <a:t>insertion bias score</a:t>
            </a:r>
          </a:p>
          <a:p>
            <a:r>
              <a:rPr lang="en-US" altLang="ja-JP" sz="1200" dirty="0">
                <a:latin typeface="Times New Roman" panose="02020603050405020304" pitchFamily="18" charset="0"/>
                <a:cs typeface="Times New Roman" panose="02020603050405020304" pitchFamily="18" charset="0"/>
              </a:rPr>
              <a:t>intron-encoded protein </a:t>
            </a:r>
          </a:p>
          <a:p>
            <a:r>
              <a:rPr lang="en-US" altLang="ja-JP" sz="1200" dirty="0" err="1">
                <a:latin typeface="Times New Roman" panose="02020603050405020304" pitchFamily="18" charset="0"/>
                <a:cs typeface="Times New Roman" panose="02020603050405020304" pitchFamily="18" charset="0"/>
              </a:rPr>
              <a:t>megabase</a:t>
            </a:r>
            <a:r>
              <a:rPr lang="en-US" altLang="ja-JP" sz="1200" dirty="0">
                <a:latin typeface="Times New Roman" panose="02020603050405020304" pitchFamily="18" charset="0"/>
                <a:cs typeface="Times New Roman" panose="02020603050405020304" pitchFamily="18" charset="0"/>
              </a:rPr>
              <a:t> pair</a:t>
            </a:r>
          </a:p>
          <a:p>
            <a:r>
              <a:rPr lang="en-US" altLang="ja-JP" sz="1200" dirty="0">
                <a:latin typeface="Times New Roman" panose="02020603050405020304" pitchFamily="18" charset="0"/>
                <a:cs typeface="Times New Roman" panose="02020603050405020304" pitchFamily="18" charset="0"/>
              </a:rPr>
              <a:t>open reading frame</a:t>
            </a:r>
          </a:p>
          <a:p>
            <a:r>
              <a:rPr lang="en-US" altLang="ja-JP" sz="1200" dirty="0">
                <a:latin typeface="Times New Roman" panose="02020603050405020304" pitchFamily="18" charset="0"/>
                <a:cs typeface="Times New Roman" panose="02020603050405020304" pitchFamily="18" charset="0"/>
              </a:rPr>
              <a:t>reverse transcriptase domain</a:t>
            </a:r>
          </a:p>
          <a:p>
            <a:r>
              <a:rPr lang="en-US" altLang="ja-JP" sz="1200" dirty="0">
                <a:latin typeface="Times New Roman" panose="02020603050405020304" pitchFamily="18" charset="0"/>
                <a:cs typeface="Times New Roman" panose="02020603050405020304" pitchFamily="18" charset="0"/>
              </a:rPr>
              <a:t>true positive  </a:t>
            </a:r>
          </a:p>
        </p:txBody>
      </p:sp>
      <p:sp>
        <p:nvSpPr>
          <p:cNvPr id="5" name="正方形/長方形 4">
            <a:extLst>
              <a:ext uri="{FF2B5EF4-FFF2-40B4-BE49-F238E27FC236}">
                <a16:creationId xmlns:a16="http://schemas.microsoft.com/office/drawing/2014/main" id="{ED71264D-F8B4-1E43-961D-0D274AEF82A3}"/>
              </a:ext>
            </a:extLst>
          </p:cNvPr>
          <p:cNvSpPr/>
          <p:nvPr/>
        </p:nvSpPr>
        <p:spPr>
          <a:xfrm>
            <a:off x="608358" y="1074965"/>
            <a:ext cx="5921564" cy="338554"/>
          </a:xfrm>
          <a:prstGeom prst="rect">
            <a:avLst/>
          </a:prstGeom>
        </p:spPr>
        <p:txBody>
          <a:bodyPr wrap="square">
            <a:spAutoFit/>
          </a:bodyPr>
          <a:lstStyle/>
          <a:p>
            <a:pPr algn="ctr">
              <a:spcAft>
                <a:spcPts val="0"/>
              </a:spcAft>
            </a:pPr>
            <a:r>
              <a:rPr lang="en-US" altLang="ja-JP" sz="1600" b="1" i="1"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Supplementary Material</a:t>
            </a:r>
          </a:p>
        </p:txBody>
      </p:sp>
      <p:pic>
        <p:nvPicPr>
          <p:cNvPr id="6" name="Picture 6">
            <a:extLst>
              <a:ext uri="{FF2B5EF4-FFF2-40B4-BE49-F238E27FC236}">
                <a16:creationId xmlns:a16="http://schemas.microsoft.com/office/drawing/2014/main" id="{CB4B3862-03DF-D548-954E-27946B123DEB}"/>
              </a:ext>
            </a:extLst>
          </p:cNvPr>
          <p:cNvPicPr>
            <a:picLocks noChangeAspect="1"/>
          </p:cNvPicPr>
          <p:nvPr/>
        </p:nvPicPr>
        <p:blipFill>
          <a:blip r:embed="rId3" cstate="print">
            <a:alphaModFix amt="50000"/>
            <a:extLst>
              <a:ext uri="{28A0092B-C50C-407E-A947-70E740481C1C}">
                <a14:useLocalDpi xmlns:a14="http://schemas.microsoft.com/office/drawing/2010/main" val="0"/>
              </a:ext>
            </a:extLst>
          </a:blip>
          <a:srcRect/>
          <a:stretch>
            <a:fillRect/>
          </a:stretch>
        </p:blipFill>
        <p:spPr bwMode="auto">
          <a:xfrm>
            <a:off x="567874" y="397429"/>
            <a:ext cx="1434661" cy="515704"/>
          </a:xfrm>
          <a:prstGeom prst="rect">
            <a:avLst/>
          </a:prstGeom>
          <a:noFill/>
          <a:ln>
            <a:noFill/>
          </a:ln>
        </p:spPr>
      </p:pic>
    </p:spTree>
    <p:extLst>
      <p:ext uri="{BB962C8B-B14F-4D97-AF65-F5344CB8AC3E}">
        <p14:creationId xmlns:p14="http://schemas.microsoft.com/office/powerpoint/2010/main" val="33164010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ボックス 9">
            <a:extLst>
              <a:ext uri="{FF2B5EF4-FFF2-40B4-BE49-F238E27FC236}">
                <a16:creationId xmlns:a16="http://schemas.microsoft.com/office/drawing/2014/main" id="{E30B3E04-AD7C-7345-AE1A-5C907E154407}"/>
              </a:ext>
            </a:extLst>
          </p:cNvPr>
          <p:cNvSpPr txBox="1"/>
          <p:nvPr/>
        </p:nvSpPr>
        <p:spPr>
          <a:xfrm>
            <a:off x="281092" y="8391865"/>
            <a:ext cx="6273564" cy="1384995"/>
          </a:xfrm>
          <a:prstGeom prst="rect">
            <a:avLst/>
          </a:prstGeom>
          <a:noFill/>
        </p:spPr>
        <p:txBody>
          <a:bodyPr wrap="square" rtlCol="0">
            <a:spAutoFit/>
          </a:bodyPr>
          <a:lstStyle/>
          <a:p>
            <a:pPr algn="just"/>
            <a:r>
              <a:rPr lang="en-US" altLang="ja-JP" sz="1200" b="1" dirty="0">
                <a:latin typeface="Times New Roman" panose="02020603050405020304" pitchFamily="18" charset="0"/>
                <a:cs typeface="Times New Roman" panose="02020603050405020304" pitchFamily="18" charset="0"/>
              </a:rPr>
              <a:t>Supplementary Figure 5. </a:t>
            </a:r>
            <a:r>
              <a:rPr lang="en-US" altLang="ja-JP" sz="1200" dirty="0">
                <a:latin typeface="Times New Roman" panose="02020603050405020304" pitchFamily="18" charset="0"/>
                <a:cs typeface="Times New Roman" panose="02020603050405020304" pitchFamily="18" charset="0"/>
              </a:rPr>
              <a:t>Distribution of noncanonical IEPs on the phylogenetic tree of the bacterial-C-type or CL-type IEPs.</a:t>
            </a:r>
            <a:r>
              <a:rPr lang="en-US" altLang="ja-JP" sz="1200" b="1" dirty="0">
                <a:latin typeface="Times New Roman" panose="02020603050405020304" pitchFamily="18" charset="0"/>
                <a:cs typeface="Times New Roman" panose="02020603050405020304" pitchFamily="18" charset="0"/>
              </a:rPr>
              <a:t> </a:t>
            </a:r>
            <a:r>
              <a:rPr lang="en-US" altLang="ja-JP" sz="1200" dirty="0">
                <a:latin typeface="Times New Roman" panose="02020603050405020304" pitchFamily="18" charset="0"/>
                <a:cs typeface="Times New Roman" panose="02020603050405020304" pitchFamily="18" charset="0"/>
              </a:rPr>
              <a:t>From the phylogenetic tree of IEPs in Figure 2A, only the clades corresponding to the bacterial-C type (upper figure) or CL type (lower figure) are shown.</a:t>
            </a:r>
            <a:r>
              <a:rPr lang="en-US" altLang="ja-JP" sz="1200" b="1" dirty="0">
                <a:latin typeface="Times New Roman" panose="02020603050405020304" pitchFamily="18" charset="0"/>
                <a:cs typeface="Times New Roman" panose="02020603050405020304" pitchFamily="18" charset="0"/>
              </a:rPr>
              <a:t> </a:t>
            </a:r>
            <a:r>
              <a:rPr lang="en-US" altLang="ja-JP" sz="1200" dirty="0">
                <a:latin typeface="Times New Roman" panose="02020603050405020304" pitchFamily="18" charset="0"/>
                <a:cs typeface="Times New Roman" panose="02020603050405020304" pitchFamily="18" charset="0"/>
              </a:rPr>
              <a:t>In the CL IEPs, the correspondence between color and each IEP type is as follows: CL1A (olive), CL1B (green), CL2A (blue), and CL2B (turquoise).</a:t>
            </a:r>
            <a:r>
              <a:rPr lang="en-US" altLang="ja-JP" sz="1200" b="1" dirty="0">
                <a:latin typeface="Times New Roman" panose="02020603050405020304" pitchFamily="18" charset="0"/>
                <a:cs typeface="Times New Roman" panose="02020603050405020304" pitchFamily="18" charset="0"/>
              </a:rPr>
              <a:t> </a:t>
            </a:r>
            <a:r>
              <a:rPr lang="en-US" altLang="ja-JP" sz="1200" dirty="0">
                <a:latin typeface="Times New Roman" panose="02020603050405020304" pitchFamily="18" charset="0"/>
                <a:cs typeface="Times New Roman" panose="02020603050405020304" pitchFamily="18" charset="0"/>
              </a:rPr>
              <a:t>White circles indicate positions of noncanonical IEPs. * To mainly display either the bacterial-C or CL phylogenetic tree, other branches are collapsed into a single clade.</a:t>
            </a:r>
            <a:endParaRPr kumimoji="1" lang="ja-JP" altLang="en-US" sz="1200">
              <a:latin typeface="Times New Roman" panose="02020603050405020304" pitchFamily="18" charset="0"/>
              <a:ea typeface="Arial Narrow" charset="0"/>
              <a:cs typeface="Times New Roman" panose="02020603050405020304" pitchFamily="18" charset="0"/>
            </a:endParaRPr>
          </a:p>
        </p:txBody>
      </p:sp>
      <p:pic>
        <p:nvPicPr>
          <p:cNvPr id="4" name="図 3">
            <a:extLst>
              <a:ext uri="{FF2B5EF4-FFF2-40B4-BE49-F238E27FC236}">
                <a16:creationId xmlns:a16="http://schemas.microsoft.com/office/drawing/2014/main" id="{2BA8AAE6-99B6-1843-94B1-0DE5A9C42353}"/>
              </a:ext>
            </a:extLst>
          </p:cNvPr>
          <p:cNvPicPr>
            <a:picLocks noChangeAspect="1"/>
          </p:cNvPicPr>
          <p:nvPr/>
        </p:nvPicPr>
        <p:blipFill rotWithShape="1">
          <a:blip r:embed="rId3"/>
          <a:srcRect l="11067" t="8696" r="12133" b="2796"/>
          <a:stretch/>
        </p:blipFill>
        <p:spPr>
          <a:xfrm>
            <a:off x="1261872" y="614553"/>
            <a:ext cx="5093208" cy="3802222"/>
          </a:xfrm>
          <a:prstGeom prst="rect">
            <a:avLst/>
          </a:prstGeom>
        </p:spPr>
      </p:pic>
      <p:pic>
        <p:nvPicPr>
          <p:cNvPr id="6" name="図 5">
            <a:extLst>
              <a:ext uri="{FF2B5EF4-FFF2-40B4-BE49-F238E27FC236}">
                <a16:creationId xmlns:a16="http://schemas.microsoft.com/office/drawing/2014/main" id="{1852DC95-437A-C246-862C-3FC7EF5A7FFF}"/>
              </a:ext>
            </a:extLst>
          </p:cNvPr>
          <p:cNvPicPr>
            <a:picLocks noChangeAspect="1"/>
          </p:cNvPicPr>
          <p:nvPr/>
        </p:nvPicPr>
        <p:blipFill rotWithShape="1">
          <a:blip r:embed="rId4"/>
          <a:srcRect l="17334" t="2727" r="19733"/>
          <a:stretch/>
        </p:blipFill>
        <p:spPr>
          <a:xfrm rot="7493326">
            <a:off x="830053" y="3277498"/>
            <a:ext cx="5197894" cy="5204299"/>
          </a:xfrm>
          <a:prstGeom prst="rect">
            <a:avLst/>
          </a:prstGeom>
        </p:spPr>
      </p:pic>
      <p:sp>
        <p:nvSpPr>
          <p:cNvPr id="8" name="テキスト ボックス 7">
            <a:extLst>
              <a:ext uri="{FF2B5EF4-FFF2-40B4-BE49-F238E27FC236}">
                <a16:creationId xmlns:a16="http://schemas.microsoft.com/office/drawing/2014/main" id="{C08CB8EF-C015-9545-A716-882EB0B1D244}"/>
              </a:ext>
            </a:extLst>
          </p:cNvPr>
          <p:cNvSpPr txBox="1"/>
          <p:nvPr/>
        </p:nvSpPr>
        <p:spPr>
          <a:xfrm flipH="1">
            <a:off x="2056897" y="4490640"/>
            <a:ext cx="732526" cy="203133"/>
          </a:xfrm>
          <a:prstGeom prst="rect">
            <a:avLst/>
          </a:prstGeom>
          <a:noFill/>
        </p:spPr>
        <p:txBody>
          <a:bodyPr wrap="square" lIns="0" tIns="0" rIns="0" bIns="0" rtlCol="0">
            <a:spAutoFit/>
          </a:bodyPr>
          <a:lstStyle/>
          <a:p>
            <a:pPr>
              <a:lnSpc>
                <a:spcPts val="1680"/>
              </a:lnSpc>
            </a:pPr>
            <a:r>
              <a:rPr lang="en-US" altLang="ja-JP" sz="1400" b="1" dirty="0">
                <a:latin typeface="Arial Narrow" charset="0"/>
                <a:ea typeface="Arial Narrow" charset="0"/>
                <a:cs typeface="Arial Narrow" charset="0"/>
              </a:rPr>
              <a:t>CL2A</a:t>
            </a:r>
          </a:p>
        </p:txBody>
      </p:sp>
      <p:sp>
        <p:nvSpPr>
          <p:cNvPr id="7" name="正方形/長方形 6">
            <a:extLst>
              <a:ext uri="{FF2B5EF4-FFF2-40B4-BE49-F238E27FC236}">
                <a16:creationId xmlns:a16="http://schemas.microsoft.com/office/drawing/2014/main" id="{A019BB84-CF04-1A4C-A3E3-D00AC66CC2D9}"/>
              </a:ext>
            </a:extLst>
          </p:cNvPr>
          <p:cNvSpPr/>
          <p:nvPr/>
        </p:nvSpPr>
        <p:spPr>
          <a:xfrm>
            <a:off x="6743685" y="5006367"/>
            <a:ext cx="114315" cy="416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15BFCF05-7EA8-9646-88C3-82E1128513CF}"/>
              </a:ext>
            </a:extLst>
          </p:cNvPr>
          <p:cNvSpPr txBox="1"/>
          <p:nvPr/>
        </p:nvSpPr>
        <p:spPr>
          <a:xfrm flipH="1">
            <a:off x="4960345" y="6503359"/>
            <a:ext cx="732526" cy="203133"/>
          </a:xfrm>
          <a:prstGeom prst="rect">
            <a:avLst/>
          </a:prstGeom>
          <a:noFill/>
        </p:spPr>
        <p:txBody>
          <a:bodyPr wrap="square" lIns="0" tIns="0" rIns="0" bIns="0" rtlCol="0">
            <a:spAutoFit/>
          </a:bodyPr>
          <a:lstStyle/>
          <a:p>
            <a:pPr>
              <a:lnSpc>
                <a:spcPts val="1680"/>
              </a:lnSpc>
            </a:pPr>
            <a:r>
              <a:rPr lang="en-US" altLang="ja-JP" sz="1400" b="1" dirty="0">
                <a:latin typeface="Arial Narrow" charset="0"/>
                <a:ea typeface="Arial Narrow" charset="0"/>
                <a:cs typeface="Arial Narrow" charset="0"/>
              </a:rPr>
              <a:t>CL1B</a:t>
            </a:r>
          </a:p>
        </p:txBody>
      </p:sp>
      <p:sp>
        <p:nvSpPr>
          <p:cNvPr id="12" name="テキスト ボックス 11">
            <a:extLst>
              <a:ext uri="{FF2B5EF4-FFF2-40B4-BE49-F238E27FC236}">
                <a16:creationId xmlns:a16="http://schemas.microsoft.com/office/drawing/2014/main" id="{B7C6DEC0-4103-844B-B570-64412DF7656F}"/>
              </a:ext>
            </a:extLst>
          </p:cNvPr>
          <p:cNvSpPr txBox="1"/>
          <p:nvPr/>
        </p:nvSpPr>
        <p:spPr>
          <a:xfrm flipH="1">
            <a:off x="1663202" y="7837867"/>
            <a:ext cx="732526" cy="203133"/>
          </a:xfrm>
          <a:prstGeom prst="rect">
            <a:avLst/>
          </a:prstGeom>
          <a:noFill/>
        </p:spPr>
        <p:txBody>
          <a:bodyPr wrap="square" lIns="0" tIns="0" rIns="0" bIns="0" rtlCol="0">
            <a:spAutoFit/>
          </a:bodyPr>
          <a:lstStyle/>
          <a:p>
            <a:pPr>
              <a:lnSpc>
                <a:spcPts val="1680"/>
              </a:lnSpc>
            </a:pPr>
            <a:r>
              <a:rPr lang="en-US" altLang="ja-JP" sz="1400" b="1" dirty="0">
                <a:latin typeface="Arial Narrow" charset="0"/>
                <a:ea typeface="Arial Narrow" charset="0"/>
                <a:cs typeface="Arial Narrow" charset="0"/>
              </a:rPr>
              <a:t>CL1A</a:t>
            </a:r>
          </a:p>
        </p:txBody>
      </p:sp>
      <p:sp>
        <p:nvSpPr>
          <p:cNvPr id="13" name="テキスト ボックス 12">
            <a:extLst>
              <a:ext uri="{FF2B5EF4-FFF2-40B4-BE49-F238E27FC236}">
                <a16:creationId xmlns:a16="http://schemas.microsoft.com/office/drawing/2014/main" id="{CD0F8994-DEE9-8B49-B2AA-1C4E04DC8E0E}"/>
              </a:ext>
            </a:extLst>
          </p:cNvPr>
          <p:cNvSpPr txBox="1"/>
          <p:nvPr/>
        </p:nvSpPr>
        <p:spPr>
          <a:xfrm flipH="1">
            <a:off x="456194" y="5602788"/>
            <a:ext cx="732526" cy="203133"/>
          </a:xfrm>
          <a:prstGeom prst="rect">
            <a:avLst/>
          </a:prstGeom>
          <a:noFill/>
        </p:spPr>
        <p:txBody>
          <a:bodyPr wrap="square" lIns="0" tIns="0" rIns="0" bIns="0" rtlCol="0">
            <a:spAutoFit/>
          </a:bodyPr>
          <a:lstStyle/>
          <a:p>
            <a:pPr>
              <a:lnSpc>
                <a:spcPts val="1680"/>
              </a:lnSpc>
            </a:pPr>
            <a:r>
              <a:rPr lang="en-US" altLang="ja-JP" sz="1400" b="1" dirty="0">
                <a:latin typeface="Arial Narrow" charset="0"/>
                <a:ea typeface="Arial Narrow" charset="0"/>
                <a:cs typeface="Arial Narrow" charset="0"/>
              </a:rPr>
              <a:t>CL2B</a:t>
            </a:r>
          </a:p>
        </p:txBody>
      </p:sp>
      <p:sp>
        <p:nvSpPr>
          <p:cNvPr id="14" name="テキスト ボックス 13">
            <a:extLst>
              <a:ext uri="{FF2B5EF4-FFF2-40B4-BE49-F238E27FC236}">
                <a16:creationId xmlns:a16="http://schemas.microsoft.com/office/drawing/2014/main" id="{B8BE0D99-5B02-6F48-AA7E-9EAF52589D06}"/>
              </a:ext>
            </a:extLst>
          </p:cNvPr>
          <p:cNvSpPr txBox="1"/>
          <p:nvPr/>
        </p:nvSpPr>
        <p:spPr>
          <a:xfrm flipH="1">
            <a:off x="2334968" y="661763"/>
            <a:ext cx="836158" cy="203133"/>
          </a:xfrm>
          <a:prstGeom prst="rect">
            <a:avLst/>
          </a:prstGeom>
          <a:noFill/>
        </p:spPr>
        <p:txBody>
          <a:bodyPr wrap="square" lIns="0" tIns="0" rIns="0" bIns="0" rtlCol="0">
            <a:spAutoFit/>
          </a:bodyPr>
          <a:lstStyle/>
          <a:p>
            <a:pPr>
              <a:lnSpc>
                <a:spcPts val="1680"/>
              </a:lnSpc>
            </a:pPr>
            <a:r>
              <a:rPr lang="en-US" altLang="ja-JP" sz="1400" b="1" dirty="0">
                <a:latin typeface="Arial Narrow" charset="0"/>
                <a:ea typeface="Arial Narrow" charset="0"/>
                <a:cs typeface="Arial Narrow" charset="0"/>
              </a:rPr>
              <a:t>Bacterial-C</a:t>
            </a:r>
          </a:p>
        </p:txBody>
      </p:sp>
      <p:sp>
        <p:nvSpPr>
          <p:cNvPr id="15" name="テキスト ボックス 14">
            <a:extLst>
              <a:ext uri="{FF2B5EF4-FFF2-40B4-BE49-F238E27FC236}">
                <a16:creationId xmlns:a16="http://schemas.microsoft.com/office/drawing/2014/main" id="{65A76994-6579-A341-9EEA-38C14314F378}"/>
              </a:ext>
            </a:extLst>
          </p:cNvPr>
          <p:cNvSpPr txBox="1"/>
          <p:nvPr/>
        </p:nvSpPr>
        <p:spPr>
          <a:xfrm flipH="1">
            <a:off x="1663202" y="1060525"/>
            <a:ext cx="565343" cy="231474"/>
          </a:xfrm>
          <a:prstGeom prst="rect">
            <a:avLst/>
          </a:prstGeom>
          <a:noFill/>
        </p:spPr>
        <p:txBody>
          <a:bodyPr wrap="square" lIns="0" tIns="0" rIns="0" bIns="0" rtlCol="0">
            <a:spAutoFit/>
          </a:bodyPr>
          <a:lstStyle/>
          <a:p>
            <a:pPr>
              <a:lnSpc>
                <a:spcPts val="1680"/>
              </a:lnSpc>
            </a:pPr>
            <a:r>
              <a:rPr lang="en-US" altLang="ja-JP" sz="2400" b="1" dirty="0">
                <a:latin typeface="Arial Narrow" charset="0"/>
                <a:ea typeface="Arial Narrow" charset="0"/>
                <a:cs typeface="Arial Narrow" charset="0"/>
              </a:rPr>
              <a:t>*</a:t>
            </a:r>
          </a:p>
        </p:txBody>
      </p:sp>
      <p:sp>
        <p:nvSpPr>
          <p:cNvPr id="16" name="テキスト ボックス 15">
            <a:extLst>
              <a:ext uri="{FF2B5EF4-FFF2-40B4-BE49-F238E27FC236}">
                <a16:creationId xmlns:a16="http://schemas.microsoft.com/office/drawing/2014/main" id="{FF5B9D0B-29A9-4240-A017-844C4C698AD9}"/>
              </a:ext>
            </a:extLst>
          </p:cNvPr>
          <p:cNvSpPr txBox="1"/>
          <p:nvPr/>
        </p:nvSpPr>
        <p:spPr>
          <a:xfrm flipH="1">
            <a:off x="5410200" y="5304450"/>
            <a:ext cx="565343" cy="231474"/>
          </a:xfrm>
          <a:prstGeom prst="rect">
            <a:avLst/>
          </a:prstGeom>
          <a:noFill/>
        </p:spPr>
        <p:txBody>
          <a:bodyPr wrap="square" lIns="0" tIns="0" rIns="0" bIns="0" rtlCol="0">
            <a:spAutoFit/>
          </a:bodyPr>
          <a:lstStyle/>
          <a:p>
            <a:pPr>
              <a:lnSpc>
                <a:spcPts val="1680"/>
              </a:lnSpc>
            </a:pPr>
            <a:r>
              <a:rPr lang="en-US" altLang="ja-JP" sz="2400" b="1" dirty="0">
                <a:latin typeface="Arial Narrow" charset="0"/>
                <a:ea typeface="Arial Narrow" charset="0"/>
                <a:cs typeface="Arial Narrow" charset="0"/>
              </a:rPr>
              <a:t>*</a:t>
            </a:r>
          </a:p>
        </p:txBody>
      </p:sp>
    </p:spTree>
    <p:extLst>
      <p:ext uri="{BB962C8B-B14F-4D97-AF65-F5344CB8AC3E}">
        <p14:creationId xmlns:p14="http://schemas.microsoft.com/office/powerpoint/2010/main" val="21727258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テキスト ボックス 54">
            <a:extLst>
              <a:ext uri="{FF2B5EF4-FFF2-40B4-BE49-F238E27FC236}">
                <a16:creationId xmlns:a16="http://schemas.microsoft.com/office/drawing/2014/main" id="{7CC56206-1D1D-3C4F-A8CE-AAE014E6E734}"/>
              </a:ext>
            </a:extLst>
          </p:cNvPr>
          <p:cNvSpPr txBox="1"/>
          <p:nvPr/>
        </p:nvSpPr>
        <p:spPr>
          <a:xfrm>
            <a:off x="315410" y="8020499"/>
            <a:ext cx="6227180" cy="1754326"/>
          </a:xfrm>
          <a:prstGeom prst="rect">
            <a:avLst/>
          </a:prstGeom>
          <a:noFill/>
        </p:spPr>
        <p:txBody>
          <a:bodyPr wrap="square" rtlCol="0">
            <a:spAutoFit/>
          </a:bodyPr>
          <a:lstStyle/>
          <a:p>
            <a:pPr algn="just"/>
            <a:r>
              <a:rPr lang="en-US" altLang="ja-JP" sz="1200" b="1" dirty="0">
                <a:latin typeface="Times New Roman" panose="02020603050405020304" pitchFamily="18" charset="0"/>
                <a:cs typeface="Times New Roman" panose="02020603050405020304" pitchFamily="18" charset="0"/>
              </a:rPr>
              <a:t>Supplementary Figure 6. </a:t>
            </a:r>
            <a:r>
              <a:rPr lang="en-US" altLang="ja-JP" sz="1200" dirty="0">
                <a:latin typeface="Times New Roman" panose="02020603050405020304" pitchFamily="18" charset="0"/>
                <a:cs typeface="Times New Roman" panose="02020603050405020304" pitchFamily="18" charset="0"/>
              </a:rPr>
              <a:t>Comparison of different amino acid sequence regions among bacterial-F [g2–g5], U1, and U2 IEPs. </a:t>
            </a:r>
            <a:r>
              <a:rPr lang="en-US" altLang="ja-JP" sz="1200" b="1" dirty="0">
                <a:latin typeface="Times New Roman" panose="02020603050405020304" pitchFamily="18" charset="0"/>
                <a:cs typeface="Times New Roman" panose="02020603050405020304" pitchFamily="18" charset="0"/>
              </a:rPr>
              <a:t>(A) </a:t>
            </a:r>
            <a:r>
              <a:rPr lang="en-US" altLang="ja-JP" sz="1200" dirty="0">
                <a:latin typeface="Times New Roman" panose="02020603050405020304" pitchFamily="18" charset="0"/>
                <a:cs typeface="Times New Roman" panose="02020603050405020304" pitchFamily="18" charset="0"/>
              </a:rPr>
              <a:t>Schematic representation of IEPs (domains and amino acid positions are referred to as </a:t>
            </a:r>
            <a:r>
              <a:rPr lang="en-US" altLang="ja-JP" sz="1200" dirty="0" err="1">
                <a:latin typeface="Times New Roman" panose="02020603050405020304" pitchFamily="18" charset="0"/>
                <a:cs typeface="Times New Roman" panose="02020603050405020304" pitchFamily="18" charset="0"/>
              </a:rPr>
              <a:t>GsI</a:t>
            </a:r>
            <a:r>
              <a:rPr lang="en-US" altLang="ja-JP" sz="1200" dirty="0">
                <a:latin typeface="Times New Roman" panose="02020603050405020304" pitchFamily="18" charset="0"/>
                <a:cs typeface="Times New Roman" panose="02020603050405020304" pitchFamily="18" charset="0"/>
              </a:rPr>
              <a:t>-IIC RT [Protein Data Bank ID: 6AR1]).</a:t>
            </a:r>
            <a:r>
              <a:rPr lang="en-US" altLang="ja-JP" sz="1200" b="1" dirty="0">
                <a:latin typeface="Times New Roman" panose="02020603050405020304" pitchFamily="18" charset="0"/>
                <a:cs typeface="Times New Roman" panose="02020603050405020304" pitchFamily="18" charset="0"/>
              </a:rPr>
              <a:t> </a:t>
            </a:r>
            <a:r>
              <a:rPr lang="en-US" altLang="ja-JP" sz="1200" dirty="0">
                <a:latin typeface="Times New Roman" panose="02020603050405020304" pitchFamily="18" charset="0"/>
                <a:cs typeface="Times New Roman" panose="02020603050405020304" pitchFamily="18" charset="0"/>
              </a:rPr>
              <a:t>RT, reverse transcriptase domain; X, thumb domain; D, DNA-binding domain. </a:t>
            </a:r>
            <a:r>
              <a:rPr lang="en-US" altLang="ja-JP" sz="1200" b="1" dirty="0">
                <a:latin typeface="Times New Roman" panose="02020603050405020304" pitchFamily="18" charset="0"/>
                <a:cs typeface="Times New Roman" panose="02020603050405020304" pitchFamily="18" charset="0"/>
              </a:rPr>
              <a:t>(B) </a:t>
            </a:r>
            <a:r>
              <a:rPr lang="en-US" altLang="ja-JP" sz="1200" dirty="0">
                <a:latin typeface="Times New Roman" panose="02020603050405020304" pitchFamily="18" charset="0"/>
                <a:cs typeface="Times New Roman" panose="02020603050405020304" pitchFamily="18" charset="0"/>
              </a:rPr>
              <a:t>Multiple alignment of an amino acid sequence region that differs between F [g2–g5] and U1 IEPs. </a:t>
            </a:r>
            <a:r>
              <a:rPr lang="en-US" altLang="ja-JP" sz="1200" b="1" dirty="0">
                <a:latin typeface="Times New Roman" panose="02020603050405020304" pitchFamily="18" charset="0"/>
                <a:cs typeface="Times New Roman" panose="02020603050405020304" pitchFamily="18" charset="0"/>
              </a:rPr>
              <a:t>(C) </a:t>
            </a:r>
            <a:r>
              <a:rPr lang="en-US" altLang="ja-JP" sz="1200" dirty="0">
                <a:latin typeface="Times New Roman" panose="02020603050405020304" pitchFamily="18" charset="0"/>
                <a:cs typeface="Times New Roman" panose="02020603050405020304" pitchFamily="18" charset="0"/>
              </a:rPr>
              <a:t>Multiple alignment of an amino acid sequence region that differs between F [g2–g5] and U2 IEPs. </a:t>
            </a:r>
            <a:r>
              <a:rPr lang="en-US" altLang="ja-JP" sz="1200" b="1" dirty="0">
                <a:latin typeface="Times New Roman" panose="02020603050405020304" pitchFamily="18" charset="0"/>
                <a:cs typeface="Times New Roman" panose="02020603050405020304" pitchFamily="18" charset="0"/>
              </a:rPr>
              <a:t>(D) </a:t>
            </a:r>
            <a:r>
              <a:rPr lang="en-US" altLang="ja-JP" sz="1200" dirty="0">
                <a:latin typeface="Times New Roman" panose="02020603050405020304" pitchFamily="18" charset="0"/>
                <a:cs typeface="Times New Roman" panose="02020603050405020304" pitchFamily="18" charset="0"/>
              </a:rPr>
              <a:t>Multiple alignment of an amino acid sequence region that differs between U1 and U2 IEPs. Domains 4 and 5 are highly conserved regions among the IEPs (Wang et al. 2011). The asterisks indicate regions that differ significantly between the two IEP types. See also Figure 2 for an overview of the IEPs.</a:t>
            </a:r>
            <a:endParaRPr lang="ja-JP" altLang="ja-JP" sz="1200">
              <a:latin typeface="Times New Roman" panose="02020603050405020304" pitchFamily="18" charset="0"/>
              <a:cs typeface="Times New Roman" panose="02020603050405020304" pitchFamily="18" charset="0"/>
            </a:endParaRPr>
          </a:p>
        </p:txBody>
      </p:sp>
      <p:pic>
        <p:nvPicPr>
          <p:cNvPr id="4" name="図 3">
            <a:extLst>
              <a:ext uri="{FF2B5EF4-FFF2-40B4-BE49-F238E27FC236}">
                <a16:creationId xmlns:a16="http://schemas.microsoft.com/office/drawing/2014/main" id="{B2BA1287-D0A0-1640-851D-2BB5B3F6D5C0}"/>
              </a:ext>
            </a:extLst>
          </p:cNvPr>
          <p:cNvPicPr>
            <a:picLocks noChangeAspect="1"/>
          </p:cNvPicPr>
          <p:nvPr/>
        </p:nvPicPr>
        <p:blipFill>
          <a:blip r:embed="rId3"/>
          <a:stretch>
            <a:fillRect/>
          </a:stretch>
        </p:blipFill>
        <p:spPr>
          <a:xfrm>
            <a:off x="373285" y="300055"/>
            <a:ext cx="5842322" cy="7816233"/>
          </a:xfrm>
          <a:prstGeom prst="rect">
            <a:avLst/>
          </a:prstGeom>
        </p:spPr>
      </p:pic>
      <p:sp>
        <p:nvSpPr>
          <p:cNvPr id="2" name="正方形/長方形 1">
            <a:extLst>
              <a:ext uri="{FF2B5EF4-FFF2-40B4-BE49-F238E27FC236}">
                <a16:creationId xmlns:a16="http://schemas.microsoft.com/office/drawing/2014/main" id="{0A261615-667E-CC47-B6E0-E7E9BA125661}"/>
              </a:ext>
            </a:extLst>
          </p:cNvPr>
          <p:cNvSpPr/>
          <p:nvPr/>
        </p:nvSpPr>
        <p:spPr>
          <a:xfrm>
            <a:off x="3586162" y="2342799"/>
            <a:ext cx="185738" cy="6647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49A01B45-C704-774D-BB59-23BA79E12989}"/>
              </a:ext>
            </a:extLst>
          </p:cNvPr>
          <p:cNvSpPr txBox="1"/>
          <p:nvPr/>
        </p:nvSpPr>
        <p:spPr>
          <a:xfrm flipH="1">
            <a:off x="3621893" y="2487247"/>
            <a:ext cx="178583" cy="218008"/>
          </a:xfrm>
          <a:prstGeom prst="rect">
            <a:avLst/>
          </a:prstGeom>
          <a:noFill/>
        </p:spPr>
        <p:txBody>
          <a:bodyPr wrap="square" lIns="0" tIns="0" rIns="0" bIns="0" rtlCol="0">
            <a:spAutoFit/>
          </a:bodyPr>
          <a:lstStyle/>
          <a:p>
            <a:pPr>
              <a:lnSpc>
                <a:spcPts val="1680"/>
              </a:lnSpc>
            </a:pPr>
            <a:r>
              <a:rPr lang="en-US" altLang="ja-JP" sz="1600" b="1" dirty="0">
                <a:latin typeface="Arial Narrow" charset="0"/>
                <a:ea typeface="Arial Narrow" charset="0"/>
                <a:cs typeface="Arial Narrow" charset="0"/>
              </a:rPr>
              <a:t>F</a:t>
            </a:r>
          </a:p>
        </p:txBody>
      </p:sp>
      <p:sp>
        <p:nvSpPr>
          <p:cNvPr id="6" name="正方形/長方形 5">
            <a:extLst>
              <a:ext uri="{FF2B5EF4-FFF2-40B4-BE49-F238E27FC236}">
                <a16:creationId xmlns:a16="http://schemas.microsoft.com/office/drawing/2014/main" id="{E388B26B-E6A0-FC49-B26F-8FDCC70A8F4B}"/>
              </a:ext>
            </a:extLst>
          </p:cNvPr>
          <p:cNvSpPr/>
          <p:nvPr/>
        </p:nvSpPr>
        <p:spPr>
          <a:xfrm>
            <a:off x="759618" y="2342799"/>
            <a:ext cx="185738" cy="6647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8EA30529-4521-364E-BCCD-A612DFF4A844}"/>
              </a:ext>
            </a:extLst>
          </p:cNvPr>
          <p:cNvSpPr txBox="1"/>
          <p:nvPr/>
        </p:nvSpPr>
        <p:spPr>
          <a:xfrm flipH="1">
            <a:off x="795349" y="2487247"/>
            <a:ext cx="178583" cy="218008"/>
          </a:xfrm>
          <a:prstGeom prst="rect">
            <a:avLst/>
          </a:prstGeom>
          <a:noFill/>
        </p:spPr>
        <p:txBody>
          <a:bodyPr wrap="square" lIns="0" tIns="0" rIns="0" bIns="0" rtlCol="0">
            <a:spAutoFit/>
          </a:bodyPr>
          <a:lstStyle/>
          <a:p>
            <a:pPr>
              <a:lnSpc>
                <a:spcPts val="1680"/>
              </a:lnSpc>
            </a:pPr>
            <a:r>
              <a:rPr lang="en-US" altLang="ja-JP" sz="1600" b="1" dirty="0">
                <a:latin typeface="Arial Narrow" charset="0"/>
                <a:ea typeface="Arial Narrow" charset="0"/>
                <a:cs typeface="Arial Narrow" charset="0"/>
              </a:rPr>
              <a:t>F</a:t>
            </a:r>
          </a:p>
        </p:txBody>
      </p:sp>
    </p:spTree>
    <p:extLst>
      <p:ext uri="{BB962C8B-B14F-4D97-AF65-F5344CB8AC3E}">
        <p14:creationId xmlns:p14="http://schemas.microsoft.com/office/powerpoint/2010/main" val="31533474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テキスト ボックス 43">
            <a:extLst>
              <a:ext uri="{FF2B5EF4-FFF2-40B4-BE49-F238E27FC236}">
                <a16:creationId xmlns:a16="http://schemas.microsoft.com/office/drawing/2014/main" id="{AD820242-854F-0946-A56C-771D6DB6077D}"/>
              </a:ext>
            </a:extLst>
          </p:cNvPr>
          <p:cNvSpPr txBox="1"/>
          <p:nvPr/>
        </p:nvSpPr>
        <p:spPr>
          <a:xfrm>
            <a:off x="405607" y="8015075"/>
            <a:ext cx="5989428" cy="830997"/>
          </a:xfrm>
          <a:prstGeom prst="rect">
            <a:avLst/>
          </a:prstGeom>
          <a:noFill/>
        </p:spPr>
        <p:txBody>
          <a:bodyPr wrap="square" rtlCol="0">
            <a:spAutoFit/>
          </a:bodyPr>
          <a:lstStyle/>
          <a:p>
            <a:pPr algn="just"/>
            <a:r>
              <a:rPr lang="en-US" altLang="ja-JP" sz="1200" b="1" dirty="0">
                <a:latin typeface="Times New Roman" panose="02020603050405020304" pitchFamily="18" charset="0"/>
                <a:cs typeface="Times New Roman" panose="02020603050405020304" pitchFamily="18" charset="0"/>
              </a:rPr>
              <a:t>Supplementary Figure 7. </a:t>
            </a:r>
            <a:r>
              <a:rPr lang="en-US" altLang="ja-JP" sz="1200" dirty="0">
                <a:latin typeface="Times New Roman" panose="02020603050405020304" pitchFamily="18" charset="0"/>
                <a:cs typeface="Times New Roman" panose="02020603050405020304" pitchFamily="18" charset="0"/>
              </a:rPr>
              <a:t>Comparison of two different amino acid sequence regions between bacterial-A and U3 IEPs. </a:t>
            </a:r>
            <a:r>
              <a:rPr lang="en-US" altLang="ja-JP" sz="1200" b="1" dirty="0">
                <a:latin typeface="Times New Roman" panose="02020603050405020304" pitchFamily="18" charset="0"/>
                <a:cs typeface="Times New Roman" panose="02020603050405020304" pitchFamily="18" charset="0"/>
              </a:rPr>
              <a:t>(A, B) </a:t>
            </a:r>
            <a:r>
              <a:rPr lang="en-US" altLang="ja-JP" sz="1200" dirty="0">
                <a:latin typeface="Times New Roman" panose="02020603050405020304" pitchFamily="18" charset="0"/>
                <a:cs typeface="Times New Roman" panose="02020603050405020304" pitchFamily="18" charset="0"/>
              </a:rPr>
              <a:t>Schematic representation of IEP and multiple alignment of each amino acid sequence region that differs between bacterial-A and U3 IEPs. See the legend to Supplementary Figure S6 for details.</a:t>
            </a:r>
            <a:endParaRPr lang="ja-JP" altLang="ja-JP" sz="1200">
              <a:latin typeface="Times New Roman" panose="02020603050405020304" pitchFamily="18" charset="0"/>
              <a:cs typeface="Times New Roman" panose="02020603050405020304" pitchFamily="18" charset="0"/>
            </a:endParaRPr>
          </a:p>
        </p:txBody>
      </p:sp>
      <p:grpSp>
        <p:nvGrpSpPr>
          <p:cNvPr id="3" name="グループ化 2">
            <a:extLst>
              <a:ext uri="{FF2B5EF4-FFF2-40B4-BE49-F238E27FC236}">
                <a16:creationId xmlns:a16="http://schemas.microsoft.com/office/drawing/2014/main" id="{B93036A6-2A33-7940-A347-3406494070EC}"/>
              </a:ext>
            </a:extLst>
          </p:cNvPr>
          <p:cNvGrpSpPr/>
          <p:nvPr/>
        </p:nvGrpSpPr>
        <p:grpSpPr>
          <a:xfrm>
            <a:off x="380317" y="697004"/>
            <a:ext cx="6050490" cy="7259471"/>
            <a:chOff x="334017" y="546533"/>
            <a:chExt cx="6050490" cy="7259471"/>
          </a:xfrm>
        </p:grpSpPr>
        <p:sp>
          <p:nvSpPr>
            <p:cNvPr id="58" name="正方形/長方形 57">
              <a:extLst>
                <a:ext uri="{FF2B5EF4-FFF2-40B4-BE49-F238E27FC236}">
                  <a16:creationId xmlns:a16="http://schemas.microsoft.com/office/drawing/2014/main" id="{01E890C4-EBDA-6948-A97F-DF4E762E511E}"/>
                </a:ext>
              </a:extLst>
            </p:cNvPr>
            <p:cNvSpPr/>
            <p:nvPr/>
          </p:nvSpPr>
          <p:spPr>
            <a:xfrm>
              <a:off x="4537160" y="5148916"/>
              <a:ext cx="569721" cy="24800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正方形/長方形 56">
              <a:extLst>
                <a:ext uri="{FF2B5EF4-FFF2-40B4-BE49-F238E27FC236}">
                  <a16:creationId xmlns:a16="http://schemas.microsoft.com/office/drawing/2014/main" id="{B5E15923-D071-D44E-94ED-97391246EF33}"/>
                </a:ext>
              </a:extLst>
            </p:cNvPr>
            <p:cNvSpPr/>
            <p:nvPr/>
          </p:nvSpPr>
          <p:spPr>
            <a:xfrm>
              <a:off x="2465757" y="1113228"/>
              <a:ext cx="486132" cy="25282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a:extLst>
                <a:ext uri="{FF2B5EF4-FFF2-40B4-BE49-F238E27FC236}">
                  <a16:creationId xmlns:a16="http://schemas.microsoft.com/office/drawing/2014/main" id="{44C27B70-DB42-6546-AF10-D0C1B9E1BD5D}"/>
                </a:ext>
              </a:extLst>
            </p:cNvPr>
            <p:cNvSpPr txBox="1"/>
            <p:nvPr/>
          </p:nvSpPr>
          <p:spPr>
            <a:xfrm>
              <a:off x="1085067" y="2304632"/>
              <a:ext cx="309431" cy="215444"/>
            </a:xfrm>
            <a:prstGeom prst="rect">
              <a:avLst/>
            </a:prstGeom>
            <a:noFill/>
          </p:spPr>
          <p:txBody>
            <a:bodyPr wrap="square" lIns="0" tIns="0" rIns="0" bIns="0" rtlCol="0">
              <a:spAutoFit/>
            </a:bodyPr>
            <a:lstStyle/>
            <a:p>
              <a:pPr algn="ctr"/>
              <a:r>
                <a:rPr lang="en-US" altLang="ja-JP" sz="1400" b="1">
                  <a:latin typeface="Arial Narrow" charset="0"/>
                  <a:ea typeface="Arial Narrow" charset="0"/>
                  <a:cs typeface="Arial Narrow" charset="0"/>
                </a:rPr>
                <a:t>A</a:t>
              </a:r>
            </a:p>
          </p:txBody>
        </p:sp>
        <p:sp>
          <p:nvSpPr>
            <p:cNvPr id="23" name="テキスト ボックス 22">
              <a:extLst>
                <a:ext uri="{FF2B5EF4-FFF2-40B4-BE49-F238E27FC236}">
                  <a16:creationId xmlns:a16="http://schemas.microsoft.com/office/drawing/2014/main" id="{77D9B86A-D12C-A44B-B5C6-D20DF9B0E295}"/>
                </a:ext>
              </a:extLst>
            </p:cNvPr>
            <p:cNvSpPr txBox="1"/>
            <p:nvPr/>
          </p:nvSpPr>
          <p:spPr>
            <a:xfrm>
              <a:off x="1065904" y="2936400"/>
              <a:ext cx="347757" cy="215444"/>
            </a:xfrm>
            <a:prstGeom prst="rect">
              <a:avLst/>
            </a:prstGeom>
            <a:noFill/>
          </p:spPr>
          <p:txBody>
            <a:bodyPr wrap="square" lIns="0" tIns="0" rIns="0" bIns="0" rtlCol="0">
              <a:spAutoFit/>
            </a:bodyPr>
            <a:lstStyle/>
            <a:p>
              <a:pPr algn="ctr"/>
              <a:r>
                <a:rPr lang="en-US" altLang="ja-JP" sz="1400" b="1">
                  <a:latin typeface="Arial Narrow" charset="0"/>
                  <a:ea typeface="Arial Narrow" charset="0"/>
                  <a:cs typeface="Arial Narrow" charset="0"/>
                </a:rPr>
                <a:t>U3</a:t>
              </a:r>
            </a:p>
          </p:txBody>
        </p:sp>
        <p:sp>
          <p:nvSpPr>
            <p:cNvPr id="24" name="テキスト ボックス 23">
              <a:extLst>
                <a:ext uri="{FF2B5EF4-FFF2-40B4-BE49-F238E27FC236}">
                  <a16:creationId xmlns:a16="http://schemas.microsoft.com/office/drawing/2014/main" id="{C89493D8-E16E-3049-9108-330403710910}"/>
                </a:ext>
              </a:extLst>
            </p:cNvPr>
            <p:cNvSpPr txBox="1"/>
            <p:nvPr/>
          </p:nvSpPr>
          <p:spPr>
            <a:xfrm>
              <a:off x="1254266" y="3543871"/>
              <a:ext cx="980406" cy="215444"/>
            </a:xfrm>
            <a:prstGeom prst="rect">
              <a:avLst/>
            </a:prstGeom>
            <a:noFill/>
          </p:spPr>
          <p:txBody>
            <a:bodyPr wrap="square" lIns="0" tIns="0" rIns="0" bIns="0" rtlCol="0">
              <a:spAutoFit/>
            </a:bodyPr>
            <a:lstStyle/>
            <a:p>
              <a:pPr algn="ctr"/>
              <a:r>
                <a:rPr lang="en-US" altLang="ja-JP" sz="1400" b="1">
                  <a:latin typeface="Arial Narrow" charset="0"/>
                  <a:ea typeface="Arial Narrow" charset="0"/>
                  <a:cs typeface="Arial Narrow" charset="0"/>
                </a:rPr>
                <a:t>Domain 4</a:t>
              </a:r>
            </a:p>
          </p:txBody>
        </p:sp>
        <p:sp>
          <p:nvSpPr>
            <p:cNvPr id="25" name="テキスト ボックス 24">
              <a:extLst>
                <a:ext uri="{FF2B5EF4-FFF2-40B4-BE49-F238E27FC236}">
                  <a16:creationId xmlns:a16="http://schemas.microsoft.com/office/drawing/2014/main" id="{86A0731A-3AE6-7240-9ED5-A8AD19A42581}"/>
                </a:ext>
              </a:extLst>
            </p:cNvPr>
            <p:cNvSpPr txBox="1"/>
            <p:nvPr/>
          </p:nvSpPr>
          <p:spPr>
            <a:xfrm>
              <a:off x="3463702" y="3543871"/>
              <a:ext cx="980406" cy="215444"/>
            </a:xfrm>
            <a:prstGeom prst="rect">
              <a:avLst/>
            </a:prstGeom>
            <a:noFill/>
          </p:spPr>
          <p:txBody>
            <a:bodyPr wrap="square" lIns="0" tIns="0" rIns="0" bIns="0" rtlCol="0">
              <a:spAutoFit/>
            </a:bodyPr>
            <a:lstStyle/>
            <a:p>
              <a:pPr algn="ctr"/>
              <a:r>
                <a:rPr lang="en-US" altLang="ja-JP" sz="1400" b="1">
                  <a:latin typeface="Arial Narrow" charset="0"/>
                  <a:ea typeface="Arial Narrow" charset="0"/>
                  <a:cs typeface="Arial Narrow" charset="0"/>
                </a:rPr>
                <a:t>Domain 5</a:t>
              </a:r>
            </a:p>
          </p:txBody>
        </p:sp>
        <p:sp>
          <p:nvSpPr>
            <p:cNvPr id="49" name="テキスト ボックス 48">
              <a:extLst>
                <a:ext uri="{FF2B5EF4-FFF2-40B4-BE49-F238E27FC236}">
                  <a16:creationId xmlns:a16="http://schemas.microsoft.com/office/drawing/2014/main" id="{D4FB06F0-680C-5B4E-BE25-4091296BD598}"/>
                </a:ext>
              </a:extLst>
            </p:cNvPr>
            <p:cNvSpPr txBox="1"/>
            <p:nvPr/>
          </p:nvSpPr>
          <p:spPr>
            <a:xfrm>
              <a:off x="794081" y="6420466"/>
              <a:ext cx="309431" cy="215444"/>
            </a:xfrm>
            <a:prstGeom prst="rect">
              <a:avLst/>
            </a:prstGeom>
            <a:noFill/>
          </p:spPr>
          <p:txBody>
            <a:bodyPr wrap="square" lIns="0" tIns="0" rIns="0" bIns="0" rtlCol="0">
              <a:spAutoFit/>
            </a:bodyPr>
            <a:lstStyle/>
            <a:p>
              <a:pPr algn="ctr"/>
              <a:r>
                <a:rPr lang="en-US" altLang="ja-JP" sz="1400" b="1">
                  <a:latin typeface="Arial Narrow" charset="0"/>
                  <a:ea typeface="Arial Narrow" charset="0"/>
                  <a:cs typeface="Arial Narrow" charset="0"/>
                </a:rPr>
                <a:t>A</a:t>
              </a:r>
            </a:p>
          </p:txBody>
        </p:sp>
        <p:sp>
          <p:nvSpPr>
            <p:cNvPr id="50" name="テキスト ボックス 49">
              <a:extLst>
                <a:ext uri="{FF2B5EF4-FFF2-40B4-BE49-F238E27FC236}">
                  <a16:creationId xmlns:a16="http://schemas.microsoft.com/office/drawing/2014/main" id="{9366D3C3-A8BA-C846-84DB-F58BAF8883C7}"/>
                </a:ext>
              </a:extLst>
            </p:cNvPr>
            <p:cNvSpPr txBox="1"/>
            <p:nvPr/>
          </p:nvSpPr>
          <p:spPr>
            <a:xfrm>
              <a:off x="774917" y="7056439"/>
              <a:ext cx="347757" cy="215444"/>
            </a:xfrm>
            <a:prstGeom prst="rect">
              <a:avLst/>
            </a:prstGeom>
            <a:noFill/>
          </p:spPr>
          <p:txBody>
            <a:bodyPr wrap="square" lIns="0" tIns="0" rIns="0" bIns="0" rtlCol="0">
              <a:spAutoFit/>
            </a:bodyPr>
            <a:lstStyle/>
            <a:p>
              <a:pPr algn="ctr"/>
              <a:r>
                <a:rPr lang="en-US" altLang="ja-JP" sz="1400" b="1">
                  <a:latin typeface="Arial Narrow" charset="0"/>
                  <a:ea typeface="Arial Narrow" charset="0"/>
                  <a:cs typeface="Arial Narrow" charset="0"/>
                </a:rPr>
                <a:t>U3</a:t>
              </a:r>
            </a:p>
          </p:txBody>
        </p:sp>
        <p:grpSp>
          <p:nvGrpSpPr>
            <p:cNvPr id="34" name="グループ化 33">
              <a:extLst>
                <a:ext uri="{FF2B5EF4-FFF2-40B4-BE49-F238E27FC236}">
                  <a16:creationId xmlns:a16="http://schemas.microsoft.com/office/drawing/2014/main" id="{BF8A5FC5-2FB4-6D4C-8FDC-A93B7D537D4B}"/>
                </a:ext>
              </a:extLst>
            </p:cNvPr>
            <p:cNvGrpSpPr>
              <a:grpSpLocks noChangeAspect="1"/>
            </p:cNvGrpSpPr>
            <p:nvPr/>
          </p:nvGrpSpPr>
          <p:grpSpPr>
            <a:xfrm>
              <a:off x="664319" y="706114"/>
              <a:ext cx="5006468" cy="1096179"/>
              <a:chOff x="274202" y="289553"/>
              <a:chExt cx="5601451" cy="1226452"/>
            </a:xfrm>
          </p:grpSpPr>
          <p:sp>
            <p:nvSpPr>
              <p:cNvPr id="2" name="正方形/長方形 1">
                <a:extLst>
                  <a:ext uri="{FF2B5EF4-FFF2-40B4-BE49-F238E27FC236}">
                    <a16:creationId xmlns:a16="http://schemas.microsoft.com/office/drawing/2014/main" id="{45744B12-ADE2-164D-88C8-20E15CEA6E37}"/>
                  </a:ext>
                </a:extLst>
              </p:cNvPr>
              <p:cNvSpPr/>
              <p:nvPr/>
            </p:nvSpPr>
            <p:spPr>
              <a:xfrm>
                <a:off x="473969" y="739926"/>
                <a:ext cx="2998280" cy="28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8D0D17D5-1140-3C45-A14C-C5FF28521DA8}"/>
                  </a:ext>
                </a:extLst>
              </p:cNvPr>
              <p:cNvSpPr/>
              <p:nvPr/>
            </p:nvSpPr>
            <p:spPr>
              <a:xfrm>
                <a:off x="4607303" y="739925"/>
                <a:ext cx="629734" cy="28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439B6ECB-81F5-114D-971F-D342D82BD34C}"/>
                  </a:ext>
                </a:extLst>
              </p:cNvPr>
              <p:cNvSpPr txBox="1"/>
              <p:nvPr/>
            </p:nvSpPr>
            <p:spPr>
              <a:xfrm>
                <a:off x="853784" y="446877"/>
                <a:ext cx="2215582" cy="276999"/>
              </a:xfrm>
              <a:prstGeom prst="rect">
                <a:avLst/>
              </a:prstGeom>
              <a:noFill/>
            </p:spPr>
            <p:txBody>
              <a:bodyPr wrap="square" lIns="0" tIns="0" rIns="0" bIns="0" rtlCol="0">
                <a:spAutoFit/>
              </a:bodyPr>
              <a:lstStyle/>
              <a:p>
                <a:pPr algn="ctr"/>
                <a:r>
                  <a:rPr lang="en-US" altLang="ja-JP" b="1">
                    <a:latin typeface="Arial Narrow" charset="0"/>
                    <a:ea typeface="Arial Narrow" charset="0"/>
                    <a:cs typeface="Arial Narrow" charset="0"/>
                  </a:rPr>
                  <a:t>RT</a:t>
                </a:r>
              </a:p>
            </p:txBody>
          </p:sp>
          <p:sp>
            <p:nvSpPr>
              <p:cNvPr id="9" name="テキスト ボックス 8">
                <a:extLst>
                  <a:ext uri="{FF2B5EF4-FFF2-40B4-BE49-F238E27FC236}">
                    <a16:creationId xmlns:a16="http://schemas.microsoft.com/office/drawing/2014/main" id="{F884B3A9-60D6-E34A-A45D-BF78EF137DA4}"/>
                  </a:ext>
                </a:extLst>
              </p:cNvPr>
              <p:cNvSpPr txBox="1"/>
              <p:nvPr/>
            </p:nvSpPr>
            <p:spPr>
              <a:xfrm>
                <a:off x="3831294" y="446877"/>
                <a:ext cx="375361" cy="276999"/>
              </a:xfrm>
              <a:prstGeom prst="rect">
                <a:avLst/>
              </a:prstGeom>
              <a:noFill/>
            </p:spPr>
            <p:txBody>
              <a:bodyPr wrap="square" lIns="0" tIns="0" rIns="0" bIns="0" rtlCol="0">
                <a:spAutoFit/>
              </a:bodyPr>
              <a:lstStyle/>
              <a:p>
                <a:pPr algn="ctr"/>
                <a:r>
                  <a:rPr lang="en-US" altLang="ja-JP" b="1">
                    <a:latin typeface="Arial Narrow" charset="0"/>
                    <a:ea typeface="Arial Narrow" charset="0"/>
                    <a:cs typeface="Arial Narrow" charset="0"/>
                  </a:rPr>
                  <a:t>X </a:t>
                </a:r>
              </a:p>
            </p:txBody>
          </p:sp>
          <p:sp>
            <p:nvSpPr>
              <p:cNvPr id="10" name="テキスト ボックス 9">
                <a:extLst>
                  <a:ext uri="{FF2B5EF4-FFF2-40B4-BE49-F238E27FC236}">
                    <a16:creationId xmlns:a16="http://schemas.microsoft.com/office/drawing/2014/main" id="{C9505B8B-832B-0B45-8C84-92A7AF58CDF3}"/>
                  </a:ext>
                </a:extLst>
              </p:cNvPr>
              <p:cNvSpPr txBox="1"/>
              <p:nvPr/>
            </p:nvSpPr>
            <p:spPr>
              <a:xfrm>
                <a:off x="4729699" y="446877"/>
                <a:ext cx="375361" cy="276999"/>
              </a:xfrm>
              <a:prstGeom prst="rect">
                <a:avLst/>
              </a:prstGeom>
              <a:noFill/>
            </p:spPr>
            <p:txBody>
              <a:bodyPr wrap="square" lIns="0" tIns="0" rIns="0" bIns="0" rtlCol="0">
                <a:spAutoFit/>
              </a:bodyPr>
              <a:lstStyle/>
              <a:p>
                <a:pPr algn="ctr"/>
                <a:r>
                  <a:rPr lang="en-US" altLang="ja-JP" b="1">
                    <a:latin typeface="Arial Narrow" charset="0"/>
                    <a:ea typeface="Arial Narrow" charset="0"/>
                    <a:cs typeface="Arial Narrow" charset="0"/>
                  </a:rPr>
                  <a:t>D </a:t>
                </a:r>
              </a:p>
            </p:txBody>
          </p:sp>
          <p:sp>
            <p:nvSpPr>
              <p:cNvPr id="11" name="正方形/長方形 10">
                <a:extLst>
                  <a:ext uri="{FF2B5EF4-FFF2-40B4-BE49-F238E27FC236}">
                    <a16:creationId xmlns:a16="http://schemas.microsoft.com/office/drawing/2014/main" id="{60977BC8-38DA-1F48-91C2-072BCEA1310F}"/>
                  </a:ext>
                </a:extLst>
              </p:cNvPr>
              <p:cNvSpPr/>
              <p:nvPr/>
            </p:nvSpPr>
            <p:spPr>
              <a:xfrm>
                <a:off x="3472249" y="739925"/>
                <a:ext cx="1135054" cy="28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848F073D-5262-834D-943B-7556B10F616E}"/>
                  </a:ext>
                </a:extLst>
              </p:cNvPr>
              <p:cNvSpPr txBox="1"/>
              <p:nvPr/>
            </p:nvSpPr>
            <p:spPr>
              <a:xfrm>
                <a:off x="274202" y="1026474"/>
                <a:ext cx="410853" cy="215444"/>
              </a:xfrm>
              <a:prstGeom prst="rect">
                <a:avLst/>
              </a:prstGeom>
              <a:noFill/>
            </p:spPr>
            <p:txBody>
              <a:bodyPr wrap="square" lIns="0" tIns="0" rIns="0" bIns="0" rtlCol="0">
                <a:spAutoFit/>
              </a:bodyPr>
              <a:lstStyle/>
              <a:p>
                <a:pPr algn="ctr"/>
                <a:r>
                  <a:rPr lang="en-US" altLang="ja-JP" sz="1400" b="1">
                    <a:latin typeface="Arial Narrow" charset="0"/>
                    <a:ea typeface="Arial Narrow" charset="0"/>
                    <a:cs typeface="Arial Narrow" charset="0"/>
                  </a:rPr>
                  <a:t>0</a:t>
                </a:r>
              </a:p>
            </p:txBody>
          </p:sp>
          <p:sp>
            <p:nvSpPr>
              <p:cNvPr id="28" name="テキスト ボックス 27">
                <a:extLst>
                  <a:ext uri="{FF2B5EF4-FFF2-40B4-BE49-F238E27FC236}">
                    <a16:creationId xmlns:a16="http://schemas.microsoft.com/office/drawing/2014/main" id="{798837E9-5824-FC41-8703-B5A66128A379}"/>
                  </a:ext>
                </a:extLst>
              </p:cNvPr>
              <p:cNvSpPr txBox="1"/>
              <p:nvPr/>
            </p:nvSpPr>
            <p:spPr>
              <a:xfrm>
                <a:off x="5109420" y="1026474"/>
                <a:ext cx="766233" cy="215444"/>
              </a:xfrm>
              <a:prstGeom prst="rect">
                <a:avLst/>
              </a:prstGeom>
              <a:noFill/>
            </p:spPr>
            <p:txBody>
              <a:bodyPr wrap="square" lIns="0" tIns="0" rIns="0" bIns="0" rtlCol="0">
                <a:spAutoFit/>
              </a:bodyPr>
              <a:lstStyle/>
              <a:p>
                <a:r>
                  <a:rPr lang="en-US" altLang="ja-JP" sz="1400" b="1">
                    <a:latin typeface="Arial Narrow" charset="0"/>
                    <a:ea typeface="Arial Narrow" charset="0"/>
                    <a:cs typeface="Arial Narrow" charset="0"/>
                  </a:rPr>
                  <a:t>420 (aa)</a:t>
                </a:r>
              </a:p>
            </p:txBody>
          </p:sp>
          <p:cxnSp>
            <p:nvCxnSpPr>
              <p:cNvPr id="52" name="直線コネクタ 51">
                <a:extLst>
                  <a:ext uri="{FF2B5EF4-FFF2-40B4-BE49-F238E27FC236}">
                    <a16:creationId xmlns:a16="http://schemas.microsoft.com/office/drawing/2014/main" id="{C9D0EC9A-7991-7B49-AC86-336F8073B365}"/>
                  </a:ext>
                </a:extLst>
              </p:cNvPr>
              <p:cNvCxnSpPr>
                <a:cxnSpLocks/>
              </p:cNvCxnSpPr>
              <p:nvPr/>
            </p:nvCxnSpPr>
            <p:spPr>
              <a:xfrm>
                <a:off x="2859232" y="1028718"/>
                <a:ext cx="927430" cy="487287"/>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54" name="直線コネクタ 53">
                <a:extLst>
                  <a:ext uri="{FF2B5EF4-FFF2-40B4-BE49-F238E27FC236}">
                    <a16:creationId xmlns:a16="http://schemas.microsoft.com/office/drawing/2014/main" id="{6162D3EA-E300-FA4A-B82F-BD15F04F571D}"/>
                  </a:ext>
                </a:extLst>
              </p:cNvPr>
              <p:cNvCxnSpPr>
                <a:cxnSpLocks/>
              </p:cNvCxnSpPr>
              <p:nvPr/>
            </p:nvCxnSpPr>
            <p:spPr>
              <a:xfrm flipH="1">
                <a:off x="1268336" y="1027925"/>
                <a:ext cx="1002527" cy="488080"/>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56" name="テキスト ボックス 55">
                <a:extLst>
                  <a:ext uri="{FF2B5EF4-FFF2-40B4-BE49-F238E27FC236}">
                    <a16:creationId xmlns:a16="http://schemas.microsoft.com/office/drawing/2014/main" id="{B003BE50-67D9-164D-A3A9-CC732B0C3DE2}"/>
                  </a:ext>
                </a:extLst>
              </p:cNvPr>
              <p:cNvSpPr txBox="1"/>
              <p:nvPr/>
            </p:nvSpPr>
            <p:spPr>
              <a:xfrm>
                <a:off x="473895" y="289553"/>
                <a:ext cx="1098226" cy="369332"/>
              </a:xfrm>
              <a:prstGeom prst="rect">
                <a:avLst/>
              </a:prstGeom>
              <a:noFill/>
            </p:spPr>
            <p:txBody>
              <a:bodyPr wrap="square" lIns="0" tIns="0" rIns="0" bIns="0" rtlCol="0">
                <a:spAutoFit/>
              </a:bodyPr>
              <a:lstStyle/>
              <a:p>
                <a:r>
                  <a:rPr lang="en-US" altLang="ja-JP" sz="1200" b="1" err="1">
                    <a:latin typeface="Arial Narrow" charset="0"/>
                    <a:ea typeface="Arial Narrow" charset="0"/>
                    <a:cs typeface="Arial Narrow" charset="0"/>
                  </a:rPr>
                  <a:t>GsI</a:t>
                </a:r>
                <a:r>
                  <a:rPr lang="en-US" altLang="ja-JP" sz="1200" b="1">
                    <a:latin typeface="Arial Narrow" charset="0"/>
                    <a:ea typeface="Arial Narrow" charset="0"/>
                    <a:cs typeface="Arial Narrow" charset="0"/>
                  </a:rPr>
                  <a:t>-IIC RT</a:t>
                </a:r>
              </a:p>
              <a:p>
                <a:r>
                  <a:rPr lang="en-US" altLang="ja-JP" sz="1200" b="1">
                    <a:latin typeface="Arial Narrow" charset="0"/>
                    <a:ea typeface="Arial Narrow" charset="0"/>
                    <a:cs typeface="Arial Narrow" charset="0"/>
                  </a:rPr>
                  <a:t>(PDB ID: 6AR1)</a:t>
                </a:r>
              </a:p>
            </p:txBody>
          </p:sp>
          <p:sp>
            <p:nvSpPr>
              <p:cNvPr id="60" name="テキスト ボックス 59">
                <a:extLst>
                  <a:ext uri="{FF2B5EF4-FFF2-40B4-BE49-F238E27FC236}">
                    <a16:creationId xmlns:a16="http://schemas.microsoft.com/office/drawing/2014/main" id="{A5C46036-2314-2049-9728-22BE56EA73B6}"/>
                  </a:ext>
                </a:extLst>
              </p:cNvPr>
              <p:cNvSpPr txBox="1"/>
              <p:nvPr/>
            </p:nvSpPr>
            <p:spPr>
              <a:xfrm>
                <a:off x="2757163" y="858505"/>
                <a:ext cx="425937" cy="161583"/>
              </a:xfrm>
              <a:prstGeom prst="rect">
                <a:avLst/>
              </a:prstGeom>
              <a:noFill/>
            </p:spPr>
            <p:txBody>
              <a:bodyPr wrap="square" lIns="0" tIns="0" rIns="0" bIns="0" rtlCol="0">
                <a:spAutoFit/>
              </a:bodyPr>
              <a:lstStyle/>
              <a:p>
                <a:pPr algn="ctr"/>
                <a:r>
                  <a:rPr lang="en-US" altLang="ja-JP" sz="1050" b="1">
                    <a:latin typeface="Arial Narrow" charset="0"/>
                    <a:ea typeface="Arial Narrow" charset="0"/>
                    <a:cs typeface="Arial Narrow" charset="0"/>
                  </a:rPr>
                  <a:t>226</a:t>
                </a:r>
              </a:p>
            </p:txBody>
          </p:sp>
          <p:sp>
            <p:nvSpPr>
              <p:cNvPr id="61" name="テキスト ボックス 60">
                <a:extLst>
                  <a:ext uri="{FF2B5EF4-FFF2-40B4-BE49-F238E27FC236}">
                    <a16:creationId xmlns:a16="http://schemas.microsoft.com/office/drawing/2014/main" id="{F1FCA277-7C59-8F4B-A12C-E48E80F681F1}"/>
                  </a:ext>
                </a:extLst>
              </p:cNvPr>
              <p:cNvSpPr txBox="1"/>
              <p:nvPr/>
            </p:nvSpPr>
            <p:spPr>
              <a:xfrm>
                <a:off x="1943500" y="858505"/>
                <a:ext cx="425937" cy="161583"/>
              </a:xfrm>
              <a:prstGeom prst="rect">
                <a:avLst/>
              </a:prstGeom>
              <a:noFill/>
            </p:spPr>
            <p:txBody>
              <a:bodyPr wrap="square" lIns="0" tIns="0" rIns="0" bIns="0" rtlCol="0">
                <a:spAutoFit/>
              </a:bodyPr>
              <a:lstStyle/>
              <a:p>
                <a:pPr algn="ctr"/>
                <a:r>
                  <a:rPr lang="en-US" altLang="ja-JP" sz="1050" b="1">
                    <a:latin typeface="Arial Narrow" charset="0"/>
                    <a:ea typeface="Arial Narrow" charset="0"/>
                    <a:cs typeface="Arial Narrow" charset="0"/>
                  </a:rPr>
                  <a:t>186</a:t>
                </a:r>
              </a:p>
            </p:txBody>
          </p:sp>
          <p:sp>
            <p:nvSpPr>
              <p:cNvPr id="77" name="テキスト ボックス 76">
                <a:extLst>
                  <a:ext uri="{FF2B5EF4-FFF2-40B4-BE49-F238E27FC236}">
                    <a16:creationId xmlns:a16="http://schemas.microsoft.com/office/drawing/2014/main" id="{A17827BC-4592-BA44-9328-7F31778391E9}"/>
                  </a:ext>
                </a:extLst>
              </p:cNvPr>
              <p:cNvSpPr txBox="1"/>
              <p:nvPr/>
            </p:nvSpPr>
            <p:spPr>
              <a:xfrm>
                <a:off x="3255253" y="1026474"/>
                <a:ext cx="425937" cy="215444"/>
              </a:xfrm>
              <a:prstGeom prst="rect">
                <a:avLst/>
              </a:prstGeom>
              <a:noFill/>
            </p:spPr>
            <p:txBody>
              <a:bodyPr wrap="square" lIns="0" tIns="0" rIns="0" bIns="0" rtlCol="0">
                <a:spAutoFit/>
              </a:bodyPr>
              <a:lstStyle/>
              <a:p>
                <a:pPr algn="ctr"/>
                <a:r>
                  <a:rPr lang="en-US" altLang="ja-JP" sz="1400" b="1">
                    <a:latin typeface="Arial Narrow" charset="0"/>
                    <a:ea typeface="Arial Narrow" charset="0"/>
                    <a:cs typeface="Arial Narrow" charset="0"/>
                  </a:rPr>
                  <a:t>295</a:t>
                </a:r>
              </a:p>
            </p:txBody>
          </p:sp>
          <p:sp>
            <p:nvSpPr>
              <p:cNvPr id="80" name="テキスト ボックス 79">
                <a:extLst>
                  <a:ext uri="{FF2B5EF4-FFF2-40B4-BE49-F238E27FC236}">
                    <a16:creationId xmlns:a16="http://schemas.microsoft.com/office/drawing/2014/main" id="{C3FA4783-05D4-B740-915A-7ACEAE01696D}"/>
                  </a:ext>
                </a:extLst>
              </p:cNvPr>
              <p:cNvSpPr txBox="1"/>
              <p:nvPr/>
            </p:nvSpPr>
            <p:spPr>
              <a:xfrm>
                <a:off x="4390307" y="1026474"/>
                <a:ext cx="425937" cy="215444"/>
              </a:xfrm>
              <a:prstGeom prst="rect">
                <a:avLst/>
              </a:prstGeom>
              <a:noFill/>
            </p:spPr>
            <p:txBody>
              <a:bodyPr wrap="square" lIns="0" tIns="0" rIns="0" bIns="0" rtlCol="0">
                <a:spAutoFit/>
              </a:bodyPr>
              <a:lstStyle/>
              <a:p>
                <a:pPr algn="ctr"/>
                <a:r>
                  <a:rPr lang="en-US" altLang="ja-JP" sz="1400" b="1">
                    <a:latin typeface="Arial Narrow" charset="0"/>
                    <a:ea typeface="Arial Narrow" charset="0"/>
                    <a:cs typeface="Arial Narrow" charset="0"/>
                  </a:rPr>
                  <a:t>353</a:t>
                </a:r>
              </a:p>
            </p:txBody>
          </p:sp>
        </p:grpSp>
        <p:grpSp>
          <p:nvGrpSpPr>
            <p:cNvPr id="59" name="グループ化 58">
              <a:extLst>
                <a:ext uri="{FF2B5EF4-FFF2-40B4-BE49-F238E27FC236}">
                  <a16:creationId xmlns:a16="http://schemas.microsoft.com/office/drawing/2014/main" id="{D7D6FED1-6175-2945-A1C8-A8A75075E11D}"/>
                </a:ext>
              </a:extLst>
            </p:cNvPr>
            <p:cNvGrpSpPr>
              <a:grpSpLocks noChangeAspect="1"/>
            </p:cNvGrpSpPr>
            <p:nvPr/>
          </p:nvGrpSpPr>
          <p:grpSpPr>
            <a:xfrm>
              <a:off x="671195" y="4746810"/>
              <a:ext cx="5389493" cy="1259687"/>
              <a:chOff x="274202" y="289553"/>
              <a:chExt cx="6029994" cy="1409392"/>
            </a:xfrm>
          </p:grpSpPr>
          <p:sp>
            <p:nvSpPr>
              <p:cNvPr id="62" name="正方形/長方形 61">
                <a:extLst>
                  <a:ext uri="{FF2B5EF4-FFF2-40B4-BE49-F238E27FC236}">
                    <a16:creationId xmlns:a16="http://schemas.microsoft.com/office/drawing/2014/main" id="{7FC634E7-F6E1-3A49-ACCF-AAC1C84D7837}"/>
                  </a:ext>
                </a:extLst>
              </p:cNvPr>
              <p:cNvSpPr/>
              <p:nvPr/>
            </p:nvSpPr>
            <p:spPr>
              <a:xfrm>
                <a:off x="473969" y="739926"/>
                <a:ext cx="2998280" cy="28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正方形/長方形 74">
                <a:extLst>
                  <a:ext uri="{FF2B5EF4-FFF2-40B4-BE49-F238E27FC236}">
                    <a16:creationId xmlns:a16="http://schemas.microsoft.com/office/drawing/2014/main" id="{BCA34A5C-AC34-8E42-9221-391D16761291}"/>
                  </a:ext>
                </a:extLst>
              </p:cNvPr>
              <p:cNvSpPr/>
              <p:nvPr/>
            </p:nvSpPr>
            <p:spPr>
              <a:xfrm>
                <a:off x="4607303" y="739925"/>
                <a:ext cx="629734" cy="28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テキスト ボックス 85">
                <a:extLst>
                  <a:ext uri="{FF2B5EF4-FFF2-40B4-BE49-F238E27FC236}">
                    <a16:creationId xmlns:a16="http://schemas.microsoft.com/office/drawing/2014/main" id="{6C2424C6-FB71-2949-BF76-E9C6D35C0AA1}"/>
                  </a:ext>
                </a:extLst>
              </p:cNvPr>
              <p:cNvSpPr txBox="1"/>
              <p:nvPr/>
            </p:nvSpPr>
            <p:spPr>
              <a:xfrm>
                <a:off x="853784" y="437133"/>
                <a:ext cx="2215582" cy="276999"/>
              </a:xfrm>
              <a:prstGeom prst="rect">
                <a:avLst/>
              </a:prstGeom>
              <a:noFill/>
            </p:spPr>
            <p:txBody>
              <a:bodyPr wrap="square" lIns="0" tIns="0" rIns="0" bIns="0" rtlCol="0">
                <a:spAutoFit/>
              </a:bodyPr>
              <a:lstStyle/>
              <a:p>
                <a:pPr algn="ctr"/>
                <a:r>
                  <a:rPr lang="en-US" altLang="ja-JP" b="1">
                    <a:latin typeface="Arial Narrow" charset="0"/>
                    <a:ea typeface="Arial Narrow" charset="0"/>
                    <a:cs typeface="Arial Narrow" charset="0"/>
                  </a:rPr>
                  <a:t>RT</a:t>
                </a:r>
              </a:p>
            </p:txBody>
          </p:sp>
          <p:sp>
            <p:nvSpPr>
              <p:cNvPr id="87" name="テキスト ボックス 86">
                <a:extLst>
                  <a:ext uri="{FF2B5EF4-FFF2-40B4-BE49-F238E27FC236}">
                    <a16:creationId xmlns:a16="http://schemas.microsoft.com/office/drawing/2014/main" id="{37ECB6F6-5C85-9B41-B6D0-3E88493799A3}"/>
                  </a:ext>
                </a:extLst>
              </p:cNvPr>
              <p:cNvSpPr txBox="1"/>
              <p:nvPr/>
            </p:nvSpPr>
            <p:spPr>
              <a:xfrm>
                <a:off x="3831294" y="437133"/>
                <a:ext cx="375360" cy="276999"/>
              </a:xfrm>
              <a:prstGeom prst="rect">
                <a:avLst/>
              </a:prstGeom>
              <a:noFill/>
            </p:spPr>
            <p:txBody>
              <a:bodyPr wrap="square" lIns="0" tIns="0" rIns="0" bIns="0" rtlCol="0">
                <a:spAutoFit/>
              </a:bodyPr>
              <a:lstStyle/>
              <a:p>
                <a:pPr algn="ctr"/>
                <a:r>
                  <a:rPr lang="en-US" altLang="ja-JP" b="1">
                    <a:latin typeface="Arial Narrow" charset="0"/>
                    <a:ea typeface="Arial Narrow" charset="0"/>
                    <a:cs typeface="Arial Narrow" charset="0"/>
                  </a:rPr>
                  <a:t>X </a:t>
                </a:r>
              </a:p>
            </p:txBody>
          </p:sp>
          <p:sp>
            <p:nvSpPr>
              <p:cNvPr id="88" name="テキスト ボックス 87">
                <a:extLst>
                  <a:ext uri="{FF2B5EF4-FFF2-40B4-BE49-F238E27FC236}">
                    <a16:creationId xmlns:a16="http://schemas.microsoft.com/office/drawing/2014/main" id="{1D092262-2199-AC42-B0A4-A5FE623F867C}"/>
                  </a:ext>
                </a:extLst>
              </p:cNvPr>
              <p:cNvSpPr txBox="1"/>
              <p:nvPr/>
            </p:nvSpPr>
            <p:spPr>
              <a:xfrm>
                <a:off x="4729699" y="437133"/>
                <a:ext cx="375360" cy="276999"/>
              </a:xfrm>
              <a:prstGeom prst="rect">
                <a:avLst/>
              </a:prstGeom>
              <a:noFill/>
            </p:spPr>
            <p:txBody>
              <a:bodyPr wrap="square" lIns="0" tIns="0" rIns="0" bIns="0" rtlCol="0">
                <a:spAutoFit/>
              </a:bodyPr>
              <a:lstStyle/>
              <a:p>
                <a:pPr algn="ctr"/>
                <a:r>
                  <a:rPr lang="en-US" altLang="ja-JP" b="1">
                    <a:latin typeface="Arial Narrow" charset="0"/>
                    <a:ea typeface="Arial Narrow" charset="0"/>
                    <a:cs typeface="Arial Narrow" charset="0"/>
                  </a:rPr>
                  <a:t>D </a:t>
                </a:r>
              </a:p>
            </p:txBody>
          </p:sp>
          <p:sp>
            <p:nvSpPr>
              <p:cNvPr id="89" name="正方形/長方形 88">
                <a:extLst>
                  <a:ext uri="{FF2B5EF4-FFF2-40B4-BE49-F238E27FC236}">
                    <a16:creationId xmlns:a16="http://schemas.microsoft.com/office/drawing/2014/main" id="{3C13D3FE-2362-2741-879F-24821A29928E}"/>
                  </a:ext>
                </a:extLst>
              </p:cNvPr>
              <p:cNvSpPr/>
              <p:nvPr/>
            </p:nvSpPr>
            <p:spPr>
              <a:xfrm>
                <a:off x="3472249" y="739925"/>
                <a:ext cx="1135054" cy="28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テキスト ボックス 89">
                <a:extLst>
                  <a:ext uri="{FF2B5EF4-FFF2-40B4-BE49-F238E27FC236}">
                    <a16:creationId xmlns:a16="http://schemas.microsoft.com/office/drawing/2014/main" id="{A6125025-DCFD-504C-B0EE-C1D97AA55FA4}"/>
                  </a:ext>
                </a:extLst>
              </p:cNvPr>
              <p:cNvSpPr txBox="1"/>
              <p:nvPr/>
            </p:nvSpPr>
            <p:spPr>
              <a:xfrm>
                <a:off x="274202" y="1026474"/>
                <a:ext cx="410853" cy="215444"/>
              </a:xfrm>
              <a:prstGeom prst="rect">
                <a:avLst/>
              </a:prstGeom>
              <a:noFill/>
            </p:spPr>
            <p:txBody>
              <a:bodyPr wrap="square" lIns="0" tIns="0" rIns="0" bIns="0" rtlCol="0">
                <a:spAutoFit/>
              </a:bodyPr>
              <a:lstStyle/>
              <a:p>
                <a:pPr algn="ctr"/>
                <a:r>
                  <a:rPr lang="en-US" altLang="ja-JP" sz="1400" b="1">
                    <a:latin typeface="Arial Narrow" charset="0"/>
                    <a:ea typeface="Arial Narrow" charset="0"/>
                    <a:cs typeface="Arial Narrow" charset="0"/>
                  </a:rPr>
                  <a:t>0</a:t>
                </a:r>
              </a:p>
            </p:txBody>
          </p:sp>
          <p:sp>
            <p:nvSpPr>
              <p:cNvPr id="91" name="テキスト ボックス 90">
                <a:extLst>
                  <a:ext uri="{FF2B5EF4-FFF2-40B4-BE49-F238E27FC236}">
                    <a16:creationId xmlns:a16="http://schemas.microsoft.com/office/drawing/2014/main" id="{E9CC1DF1-8AE2-CE4D-8D61-FFCDE5ADA748}"/>
                  </a:ext>
                </a:extLst>
              </p:cNvPr>
              <p:cNvSpPr txBox="1"/>
              <p:nvPr/>
            </p:nvSpPr>
            <p:spPr>
              <a:xfrm>
                <a:off x="5075174" y="1026474"/>
                <a:ext cx="766233" cy="482095"/>
              </a:xfrm>
              <a:prstGeom prst="rect">
                <a:avLst/>
              </a:prstGeom>
              <a:noFill/>
            </p:spPr>
            <p:txBody>
              <a:bodyPr wrap="square" lIns="0" tIns="0" rIns="0" bIns="0" rtlCol="0">
                <a:spAutoFit/>
              </a:bodyPr>
              <a:lstStyle/>
              <a:p>
                <a:r>
                  <a:rPr lang="en-US" altLang="ja-JP" sz="1400" b="1">
                    <a:latin typeface="Arial Narrow" charset="0"/>
                    <a:ea typeface="Arial Narrow" charset="0"/>
                    <a:cs typeface="Arial Narrow" charset="0"/>
                  </a:rPr>
                  <a:t>420     (aa)</a:t>
                </a:r>
              </a:p>
            </p:txBody>
          </p:sp>
          <p:cxnSp>
            <p:nvCxnSpPr>
              <p:cNvPr id="92" name="直線コネクタ 91">
                <a:extLst>
                  <a:ext uri="{FF2B5EF4-FFF2-40B4-BE49-F238E27FC236}">
                    <a16:creationId xmlns:a16="http://schemas.microsoft.com/office/drawing/2014/main" id="{18217FBC-670F-7F48-855A-134577B5918D}"/>
                  </a:ext>
                </a:extLst>
              </p:cNvPr>
              <p:cNvCxnSpPr>
                <a:cxnSpLocks/>
              </p:cNvCxnSpPr>
              <p:nvPr/>
            </p:nvCxnSpPr>
            <p:spPr>
              <a:xfrm>
                <a:off x="5229343" y="1021829"/>
                <a:ext cx="1074853" cy="677116"/>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93" name="直線コネクタ 92">
                <a:extLst>
                  <a:ext uri="{FF2B5EF4-FFF2-40B4-BE49-F238E27FC236}">
                    <a16:creationId xmlns:a16="http://schemas.microsoft.com/office/drawing/2014/main" id="{0EBBBDC7-E909-DA49-B945-0547B88C0988}"/>
                  </a:ext>
                </a:extLst>
              </p:cNvPr>
              <p:cNvCxnSpPr>
                <a:cxnSpLocks/>
              </p:cNvCxnSpPr>
              <p:nvPr/>
            </p:nvCxnSpPr>
            <p:spPr>
              <a:xfrm flipH="1">
                <a:off x="1162085" y="1027924"/>
                <a:ext cx="3454435" cy="671021"/>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94" name="テキスト ボックス 93">
                <a:extLst>
                  <a:ext uri="{FF2B5EF4-FFF2-40B4-BE49-F238E27FC236}">
                    <a16:creationId xmlns:a16="http://schemas.microsoft.com/office/drawing/2014/main" id="{ABD058D7-348D-864F-8705-D3D6124850AF}"/>
                  </a:ext>
                </a:extLst>
              </p:cNvPr>
              <p:cNvSpPr txBox="1"/>
              <p:nvPr/>
            </p:nvSpPr>
            <p:spPr>
              <a:xfrm>
                <a:off x="473895" y="289553"/>
                <a:ext cx="1098226" cy="369332"/>
              </a:xfrm>
              <a:prstGeom prst="rect">
                <a:avLst/>
              </a:prstGeom>
              <a:noFill/>
            </p:spPr>
            <p:txBody>
              <a:bodyPr wrap="square" lIns="0" tIns="0" rIns="0" bIns="0" rtlCol="0">
                <a:spAutoFit/>
              </a:bodyPr>
              <a:lstStyle/>
              <a:p>
                <a:r>
                  <a:rPr lang="en-US" altLang="ja-JP" sz="1200" b="1" err="1">
                    <a:latin typeface="Arial Narrow" charset="0"/>
                    <a:ea typeface="Arial Narrow" charset="0"/>
                    <a:cs typeface="Arial Narrow" charset="0"/>
                  </a:rPr>
                  <a:t>GsI</a:t>
                </a:r>
                <a:r>
                  <a:rPr lang="en-US" altLang="ja-JP" sz="1200" b="1">
                    <a:latin typeface="Arial Narrow" charset="0"/>
                    <a:ea typeface="Arial Narrow" charset="0"/>
                    <a:cs typeface="Arial Narrow" charset="0"/>
                  </a:rPr>
                  <a:t>-IIC RT</a:t>
                </a:r>
              </a:p>
              <a:p>
                <a:r>
                  <a:rPr lang="en-US" altLang="ja-JP" sz="1200" b="1">
                    <a:latin typeface="Arial Narrow" charset="0"/>
                    <a:ea typeface="Arial Narrow" charset="0"/>
                    <a:cs typeface="Arial Narrow" charset="0"/>
                  </a:rPr>
                  <a:t>(PDB ID: 6AR1)</a:t>
                </a:r>
              </a:p>
            </p:txBody>
          </p:sp>
          <p:sp>
            <p:nvSpPr>
              <p:cNvPr id="97" name="テキスト ボックス 96">
                <a:extLst>
                  <a:ext uri="{FF2B5EF4-FFF2-40B4-BE49-F238E27FC236}">
                    <a16:creationId xmlns:a16="http://schemas.microsoft.com/office/drawing/2014/main" id="{1AEBE944-2DED-794B-8CDA-E8D7F58E2253}"/>
                  </a:ext>
                </a:extLst>
              </p:cNvPr>
              <p:cNvSpPr txBox="1"/>
              <p:nvPr/>
            </p:nvSpPr>
            <p:spPr>
              <a:xfrm>
                <a:off x="3275862" y="1018982"/>
                <a:ext cx="425937" cy="241048"/>
              </a:xfrm>
              <a:prstGeom prst="rect">
                <a:avLst/>
              </a:prstGeom>
              <a:noFill/>
            </p:spPr>
            <p:txBody>
              <a:bodyPr wrap="square" lIns="0" tIns="0" rIns="0" bIns="0" rtlCol="0">
                <a:spAutoFit/>
              </a:bodyPr>
              <a:lstStyle/>
              <a:p>
                <a:pPr algn="ctr"/>
                <a:r>
                  <a:rPr lang="en-US" altLang="ja-JP" sz="1400" b="1">
                    <a:latin typeface="Arial Narrow" charset="0"/>
                    <a:ea typeface="Arial Narrow" charset="0"/>
                    <a:cs typeface="Arial Narrow" charset="0"/>
                  </a:rPr>
                  <a:t>295</a:t>
                </a:r>
              </a:p>
            </p:txBody>
          </p:sp>
          <p:sp>
            <p:nvSpPr>
              <p:cNvPr id="98" name="テキスト ボックス 97">
                <a:extLst>
                  <a:ext uri="{FF2B5EF4-FFF2-40B4-BE49-F238E27FC236}">
                    <a16:creationId xmlns:a16="http://schemas.microsoft.com/office/drawing/2014/main" id="{85833C95-A860-5243-BACA-037DC9368D79}"/>
                  </a:ext>
                </a:extLst>
              </p:cNvPr>
              <p:cNvSpPr txBox="1"/>
              <p:nvPr/>
            </p:nvSpPr>
            <p:spPr>
              <a:xfrm>
                <a:off x="4390307" y="1026474"/>
                <a:ext cx="425937" cy="215444"/>
              </a:xfrm>
              <a:prstGeom prst="rect">
                <a:avLst/>
              </a:prstGeom>
              <a:noFill/>
            </p:spPr>
            <p:txBody>
              <a:bodyPr wrap="square" lIns="0" tIns="0" rIns="0" bIns="0" rtlCol="0">
                <a:spAutoFit/>
              </a:bodyPr>
              <a:lstStyle/>
              <a:p>
                <a:pPr algn="ctr"/>
                <a:r>
                  <a:rPr lang="en-US" altLang="ja-JP" sz="1400" b="1">
                    <a:latin typeface="Arial Narrow" charset="0"/>
                    <a:ea typeface="Arial Narrow" charset="0"/>
                    <a:cs typeface="Arial Narrow" charset="0"/>
                  </a:rPr>
                  <a:t>353</a:t>
                </a:r>
              </a:p>
            </p:txBody>
          </p:sp>
        </p:grpSp>
        <p:sp>
          <p:nvSpPr>
            <p:cNvPr id="99" name="テキスト ボックス 98">
              <a:extLst>
                <a:ext uri="{FF2B5EF4-FFF2-40B4-BE49-F238E27FC236}">
                  <a16:creationId xmlns:a16="http://schemas.microsoft.com/office/drawing/2014/main" id="{DECE2824-D29C-B243-B0B6-3154B4C55357}"/>
                </a:ext>
              </a:extLst>
            </p:cNvPr>
            <p:cNvSpPr txBox="1"/>
            <p:nvPr/>
          </p:nvSpPr>
          <p:spPr>
            <a:xfrm>
              <a:off x="1084074" y="1858064"/>
              <a:ext cx="380694" cy="144420"/>
            </a:xfrm>
            <a:prstGeom prst="rect">
              <a:avLst/>
            </a:prstGeom>
            <a:noFill/>
          </p:spPr>
          <p:txBody>
            <a:bodyPr wrap="square" lIns="0" tIns="0" rIns="0" bIns="0" rtlCol="0">
              <a:spAutoFit/>
            </a:bodyPr>
            <a:lstStyle/>
            <a:p>
              <a:pPr algn="ctr"/>
              <a:r>
                <a:rPr lang="en-US" altLang="ja-JP" sz="1050" b="1">
                  <a:latin typeface="Arial Narrow" charset="0"/>
                  <a:ea typeface="Arial Narrow" charset="0"/>
                  <a:cs typeface="Arial Narrow" charset="0"/>
                </a:rPr>
                <a:t>186</a:t>
              </a:r>
            </a:p>
          </p:txBody>
        </p:sp>
        <p:sp>
          <p:nvSpPr>
            <p:cNvPr id="100" name="テキスト ボックス 99">
              <a:extLst>
                <a:ext uri="{FF2B5EF4-FFF2-40B4-BE49-F238E27FC236}">
                  <a16:creationId xmlns:a16="http://schemas.microsoft.com/office/drawing/2014/main" id="{96F703ED-E95F-B643-B5BE-C375424919F0}"/>
                </a:ext>
              </a:extLst>
            </p:cNvPr>
            <p:cNvSpPr txBox="1"/>
            <p:nvPr/>
          </p:nvSpPr>
          <p:spPr>
            <a:xfrm>
              <a:off x="3887681" y="1849338"/>
              <a:ext cx="380694" cy="144420"/>
            </a:xfrm>
            <a:prstGeom prst="rect">
              <a:avLst/>
            </a:prstGeom>
            <a:noFill/>
          </p:spPr>
          <p:txBody>
            <a:bodyPr wrap="square" lIns="0" tIns="0" rIns="0" bIns="0" rtlCol="0">
              <a:spAutoFit/>
            </a:bodyPr>
            <a:lstStyle/>
            <a:p>
              <a:pPr algn="ctr"/>
              <a:r>
                <a:rPr lang="en-US" altLang="ja-JP" sz="1050" b="1">
                  <a:latin typeface="Arial Narrow" charset="0"/>
                  <a:ea typeface="Arial Narrow" charset="0"/>
                  <a:cs typeface="Arial Narrow" charset="0"/>
                </a:rPr>
                <a:t>226</a:t>
              </a:r>
            </a:p>
          </p:txBody>
        </p:sp>
        <p:sp>
          <p:nvSpPr>
            <p:cNvPr id="101" name="テキスト ボックス 100">
              <a:extLst>
                <a:ext uri="{FF2B5EF4-FFF2-40B4-BE49-F238E27FC236}">
                  <a16:creationId xmlns:a16="http://schemas.microsoft.com/office/drawing/2014/main" id="{B502D740-3556-5D43-A7BD-D210E6112101}"/>
                </a:ext>
              </a:extLst>
            </p:cNvPr>
            <p:cNvSpPr txBox="1"/>
            <p:nvPr/>
          </p:nvSpPr>
          <p:spPr>
            <a:xfrm>
              <a:off x="6157955" y="6019391"/>
              <a:ext cx="226552" cy="161583"/>
            </a:xfrm>
            <a:prstGeom prst="rect">
              <a:avLst/>
            </a:prstGeom>
            <a:noFill/>
          </p:spPr>
          <p:txBody>
            <a:bodyPr wrap="square" lIns="0" tIns="0" rIns="0" bIns="0" rtlCol="0">
              <a:spAutoFit/>
            </a:bodyPr>
            <a:lstStyle/>
            <a:p>
              <a:r>
                <a:rPr lang="en-US" altLang="ja-JP" sz="1050" b="1">
                  <a:latin typeface="Arial Narrow" charset="0"/>
                  <a:ea typeface="Arial Narrow" charset="0"/>
                  <a:cs typeface="Arial Narrow" charset="0"/>
                </a:rPr>
                <a:t>420</a:t>
              </a:r>
            </a:p>
          </p:txBody>
        </p:sp>
        <p:sp>
          <p:nvSpPr>
            <p:cNvPr id="102" name="テキスト ボックス 101">
              <a:extLst>
                <a:ext uri="{FF2B5EF4-FFF2-40B4-BE49-F238E27FC236}">
                  <a16:creationId xmlns:a16="http://schemas.microsoft.com/office/drawing/2014/main" id="{3DDDD8D9-AB41-2240-B84F-F50918EED171}"/>
                </a:ext>
              </a:extLst>
            </p:cNvPr>
            <p:cNvSpPr txBox="1"/>
            <p:nvPr/>
          </p:nvSpPr>
          <p:spPr>
            <a:xfrm>
              <a:off x="902254" y="6008375"/>
              <a:ext cx="226552" cy="161583"/>
            </a:xfrm>
            <a:prstGeom prst="rect">
              <a:avLst/>
            </a:prstGeom>
            <a:noFill/>
          </p:spPr>
          <p:txBody>
            <a:bodyPr wrap="square" lIns="0" tIns="0" rIns="0" bIns="0" rtlCol="0">
              <a:spAutoFit/>
            </a:bodyPr>
            <a:lstStyle/>
            <a:p>
              <a:r>
                <a:rPr lang="en-US" altLang="ja-JP" sz="1050" b="1">
                  <a:latin typeface="Arial Narrow" charset="0"/>
                  <a:ea typeface="Arial Narrow" charset="0"/>
                  <a:cs typeface="Arial Narrow" charset="0"/>
                </a:rPr>
                <a:t>353</a:t>
              </a:r>
            </a:p>
          </p:txBody>
        </p:sp>
        <p:sp>
          <p:nvSpPr>
            <p:cNvPr id="104" name="正方形/長方形 103">
              <a:extLst>
                <a:ext uri="{FF2B5EF4-FFF2-40B4-BE49-F238E27FC236}">
                  <a16:creationId xmlns:a16="http://schemas.microsoft.com/office/drawing/2014/main" id="{0242F40C-C614-9E40-B9A3-C107413FCE92}"/>
                </a:ext>
              </a:extLst>
            </p:cNvPr>
            <p:cNvSpPr/>
            <p:nvPr/>
          </p:nvSpPr>
          <p:spPr>
            <a:xfrm>
              <a:off x="334017" y="546533"/>
              <a:ext cx="1130989" cy="523220"/>
            </a:xfrm>
            <a:prstGeom prst="rect">
              <a:avLst/>
            </a:prstGeom>
          </p:spPr>
          <p:txBody>
            <a:bodyPr wrap="square">
              <a:spAutoFit/>
            </a:bodyPr>
            <a:lstStyle/>
            <a:p>
              <a:r>
                <a:rPr lang="en-US" altLang="ja-JP" sz="2800" b="1">
                  <a:latin typeface="Arial Narrow" panose="020B0604020202020204" pitchFamily="34" charset="0"/>
                  <a:ea typeface="Arial Narrow" charset="0"/>
                  <a:cs typeface="Arial Narrow" panose="020B0604020202020204" pitchFamily="34" charset="0"/>
                </a:rPr>
                <a:t>A</a:t>
              </a:r>
            </a:p>
          </p:txBody>
        </p:sp>
        <p:sp>
          <p:nvSpPr>
            <p:cNvPr id="105" name="正方形/長方形 104">
              <a:extLst>
                <a:ext uri="{FF2B5EF4-FFF2-40B4-BE49-F238E27FC236}">
                  <a16:creationId xmlns:a16="http://schemas.microsoft.com/office/drawing/2014/main" id="{E4342C47-6061-5F45-8753-F8DD962370FD}"/>
                </a:ext>
              </a:extLst>
            </p:cNvPr>
            <p:cNvSpPr/>
            <p:nvPr/>
          </p:nvSpPr>
          <p:spPr>
            <a:xfrm>
              <a:off x="343972" y="4587549"/>
              <a:ext cx="1130989" cy="523220"/>
            </a:xfrm>
            <a:prstGeom prst="rect">
              <a:avLst/>
            </a:prstGeom>
          </p:spPr>
          <p:txBody>
            <a:bodyPr wrap="square">
              <a:spAutoFit/>
            </a:bodyPr>
            <a:lstStyle/>
            <a:p>
              <a:r>
                <a:rPr lang="en-US" altLang="ja-JP" sz="2800" b="1">
                  <a:latin typeface="Arial Narrow" panose="020B0604020202020204" pitchFamily="34" charset="0"/>
                  <a:ea typeface="Arial Narrow" charset="0"/>
                  <a:cs typeface="Arial Narrow" panose="020B0604020202020204" pitchFamily="34" charset="0"/>
                </a:rPr>
                <a:t>B</a:t>
              </a:r>
            </a:p>
          </p:txBody>
        </p:sp>
        <p:cxnSp>
          <p:nvCxnSpPr>
            <p:cNvPr id="8" name="直線コネクタ 7">
              <a:extLst>
                <a:ext uri="{FF2B5EF4-FFF2-40B4-BE49-F238E27FC236}">
                  <a16:creationId xmlns:a16="http://schemas.microsoft.com/office/drawing/2014/main" id="{F58BDA69-73E4-AD4D-8E77-0CAB361A4BD9}"/>
                </a:ext>
              </a:extLst>
            </p:cNvPr>
            <p:cNvCxnSpPr>
              <a:cxnSpLocks/>
            </p:cNvCxnSpPr>
            <p:nvPr/>
          </p:nvCxnSpPr>
          <p:spPr>
            <a:xfrm>
              <a:off x="2797714" y="3555180"/>
              <a:ext cx="666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直線コネクタ 62">
              <a:extLst>
                <a:ext uri="{FF2B5EF4-FFF2-40B4-BE49-F238E27FC236}">
                  <a16:creationId xmlns:a16="http://schemas.microsoft.com/office/drawing/2014/main" id="{D9C8B406-5848-8246-85DF-70582517FA05}"/>
                </a:ext>
              </a:extLst>
            </p:cNvPr>
            <p:cNvCxnSpPr>
              <a:cxnSpLocks/>
            </p:cNvCxnSpPr>
            <p:nvPr/>
          </p:nvCxnSpPr>
          <p:spPr>
            <a:xfrm>
              <a:off x="3639263" y="3555180"/>
              <a:ext cx="2988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直線コネクタ 63">
              <a:extLst>
                <a:ext uri="{FF2B5EF4-FFF2-40B4-BE49-F238E27FC236}">
                  <a16:creationId xmlns:a16="http://schemas.microsoft.com/office/drawing/2014/main" id="{6EA90B34-3012-A141-BC24-E84D67CF3C4F}"/>
                </a:ext>
              </a:extLst>
            </p:cNvPr>
            <p:cNvCxnSpPr>
              <a:cxnSpLocks/>
            </p:cNvCxnSpPr>
            <p:nvPr/>
          </p:nvCxnSpPr>
          <p:spPr>
            <a:xfrm>
              <a:off x="1428020" y="3555180"/>
              <a:ext cx="6372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直線コネクタ 65">
              <a:extLst>
                <a:ext uri="{FF2B5EF4-FFF2-40B4-BE49-F238E27FC236}">
                  <a16:creationId xmlns:a16="http://schemas.microsoft.com/office/drawing/2014/main" id="{D82629DB-0B82-9748-9E69-B7E7FC7B6CEE}"/>
                </a:ext>
              </a:extLst>
            </p:cNvPr>
            <p:cNvCxnSpPr>
              <a:cxnSpLocks/>
            </p:cNvCxnSpPr>
            <p:nvPr/>
          </p:nvCxnSpPr>
          <p:spPr>
            <a:xfrm>
              <a:off x="3642163" y="3455824"/>
              <a:ext cx="0" cy="10349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直線コネクタ 66">
              <a:extLst>
                <a:ext uri="{FF2B5EF4-FFF2-40B4-BE49-F238E27FC236}">
                  <a16:creationId xmlns:a16="http://schemas.microsoft.com/office/drawing/2014/main" id="{047FBBF5-5B91-9747-A961-99A135B554FD}"/>
                </a:ext>
              </a:extLst>
            </p:cNvPr>
            <p:cNvCxnSpPr>
              <a:cxnSpLocks/>
            </p:cNvCxnSpPr>
            <p:nvPr/>
          </p:nvCxnSpPr>
          <p:spPr>
            <a:xfrm>
              <a:off x="2057315" y="3455824"/>
              <a:ext cx="0" cy="10349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直線コネクタ 67">
              <a:extLst>
                <a:ext uri="{FF2B5EF4-FFF2-40B4-BE49-F238E27FC236}">
                  <a16:creationId xmlns:a16="http://schemas.microsoft.com/office/drawing/2014/main" id="{6C63C9DB-D504-AD4B-8E59-A096F301BA48}"/>
                </a:ext>
              </a:extLst>
            </p:cNvPr>
            <p:cNvCxnSpPr>
              <a:cxnSpLocks/>
            </p:cNvCxnSpPr>
            <p:nvPr/>
          </p:nvCxnSpPr>
          <p:spPr>
            <a:xfrm>
              <a:off x="3458082" y="3455824"/>
              <a:ext cx="0" cy="10349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直線コネクタ 68">
              <a:extLst>
                <a:ext uri="{FF2B5EF4-FFF2-40B4-BE49-F238E27FC236}">
                  <a16:creationId xmlns:a16="http://schemas.microsoft.com/office/drawing/2014/main" id="{C850ED49-9BFB-934D-8265-904C273393E5}"/>
                </a:ext>
              </a:extLst>
            </p:cNvPr>
            <p:cNvCxnSpPr>
              <a:cxnSpLocks/>
            </p:cNvCxnSpPr>
            <p:nvPr/>
          </p:nvCxnSpPr>
          <p:spPr>
            <a:xfrm>
              <a:off x="2804393" y="3455824"/>
              <a:ext cx="0" cy="10349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直線コネクタ 69">
              <a:extLst>
                <a:ext uri="{FF2B5EF4-FFF2-40B4-BE49-F238E27FC236}">
                  <a16:creationId xmlns:a16="http://schemas.microsoft.com/office/drawing/2014/main" id="{6A308462-E9FA-4640-B514-373F3E6A1FDA}"/>
                </a:ext>
              </a:extLst>
            </p:cNvPr>
            <p:cNvCxnSpPr>
              <a:cxnSpLocks/>
            </p:cNvCxnSpPr>
            <p:nvPr/>
          </p:nvCxnSpPr>
          <p:spPr>
            <a:xfrm>
              <a:off x="3937011" y="3455824"/>
              <a:ext cx="0" cy="10349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直線コネクタ 70">
              <a:extLst>
                <a:ext uri="{FF2B5EF4-FFF2-40B4-BE49-F238E27FC236}">
                  <a16:creationId xmlns:a16="http://schemas.microsoft.com/office/drawing/2014/main" id="{AEDC707E-353F-ED4D-A8ED-2E9A73F4C7F5}"/>
                </a:ext>
              </a:extLst>
            </p:cNvPr>
            <p:cNvCxnSpPr>
              <a:cxnSpLocks/>
            </p:cNvCxnSpPr>
            <p:nvPr/>
          </p:nvCxnSpPr>
          <p:spPr>
            <a:xfrm>
              <a:off x="1438120" y="3455824"/>
              <a:ext cx="0" cy="10349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テキスト ボックス 72">
              <a:extLst>
                <a:ext uri="{FF2B5EF4-FFF2-40B4-BE49-F238E27FC236}">
                  <a16:creationId xmlns:a16="http://schemas.microsoft.com/office/drawing/2014/main" id="{C116D0D7-6F42-F34B-BCDA-6901A3377338}"/>
                </a:ext>
              </a:extLst>
            </p:cNvPr>
            <p:cNvSpPr txBox="1"/>
            <p:nvPr/>
          </p:nvSpPr>
          <p:spPr>
            <a:xfrm>
              <a:off x="3046262" y="3502000"/>
              <a:ext cx="208140" cy="430887"/>
            </a:xfrm>
            <a:prstGeom prst="rect">
              <a:avLst/>
            </a:prstGeom>
            <a:noFill/>
          </p:spPr>
          <p:txBody>
            <a:bodyPr wrap="square" lIns="0" tIns="0" rIns="0" bIns="0" rtlCol="0">
              <a:spAutoFit/>
            </a:bodyPr>
            <a:lstStyle/>
            <a:p>
              <a:pPr algn="ctr"/>
              <a:r>
                <a:rPr lang="en-US" altLang="ja-JP" sz="2800" b="1">
                  <a:latin typeface="Arial Narrow" charset="0"/>
                  <a:ea typeface="Arial Narrow" charset="0"/>
                  <a:cs typeface="Arial Narrow" charset="0"/>
                </a:rPr>
                <a:t>*</a:t>
              </a:r>
            </a:p>
          </p:txBody>
        </p:sp>
        <p:cxnSp>
          <p:nvCxnSpPr>
            <p:cNvPr id="74" name="直線コネクタ 73">
              <a:extLst>
                <a:ext uri="{FF2B5EF4-FFF2-40B4-BE49-F238E27FC236}">
                  <a16:creationId xmlns:a16="http://schemas.microsoft.com/office/drawing/2014/main" id="{41B7554F-3108-9448-992A-382A31C4454A}"/>
                </a:ext>
              </a:extLst>
            </p:cNvPr>
            <p:cNvCxnSpPr>
              <a:cxnSpLocks/>
            </p:cNvCxnSpPr>
            <p:nvPr/>
          </p:nvCxnSpPr>
          <p:spPr>
            <a:xfrm>
              <a:off x="3236485" y="7422726"/>
              <a:ext cx="2898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直線コネクタ 75">
              <a:extLst>
                <a:ext uri="{FF2B5EF4-FFF2-40B4-BE49-F238E27FC236}">
                  <a16:creationId xmlns:a16="http://schemas.microsoft.com/office/drawing/2014/main" id="{2638FB65-18F4-4142-903A-3797DE90A2CA}"/>
                </a:ext>
              </a:extLst>
            </p:cNvPr>
            <p:cNvCxnSpPr>
              <a:cxnSpLocks/>
            </p:cNvCxnSpPr>
            <p:nvPr/>
          </p:nvCxnSpPr>
          <p:spPr>
            <a:xfrm>
              <a:off x="6125466" y="7314981"/>
              <a:ext cx="0" cy="10349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直線コネクタ 77">
              <a:extLst>
                <a:ext uri="{FF2B5EF4-FFF2-40B4-BE49-F238E27FC236}">
                  <a16:creationId xmlns:a16="http://schemas.microsoft.com/office/drawing/2014/main" id="{48B0A793-03A1-A941-A4C9-38D530826983}"/>
                </a:ext>
              </a:extLst>
            </p:cNvPr>
            <p:cNvCxnSpPr>
              <a:cxnSpLocks/>
            </p:cNvCxnSpPr>
            <p:nvPr/>
          </p:nvCxnSpPr>
          <p:spPr>
            <a:xfrm>
              <a:off x="3245447" y="7314981"/>
              <a:ext cx="0" cy="10349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9" name="テキスト ボックス 78">
              <a:extLst>
                <a:ext uri="{FF2B5EF4-FFF2-40B4-BE49-F238E27FC236}">
                  <a16:creationId xmlns:a16="http://schemas.microsoft.com/office/drawing/2014/main" id="{DE3ED7BC-C418-6E43-B0DB-C98ED4092ABB}"/>
                </a:ext>
              </a:extLst>
            </p:cNvPr>
            <p:cNvSpPr txBox="1"/>
            <p:nvPr/>
          </p:nvSpPr>
          <p:spPr>
            <a:xfrm>
              <a:off x="4592537" y="7375117"/>
              <a:ext cx="208140" cy="430887"/>
            </a:xfrm>
            <a:prstGeom prst="rect">
              <a:avLst/>
            </a:prstGeom>
            <a:noFill/>
          </p:spPr>
          <p:txBody>
            <a:bodyPr wrap="square" lIns="0" tIns="0" rIns="0" bIns="0" rtlCol="0">
              <a:spAutoFit/>
            </a:bodyPr>
            <a:lstStyle/>
            <a:p>
              <a:pPr algn="ctr"/>
              <a:r>
                <a:rPr lang="en-US" altLang="ja-JP" sz="2800" b="1">
                  <a:latin typeface="Arial Narrow" charset="0"/>
                  <a:ea typeface="Arial Narrow" charset="0"/>
                  <a:cs typeface="Arial Narrow" charset="0"/>
                </a:rPr>
                <a:t>*</a:t>
              </a:r>
            </a:p>
          </p:txBody>
        </p:sp>
        <p:pic>
          <p:nvPicPr>
            <p:cNvPr id="6" name="図 5" descr="写真と文字の加工写真&#10;&#10;低い精度で自動的に生成された説明">
              <a:extLst>
                <a:ext uri="{FF2B5EF4-FFF2-40B4-BE49-F238E27FC236}">
                  <a16:creationId xmlns:a16="http://schemas.microsoft.com/office/drawing/2014/main" id="{887DF761-15BD-604D-9DC1-6220E7BD2697}"/>
                </a:ext>
              </a:extLst>
            </p:cNvPr>
            <p:cNvPicPr>
              <a:picLocks noChangeAspect="1"/>
            </p:cNvPicPr>
            <p:nvPr/>
          </p:nvPicPr>
          <p:blipFill rotWithShape="1">
            <a:blip r:embed="rId3"/>
            <a:srcRect b="31719"/>
            <a:stretch/>
          </p:blipFill>
          <p:spPr>
            <a:xfrm>
              <a:off x="1424056" y="1924274"/>
              <a:ext cx="2534163" cy="976700"/>
            </a:xfrm>
            <a:prstGeom prst="rect">
              <a:avLst/>
            </a:prstGeom>
          </p:spPr>
        </p:pic>
        <p:pic>
          <p:nvPicPr>
            <p:cNvPr id="72" name="図 71" descr="写真と文字の加工写真&#10;&#10;低い精度で自動的に生成された説明">
              <a:extLst>
                <a:ext uri="{FF2B5EF4-FFF2-40B4-BE49-F238E27FC236}">
                  <a16:creationId xmlns:a16="http://schemas.microsoft.com/office/drawing/2014/main" id="{3D912FA8-87A4-3347-86C5-E51CF04632A6}"/>
                </a:ext>
              </a:extLst>
            </p:cNvPr>
            <p:cNvPicPr>
              <a:picLocks noChangeAspect="1"/>
            </p:cNvPicPr>
            <p:nvPr/>
          </p:nvPicPr>
          <p:blipFill rotWithShape="1">
            <a:blip r:embed="rId3"/>
            <a:srcRect t="69030"/>
            <a:stretch/>
          </p:blipFill>
          <p:spPr>
            <a:xfrm>
              <a:off x="1424055" y="2989021"/>
              <a:ext cx="2534163" cy="442993"/>
            </a:xfrm>
            <a:prstGeom prst="rect">
              <a:avLst/>
            </a:prstGeom>
          </p:spPr>
        </p:pic>
        <p:pic>
          <p:nvPicPr>
            <p:cNvPr id="13" name="図 12" descr="筆記用具, 布 が含まれている画像&#10;&#10;自動的に生成された説明">
              <a:extLst>
                <a:ext uri="{FF2B5EF4-FFF2-40B4-BE49-F238E27FC236}">
                  <a16:creationId xmlns:a16="http://schemas.microsoft.com/office/drawing/2014/main" id="{2F7D2975-4E89-804A-9D91-654F62CAB2A2}"/>
                </a:ext>
              </a:extLst>
            </p:cNvPr>
            <p:cNvPicPr>
              <a:picLocks noChangeAspect="1"/>
            </p:cNvPicPr>
            <p:nvPr/>
          </p:nvPicPr>
          <p:blipFill rotWithShape="1">
            <a:blip r:embed="rId4"/>
            <a:srcRect t="-1028" b="31380"/>
            <a:stretch/>
          </p:blipFill>
          <p:spPr>
            <a:xfrm>
              <a:off x="1139607" y="6099282"/>
              <a:ext cx="4994567" cy="758468"/>
            </a:xfrm>
            <a:prstGeom prst="rect">
              <a:avLst/>
            </a:prstGeom>
          </p:spPr>
        </p:pic>
        <p:pic>
          <p:nvPicPr>
            <p:cNvPr id="83" name="図 82" descr="筆記用具, 布 が含まれている画像&#10;&#10;自動的に生成された説明">
              <a:extLst>
                <a:ext uri="{FF2B5EF4-FFF2-40B4-BE49-F238E27FC236}">
                  <a16:creationId xmlns:a16="http://schemas.microsoft.com/office/drawing/2014/main" id="{8EA25055-66E3-AB4A-83B7-B7DDD54EA7F1}"/>
                </a:ext>
              </a:extLst>
            </p:cNvPr>
            <p:cNvPicPr>
              <a:picLocks noChangeAspect="1"/>
            </p:cNvPicPr>
            <p:nvPr/>
          </p:nvPicPr>
          <p:blipFill rotWithShape="1">
            <a:blip r:embed="rId4"/>
            <a:srcRect t="68723" b="-7240"/>
            <a:stretch/>
          </p:blipFill>
          <p:spPr>
            <a:xfrm>
              <a:off x="1139684" y="6944671"/>
              <a:ext cx="4994567" cy="419455"/>
            </a:xfrm>
            <a:prstGeom prst="rect">
              <a:avLst/>
            </a:prstGeom>
          </p:spPr>
        </p:pic>
      </p:grpSp>
    </p:spTree>
    <p:extLst>
      <p:ext uri="{BB962C8B-B14F-4D97-AF65-F5344CB8AC3E}">
        <p14:creationId xmlns:p14="http://schemas.microsoft.com/office/powerpoint/2010/main" val="38899934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32A08347-8279-484C-A166-C345ACCB4421}"/>
              </a:ext>
            </a:extLst>
          </p:cNvPr>
          <p:cNvPicPr>
            <a:picLocks noChangeAspect="1"/>
          </p:cNvPicPr>
          <p:nvPr/>
        </p:nvPicPr>
        <p:blipFill rotWithShape="1">
          <a:blip r:embed="rId3"/>
          <a:srcRect l="12024" t="11376" r="8519" b="10553"/>
          <a:stretch/>
        </p:blipFill>
        <p:spPr>
          <a:xfrm>
            <a:off x="1691536" y="1381611"/>
            <a:ext cx="4066884" cy="2397600"/>
          </a:xfrm>
          <a:prstGeom prst="rect">
            <a:avLst/>
          </a:prstGeom>
        </p:spPr>
      </p:pic>
      <p:pic>
        <p:nvPicPr>
          <p:cNvPr id="5" name="図 4">
            <a:extLst>
              <a:ext uri="{FF2B5EF4-FFF2-40B4-BE49-F238E27FC236}">
                <a16:creationId xmlns:a16="http://schemas.microsoft.com/office/drawing/2014/main" id="{A958E639-BD4F-A047-807F-7C06CB5C6FE4}"/>
              </a:ext>
            </a:extLst>
          </p:cNvPr>
          <p:cNvPicPr>
            <a:picLocks noChangeAspect="1"/>
          </p:cNvPicPr>
          <p:nvPr/>
        </p:nvPicPr>
        <p:blipFill rotWithShape="1">
          <a:blip r:embed="rId4"/>
          <a:srcRect l="11975" t="11204" r="9506" b="10129"/>
          <a:stretch/>
        </p:blipFill>
        <p:spPr>
          <a:xfrm>
            <a:off x="1689573" y="5384079"/>
            <a:ext cx="4012487" cy="2412000"/>
          </a:xfrm>
          <a:prstGeom prst="rect">
            <a:avLst/>
          </a:prstGeom>
        </p:spPr>
      </p:pic>
      <p:sp>
        <p:nvSpPr>
          <p:cNvPr id="8" name="テキスト ボックス 7">
            <a:extLst>
              <a:ext uri="{FF2B5EF4-FFF2-40B4-BE49-F238E27FC236}">
                <a16:creationId xmlns:a16="http://schemas.microsoft.com/office/drawing/2014/main" id="{8FE2A5E3-7335-684A-8DBF-F4120C91F5DE}"/>
              </a:ext>
            </a:extLst>
          </p:cNvPr>
          <p:cNvSpPr txBox="1"/>
          <p:nvPr/>
        </p:nvSpPr>
        <p:spPr>
          <a:xfrm>
            <a:off x="390127" y="8399005"/>
            <a:ext cx="6183783" cy="1015663"/>
          </a:xfrm>
          <a:prstGeom prst="rect">
            <a:avLst/>
          </a:prstGeom>
          <a:noFill/>
        </p:spPr>
        <p:txBody>
          <a:bodyPr wrap="square" rtlCol="0">
            <a:spAutoFit/>
          </a:bodyPr>
          <a:lstStyle/>
          <a:p>
            <a:pPr algn="just"/>
            <a:r>
              <a:rPr lang="en-US" altLang="ja-JP" sz="1200" b="1" dirty="0">
                <a:latin typeface="Times New Roman" panose="02020603050405020304" pitchFamily="18" charset="0"/>
                <a:cs typeface="Times New Roman" panose="02020603050405020304" pitchFamily="18" charset="0"/>
              </a:rPr>
              <a:t>Supplementary Figure 8. </a:t>
            </a:r>
            <a:r>
              <a:rPr lang="en-US" altLang="ja-JP" sz="1200" dirty="0">
                <a:latin typeface="Times New Roman" panose="02020603050405020304" pitchFamily="18" charset="0"/>
                <a:cs typeface="Times New Roman" panose="02020603050405020304" pitchFamily="18" charset="0"/>
              </a:rPr>
              <a:t>Distribution of the amino acid lengths for each type of IEP, including noncanonical types.</a:t>
            </a:r>
            <a:r>
              <a:rPr lang="en-US" altLang="ja-JP" sz="1200" b="1" dirty="0">
                <a:latin typeface="Times New Roman" panose="02020603050405020304" pitchFamily="18" charset="0"/>
                <a:cs typeface="Times New Roman" panose="02020603050405020304" pitchFamily="18" charset="0"/>
              </a:rPr>
              <a:t> </a:t>
            </a:r>
            <a:r>
              <a:rPr lang="en-US" altLang="ja-JP" sz="1200" dirty="0">
                <a:latin typeface="Times New Roman" panose="02020603050405020304" pitchFamily="18" charset="0"/>
                <a:cs typeface="Times New Roman" panose="02020603050405020304" pitchFamily="18" charset="0"/>
              </a:rPr>
              <a:t>Distribution of the amino acid length for each IEP type is shown. </a:t>
            </a:r>
            <a:r>
              <a:rPr lang="en-US" altLang="ja-JP" sz="1200" b="1" dirty="0">
                <a:latin typeface="Times New Roman" panose="02020603050405020304" pitchFamily="18" charset="0"/>
                <a:cs typeface="Times New Roman" panose="02020603050405020304" pitchFamily="18" charset="0"/>
              </a:rPr>
              <a:t>(A) </a:t>
            </a:r>
            <a:r>
              <a:rPr lang="en-US" altLang="ja-JP" sz="1200" dirty="0">
                <a:latin typeface="Times New Roman" panose="02020603050405020304" pitchFamily="18" charset="0"/>
                <a:cs typeface="Times New Roman" panose="02020603050405020304" pitchFamily="18" charset="0"/>
              </a:rPr>
              <a:t>Distributions of the lengths of ORFs for noncanonical IEPs. </a:t>
            </a:r>
            <a:r>
              <a:rPr lang="en-US" altLang="ja-JP" sz="1200" b="1" dirty="0">
                <a:latin typeface="Times New Roman" panose="02020603050405020304" pitchFamily="18" charset="0"/>
                <a:cs typeface="Times New Roman" panose="02020603050405020304" pitchFamily="18" charset="0"/>
              </a:rPr>
              <a:t>(B) </a:t>
            </a:r>
            <a:r>
              <a:rPr lang="en-US" altLang="ja-JP" sz="1200" dirty="0">
                <a:latin typeface="Times New Roman" panose="02020603050405020304" pitchFamily="18" charset="0"/>
                <a:cs typeface="Times New Roman" panose="02020603050405020304" pitchFamily="18" charset="0"/>
              </a:rPr>
              <a:t>Distributions of the lengths of ORFs for both canonical and noncanonical IEPs. The peak relative density was set to 1.0 in each case. See the legend to Figure 2B for details.</a:t>
            </a:r>
            <a:endParaRPr lang="ja-JP" altLang="ja-JP" sz="1200">
              <a:latin typeface="Times New Roman" panose="02020603050405020304" pitchFamily="18" charset="0"/>
              <a:cs typeface="Times New Roman" panose="02020603050405020304" pitchFamily="18" charset="0"/>
            </a:endParaRPr>
          </a:p>
        </p:txBody>
      </p:sp>
      <p:sp>
        <p:nvSpPr>
          <p:cNvPr id="215" name="テキスト ボックス 214">
            <a:extLst>
              <a:ext uri="{FF2B5EF4-FFF2-40B4-BE49-F238E27FC236}">
                <a16:creationId xmlns:a16="http://schemas.microsoft.com/office/drawing/2014/main" id="{54F208B1-4A6E-A946-A6F4-E15092C9FC64}"/>
              </a:ext>
            </a:extLst>
          </p:cNvPr>
          <p:cNvSpPr txBox="1"/>
          <p:nvPr/>
        </p:nvSpPr>
        <p:spPr>
          <a:xfrm rot="18900000">
            <a:off x="5269137" y="832716"/>
            <a:ext cx="1203329" cy="261610"/>
          </a:xfrm>
          <a:prstGeom prst="rect">
            <a:avLst/>
          </a:prstGeom>
          <a:noFill/>
        </p:spPr>
        <p:txBody>
          <a:bodyPr wrap="square" rtlCol="0">
            <a:spAutoFit/>
          </a:bodyPr>
          <a:lstStyle/>
          <a:p>
            <a:r>
              <a:rPr lang="en-US" altLang="ja-JP" sz="1100" b="1">
                <a:latin typeface="Arial Narrow" charset="0"/>
                <a:ea typeface="Arial Narrow" charset="0"/>
                <a:cs typeface="Arial Narrow" charset="0"/>
              </a:rPr>
              <a:t>Unclassified </a:t>
            </a:r>
            <a:r>
              <a:rPr kumimoji="1" lang="en-US" altLang="ja-JP" sz="1100" b="1">
                <a:latin typeface="Arial Narrow" charset="0"/>
                <a:ea typeface="Arial Narrow" charset="0"/>
                <a:cs typeface="Arial Narrow" charset="0"/>
              </a:rPr>
              <a:t>(</a:t>
            </a:r>
            <a:r>
              <a:rPr lang="en-US" altLang="ja-JP" sz="1100" b="1">
                <a:latin typeface="Arial Narrow" charset="0"/>
                <a:ea typeface="Arial Narrow" charset="0"/>
                <a:cs typeface="Arial Narrow" charset="0"/>
              </a:rPr>
              <a:t>14</a:t>
            </a:r>
            <a:r>
              <a:rPr kumimoji="1" lang="en-US" altLang="ja-JP" sz="1100" b="1">
                <a:latin typeface="Arial Narrow" charset="0"/>
                <a:ea typeface="Arial Narrow" charset="0"/>
                <a:cs typeface="Arial Narrow" charset="0"/>
              </a:rPr>
              <a:t>)</a:t>
            </a:r>
            <a:endParaRPr kumimoji="1" lang="ja-JP" altLang="en-US" sz="1100" b="1">
              <a:latin typeface="Arial Narrow" charset="0"/>
              <a:ea typeface="Arial Narrow" charset="0"/>
              <a:cs typeface="Arial Narrow" charset="0"/>
            </a:endParaRPr>
          </a:p>
        </p:txBody>
      </p:sp>
      <p:sp>
        <p:nvSpPr>
          <p:cNvPr id="191" name="正方形/長方形 190">
            <a:extLst>
              <a:ext uri="{FF2B5EF4-FFF2-40B4-BE49-F238E27FC236}">
                <a16:creationId xmlns:a16="http://schemas.microsoft.com/office/drawing/2014/main" id="{7561F567-2B27-C44E-BFA8-A82CA04BB2FA}"/>
              </a:ext>
            </a:extLst>
          </p:cNvPr>
          <p:cNvSpPr/>
          <p:nvPr/>
        </p:nvSpPr>
        <p:spPr>
          <a:xfrm>
            <a:off x="1252890" y="1287544"/>
            <a:ext cx="447858" cy="25004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2" name="テキスト ボックス 191">
            <a:extLst>
              <a:ext uri="{FF2B5EF4-FFF2-40B4-BE49-F238E27FC236}">
                <a16:creationId xmlns:a16="http://schemas.microsoft.com/office/drawing/2014/main" id="{36E6A379-B64B-B049-B790-B9D23BB2535E}"/>
              </a:ext>
            </a:extLst>
          </p:cNvPr>
          <p:cNvSpPr txBox="1"/>
          <p:nvPr/>
        </p:nvSpPr>
        <p:spPr>
          <a:xfrm rot="16200000">
            <a:off x="217010" y="2365647"/>
            <a:ext cx="2139797" cy="307777"/>
          </a:xfrm>
          <a:prstGeom prst="rect">
            <a:avLst/>
          </a:prstGeom>
          <a:noFill/>
        </p:spPr>
        <p:txBody>
          <a:bodyPr wrap="square" rtlCol="0">
            <a:spAutoFit/>
          </a:bodyPr>
          <a:lstStyle/>
          <a:p>
            <a:pPr algn="just"/>
            <a:r>
              <a:rPr kumimoji="1" lang="en-US" altLang="ja-JP" sz="1400" b="1">
                <a:latin typeface="Arial Narrow" charset="0"/>
                <a:ea typeface="Arial Narrow" charset="0"/>
                <a:cs typeface="Arial Narrow" charset="0"/>
              </a:rPr>
              <a:t>Length of IEP (amino acids)</a:t>
            </a:r>
            <a:endParaRPr kumimoji="1" lang="ja-JP" altLang="en-US" sz="1400" b="1">
              <a:latin typeface="Arial Narrow" charset="0"/>
              <a:ea typeface="Arial Narrow" charset="0"/>
              <a:cs typeface="Arial Narrow" charset="0"/>
            </a:endParaRPr>
          </a:p>
        </p:txBody>
      </p:sp>
      <p:sp>
        <p:nvSpPr>
          <p:cNvPr id="193" name="テキスト ボックス 192">
            <a:extLst>
              <a:ext uri="{FF2B5EF4-FFF2-40B4-BE49-F238E27FC236}">
                <a16:creationId xmlns:a16="http://schemas.microsoft.com/office/drawing/2014/main" id="{1F8C77C9-02FF-2346-9AEC-DA270E4317AC}"/>
              </a:ext>
            </a:extLst>
          </p:cNvPr>
          <p:cNvSpPr txBox="1"/>
          <p:nvPr/>
        </p:nvSpPr>
        <p:spPr>
          <a:xfrm>
            <a:off x="1373211" y="1276852"/>
            <a:ext cx="425399" cy="230832"/>
          </a:xfrm>
          <a:prstGeom prst="rect">
            <a:avLst/>
          </a:prstGeom>
          <a:noFill/>
        </p:spPr>
        <p:txBody>
          <a:bodyPr wrap="square" rtlCol="0">
            <a:spAutoFit/>
          </a:bodyPr>
          <a:lstStyle/>
          <a:p>
            <a:pPr algn="r"/>
            <a:r>
              <a:rPr kumimoji="1" lang="en-US" altLang="ja-JP" sz="900" b="1">
                <a:latin typeface="Arial Narrow" charset="0"/>
                <a:ea typeface="Arial Narrow" charset="0"/>
                <a:cs typeface="Arial Narrow" charset="0"/>
              </a:rPr>
              <a:t>800-</a:t>
            </a:r>
            <a:endParaRPr kumimoji="1" lang="ja-JP" altLang="en-US" sz="900" b="1">
              <a:latin typeface="Arial Narrow" charset="0"/>
              <a:ea typeface="Arial Narrow" charset="0"/>
              <a:cs typeface="Arial Narrow" charset="0"/>
            </a:endParaRPr>
          </a:p>
        </p:txBody>
      </p:sp>
      <p:sp>
        <p:nvSpPr>
          <p:cNvPr id="194" name="テキスト ボックス 193">
            <a:extLst>
              <a:ext uri="{FF2B5EF4-FFF2-40B4-BE49-F238E27FC236}">
                <a16:creationId xmlns:a16="http://schemas.microsoft.com/office/drawing/2014/main" id="{6C428FC2-3BE4-BF4E-B6C7-AC54C8AB49F1}"/>
              </a:ext>
            </a:extLst>
          </p:cNvPr>
          <p:cNvSpPr txBox="1"/>
          <p:nvPr/>
        </p:nvSpPr>
        <p:spPr>
          <a:xfrm>
            <a:off x="1378761" y="1566824"/>
            <a:ext cx="419849" cy="230832"/>
          </a:xfrm>
          <a:prstGeom prst="rect">
            <a:avLst/>
          </a:prstGeom>
          <a:noFill/>
        </p:spPr>
        <p:txBody>
          <a:bodyPr wrap="square" rtlCol="0">
            <a:spAutoFit/>
          </a:bodyPr>
          <a:lstStyle/>
          <a:p>
            <a:pPr algn="r"/>
            <a:r>
              <a:rPr lang="en-US" altLang="ja-JP" sz="900" b="1">
                <a:latin typeface="Arial Narrow" charset="0"/>
                <a:ea typeface="Arial Narrow" charset="0"/>
                <a:cs typeface="Arial Narrow" charset="0"/>
              </a:rPr>
              <a:t>7</a:t>
            </a:r>
            <a:r>
              <a:rPr kumimoji="1" lang="en-US" altLang="ja-JP" sz="900" b="1">
                <a:latin typeface="Arial Narrow" charset="0"/>
                <a:ea typeface="Arial Narrow" charset="0"/>
                <a:cs typeface="Arial Narrow" charset="0"/>
              </a:rPr>
              <a:t>00-</a:t>
            </a:r>
            <a:endParaRPr kumimoji="1" lang="ja-JP" altLang="en-US" sz="900" b="1">
              <a:latin typeface="Arial Narrow" charset="0"/>
              <a:ea typeface="Arial Narrow" charset="0"/>
              <a:cs typeface="Arial Narrow" charset="0"/>
            </a:endParaRPr>
          </a:p>
        </p:txBody>
      </p:sp>
      <p:sp>
        <p:nvSpPr>
          <p:cNvPr id="195" name="テキスト ボックス 194">
            <a:extLst>
              <a:ext uri="{FF2B5EF4-FFF2-40B4-BE49-F238E27FC236}">
                <a16:creationId xmlns:a16="http://schemas.microsoft.com/office/drawing/2014/main" id="{69DA32EC-2525-A446-BAE4-1C4A4CA24ADC}"/>
              </a:ext>
            </a:extLst>
          </p:cNvPr>
          <p:cNvSpPr txBox="1"/>
          <p:nvPr/>
        </p:nvSpPr>
        <p:spPr>
          <a:xfrm>
            <a:off x="1380334" y="1862986"/>
            <a:ext cx="418276" cy="230832"/>
          </a:xfrm>
          <a:prstGeom prst="rect">
            <a:avLst/>
          </a:prstGeom>
          <a:noFill/>
        </p:spPr>
        <p:txBody>
          <a:bodyPr wrap="square" rtlCol="0">
            <a:spAutoFit/>
          </a:bodyPr>
          <a:lstStyle/>
          <a:p>
            <a:pPr algn="r"/>
            <a:r>
              <a:rPr kumimoji="1" lang="en-US" altLang="ja-JP" sz="900" b="1">
                <a:latin typeface="Arial Narrow" charset="0"/>
                <a:ea typeface="Arial Narrow" charset="0"/>
                <a:cs typeface="Arial Narrow" charset="0"/>
              </a:rPr>
              <a:t>600-</a:t>
            </a:r>
            <a:endParaRPr kumimoji="1" lang="ja-JP" altLang="en-US" sz="900" b="1">
              <a:latin typeface="Arial Narrow" charset="0"/>
              <a:ea typeface="Arial Narrow" charset="0"/>
              <a:cs typeface="Arial Narrow" charset="0"/>
            </a:endParaRPr>
          </a:p>
        </p:txBody>
      </p:sp>
      <p:sp>
        <p:nvSpPr>
          <p:cNvPr id="196" name="テキスト ボックス 195">
            <a:extLst>
              <a:ext uri="{FF2B5EF4-FFF2-40B4-BE49-F238E27FC236}">
                <a16:creationId xmlns:a16="http://schemas.microsoft.com/office/drawing/2014/main" id="{427B83EC-DD8B-A044-A22A-928DC19AA89F}"/>
              </a:ext>
            </a:extLst>
          </p:cNvPr>
          <p:cNvSpPr txBox="1"/>
          <p:nvPr/>
        </p:nvSpPr>
        <p:spPr>
          <a:xfrm>
            <a:off x="1373210" y="2158131"/>
            <a:ext cx="425400" cy="230832"/>
          </a:xfrm>
          <a:prstGeom prst="rect">
            <a:avLst/>
          </a:prstGeom>
          <a:noFill/>
        </p:spPr>
        <p:txBody>
          <a:bodyPr wrap="square" rtlCol="0">
            <a:spAutoFit/>
          </a:bodyPr>
          <a:lstStyle/>
          <a:p>
            <a:pPr algn="r"/>
            <a:r>
              <a:rPr lang="en-US" altLang="ja-JP" sz="900" b="1">
                <a:latin typeface="Arial Narrow" charset="0"/>
                <a:ea typeface="Arial Narrow" charset="0"/>
                <a:cs typeface="Arial Narrow" charset="0"/>
              </a:rPr>
              <a:t>5</a:t>
            </a:r>
            <a:r>
              <a:rPr kumimoji="1" lang="en-US" altLang="ja-JP" sz="900" b="1">
                <a:latin typeface="Arial Narrow" charset="0"/>
                <a:ea typeface="Arial Narrow" charset="0"/>
                <a:cs typeface="Arial Narrow" charset="0"/>
              </a:rPr>
              <a:t>00-</a:t>
            </a:r>
            <a:endParaRPr kumimoji="1" lang="ja-JP" altLang="en-US" sz="900" b="1">
              <a:latin typeface="Arial Narrow" charset="0"/>
              <a:ea typeface="Arial Narrow" charset="0"/>
              <a:cs typeface="Arial Narrow" charset="0"/>
            </a:endParaRPr>
          </a:p>
        </p:txBody>
      </p:sp>
      <p:sp>
        <p:nvSpPr>
          <p:cNvPr id="197" name="テキスト ボックス 196">
            <a:extLst>
              <a:ext uri="{FF2B5EF4-FFF2-40B4-BE49-F238E27FC236}">
                <a16:creationId xmlns:a16="http://schemas.microsoft.com/office/drawing/2014/main" id="{894ECA74-0211-3B49-A053-518D68AE7821}"/>
              </a:ext>
            </a:extLst>
          </p:cNvPr>
          <p:cNvSpPr txBox="1"/>
          <p:nvPr/>
        </p:nvSpPr>
        <p:spPr>
          <a:xfrm>
            <a:off x="1373209" y="2455764"/>
            <a:ext cx="425401" cy="230832"/>
          </a:xfrm>
          <a:prstGeom prst="rect">
            <a:avLst/>
          </a:prstGeom>
          <a:noFill/>
        </p:spPr>
        <p:txBody>
          <a:bodyPr wrap="square" rtlCol="0">
            <a:spAutoFit/>
          </a:bodyPr>
          <a:lstStyle/>
          <a:p>
            <a:pPr algn="r"/>
            <a:r>
              <a:rPr lang="en-US" altLang="ja-JP" sz="900" b="1">
                <a:latin typeface="Arial Narrow" charset="0"/>
                <a:ea typeface="Arial Narrow" charset="0"/>
                <a:cs typeface="Arial Narrow" charset="0"/>
              </a:rPr>
              <a:t>4</a:t>
            </a:r>
            <a:r>
              <a:rPr kumimoji="1" lang="en-US" altLang="ja-JP" sz="900" b="1">
                <a:latin typeface="Arial Narrow" charset="0"/>
                <a:ea typeface="Arial Narrow" charset="0"/>
                <a:cs typeface="Arial Narrow" charset="0"/>
              </a:rPr>
              <a:t>00-</a:t>
            </a:r>
            <a:endParaRPr kumimoji="1" lang="ja-JP" altLang="en-US" sz="900" b="1">
              <a:latin typeface="Arial Narrow" charset="0"/>
              <a:ea typeface="Arial Narrow" charset="0"/>
              <a:cs typeface="Arial Narrow" charset="0"/>
            </a:endParaRPr>
          </a:p>
        </p:txBody>
      </p:sp>
      <p:sp>
        <p:nvSpPr>
          <p:cNvPr id="198" name="テキスト ボックス 197">
            <a:extLst>
              <a:ext uri="{FF2B5EF4-FFF2-40B4-BE49-F238E27FC236}">
                <a16:creationId xmlns:a16="http://schemas.microsoft.com/office/drawing/2014/main" id="{3D6D976A-11EE-2842-B85B-D6070E6ACF38}"/>
              </a:ext>
            </a:extLst>
          </p:cNvPr>
          <p:cNvSpPr txBox="1"/>
          <p:nvPr/>
        </p:nvSpPr>
        <p:spPr>
          <a:xfrm>
            <a:off x="1377055" y="2749821"/>
            <a:ext cx="421555" cy="230832"/>
          </a:xfrm>
          <a:prstGeom prst="rect">
            <a:avLst/>
          </a:prstGeom>
          <a:noFill/>
        </p:spPr>
        <p:txBody>
          <a:bodyPr wrap="square" rtlCol="0">
            <a:spAutoFit/>
          </a:bodyPr>
          <a:lstStyle/>
          <a:p>
            <a:pPr algn="r"/>
            <a:r>
              <a:rPr kumimoji="1" lang="en-US" altLang="ja-JP" sz="900" b="1">
                <a:latin typeface="Arial Narrow" charset="0"/>
                <a:ea typeface="Arial Narrow" charset="0"/>
                <a:cs typeface="Arial Narrow" charset="0"/>
              </a:rPr>
              <a:t>300-</a:t>
            </a:r>
            <a:endParaRPr kumimoji="1" lang="ja-JP" altLang="en-US" sz="900" b="1">
              <a:latin typeface="Arial Narrow" charset="0"/>
              <a:ea typeface="Arial Narrow" charset="0"/>
              <a:cs typeface="Arial Narrow" charset="0"/>
            </a:endParaRPr>
          </a:p>
        </p:txBody>
      </p:sp>
      <p:sp>
        <p:nvSpPr>
          <p:cNvPr id="199" name="テキスト ボックス 198">
            <a:extLst>
              <a:ext uri="{FF2B5EF4-FFF2-40B4-BE49-F238E27FC236}">
                <a16:creationId xmlns:a16="http://schemas.microsoft.com/office/drawing/2014/main" id="{6F942881-6685-A646-ACF3-A5C5A5313839}"/>
              </a:ext>
            </a:extLst>
          </p:cNvPr>
          <p:cNvSpPr txBox="1"/>
          <p:nvPr/>
        </p:nvSpPr>
        <p:spPr>
          <a:xfrm>
            <a:off x="1378922" y="3047454"/>
            <a:ext cx="419688" cy="230832"/>
          </a:xfrm>
          <a:prstGeom prst="rect">
            <a:avLst/>
          </a:prstGeom>
          <a:noFill/>
        </p:spPr>
        <p:txBody>
          <a:bodyPr wrap="square" rtlCol="0">
            <a:spAutoFit/>
          </a:bodyPr>
          <a:lstStyle/>
          <a:p>
            <a:pPr algn="r"/>
            <a:r>
              <a:rPr lang="en-US" altLang="ja-JP" sz="900" b="1">
                <a:latin typeface="Arial Narrow" charset="0"/>
                <a:ea typeface="Arial Narrow" charset="0"/>
                <a:cs typeface="Arial Narrow" charset="0"/>
              </a:rPr>
              <a:t>2</a:t>
            </a:r>
            <a:r>
              <a:rPr kumimoji="1" lang="en-US" altLang="ja-JP" sz="900" b="1">
                <a:latin typeface="Arial Narrow" charset="0"/>
                <a:ea typeface="Arial Narrow" charset="0"/>
                <a:cs typeface="Arial Narrow" charset="0"/>
              </a:rPr>
              <a:t>00-</a:t>
            </a:r>
            <a:endParaRPr kumimoji="1" lang="ja-JP" altLang="en-US" sz="900" b="1">
              <a:latin typeface="Arial Narrow" charset="0"/>
              <a:ea typeface="Arial Narrow" charset="0"/>
              <a:cs typeface="Arial Narrow" charset="0"/>
            </a:endParaRPr>
          </a:p>
        </p:txBody>
      </p:sp>
      <p:sp>
        <p:nvSpPr>
          <p:cNvPr id="200" name="テキスト ボックス 199">
            <a:extLst>
              <a:ext uri="{FF2B5EF4-FFF2-40B4-BE49-F238E27FC236}">
                <a16:creationId xmlns:a16="http://schemas.microsoft.com/office/drawing/2014/main" id="{8403F5D6-B89C-1840-9426-AAC5285AE68C}"/>
              </a:ext>
            </a:extLst>
          </p:cNvPr>
          <p:cNvSpPr txBox="1"/>
          <p:nvPr/>
        </p:nvSpPr>
        <p:spPr>
          <a:xfrm>
            <a:off x="1352680" y="3341415"/>
            <a:ext cx="445930" cy="230832"/>
          </a:xfrm>
          <a:prstGeom prst="rect">
            <a:avLst/>
          </a:prstGeom>
          <a:noFill/>
        </p:spPr>
        <p:txBody>
          <a:bodyPr wrap="square" rtlCol="0">
            <a:spAutoFit/>
          </a:bodyPr>
          <a:lstStyle/>
          <a:p>
            <a:pPr algn="r"/>
            <a:r>
              <a:rPr kumimoji="1" lang="en-US" altLang="ja-JP" sz="900" b="1">
                <a:latin typeface="Arial Narrow" charset="0"/>
                <a:ea typeface="Arial Narrow" charset="0"/>
                <a:cs typeface="Arial Narrow" charset="0"/>
              </a:rPr>
              <a:t>100-</a:t>
            </a:r>
            <a:endParaRPr kumimoji="1" lang="ja-JP" altLang="en-US" sz="900" b="1">
              <a:latin typeface="Arial Narrow" charset="0"/>
              <a:ea typeface="Arial Narrow" charset="0"/>
              <a:cs typeface="Arial Narrow" charset="0"/>
            </a:endParaRPr>
          </a:p>
        </p:txBody>
      </p:sp>
      <p:sp>
        <p:nvSpPr>
          <p:cNvPr id="201" name="テキスト ボックス 200">
            <a:extLst>
              <a:ext uri="{FF2B5EF4-FFF2-40B4-BE49-F238E27FC236}">
                <a16:creationId xmlns:a16="http://schemas.microsoft.com/office/drawing/2014/main" id="{1BDCA46C-C301-0C4C-A273-A4E6AB36E5EB}"/>
              </a:ext>
            </a:extLst>
          </p:cNvPr>
          <p:cNvSpPr txBox="1"/>
          <p:nvPr/>
        </p:nvSpPr>
        <p:spPr>
          <a:xfrm>
            <a:off x="1386318" y="3634430"/>
            <a:ext cx="412292" cy="230996"/>
          </a:xfrm>
          <a:prstGeom prst="rect">
            <a:avLst/>
          </a:prstGeom>
          <a:noFill/>
        </p:spPr>
        <p:txBody>
          <a:bodyPr wrap="square" rtlCol="0">
            <a:spAutoFit/>
          </a:bodyPr>
          <a:lstStyle/>
          <a:p>
            <a:pPr algn="r"/>
            <a:r>
              <a:rPr kumimoji="1" lang="en-US" altLang="ja-JP" sz="900" b="1">
                <a:latin typeface="Arial Narrow" charset="0"/>
                <a:ea typeface="Arial Narrow" charset="0"/>
                <a:cs typeface="Arial Narrow" charset="0"/>
              </a:rPr>
              <a:t>0-</a:t>
            </a:r>
            <a:endParaRPr kumimoji="1" lang="ja-JP" altLang="en-US" sz="900" b="1">
              <a:latin typeface="Arial Narrow" charset="0"/>
              <a:ea typeface="Arial Narrow" charset="0"/>
              <a:cs typeface="Arial Narrow" charset="0"/>
            </a:endParaRPr>
          </a:p>
        </p:txBody>
      </p:sp>
      <p:sp>
        <p:nvSpPr>
          <p:cNvPr id="202" name="テキスト ボックス 201">
            <a:extLst>
              <a:ext uri="{FF2B5EF4-FFF2-40B4-BE49-F238E27FC236}">
                <a16:creationId xmlns:a16="http://schemas.microsoft.com/office/drawing/2014/main" id="{FACD4622-879E-4E41-BE3A-6E897BB224C9}"/>
              </a:ext>
            </a:extLst>
          </p:cNvPr>
          <p:cNvSpPr txBox="1"/>
          <p:nvPr/>
        </p:nvSpPr>
        <p:spPr>
          <a:xfrm rot="18900000">
            <a:off x="1635081" y="1021059"/>
            <a:ext cx="697005" cy="261610"/>
          </a:xfrm>
          <a:prstGeom prst="rect">
            <a:avLst/>
          </a:prstGeom>
          <a:noFill/>
        </p:spPr>
        <p:txBody>
          <a:bodyPr wrap="square" rtlCol="0">
            <a:spAutoFit/>
          </a:bodyPr>
          <a:lstStyle/>
          <a:p>
            <a:r>
              <a:rPr kumimoji="1" lang="en-US" altLang="ja-JP" sz="1100" b="1">
                <a:latin typeface="Arial Narrow" charset="0"/>
                <a:ea typeface="Arial Narrow" charset="0"/>
                <a:cs typeface="Arial Narrow" charset="0"/>
              </a:rPr>
              <a:t>A (9)</a:t>
            </a:r>
            <a:endParaRPr kumimoji="1" lang="ja-JP" altLang="en-US" sz="1100" b="1">
              <a:latin typeface="Arial Narrow" charset="0"/>
              <a:ea typeface="Arial Narrow" charset="0"/>
              <a:cs typeface="Arial Narrow" charset="0"/>
            </a:endParaRPr>
          </a:p>
        </p:txBody>
      </p:sp>
      <p:sp>
        <p:nvSpPr>
          <p:cNvPr id="203" name="テキスト ボックス 202">
            <a:extLst>
              <a:ext uri="{FF2B5EF4-FFF2-40B4-BE49-F238E27FC236}">
                <a16:creationId xmlns:a16="http://schemas.microsoft.com/office/drawing/2014/main" id="{AA39C3AA-F797-0541-9A17-307250857E0D}"/>
              </a:ext>
            </a:extLst>
          </p:cNvPr>
          <p:cNvSpPr txBox="1"/>
          <p:nvPr/>
        </p:nvSpPr>
        <p:spPr>
          <a:xfrm rot="18900000">
            <a:off x="1934825" y="1004712"/>
            <a:ext cx="743241" cy="261610"/>
          </a:xfrm>
          <a:prstGeom prst="rect">
            <a:avLst/>
          </a:prstGeom>
          <a:noFill/>
        </p:spPr>
        <p:txBody>
          <a:bodyPr wrap="square" rtlCol="0">
            <a:spAutoFit/>
          </a:bodyPr>
          <a:lstStyle/>
          <a:p>
            <a:r>
              <a:rPr lang="en-US" altLang="ja-JP" sz="1100" b="1" dirty="0">
                <a:latin typeface="Arial Narrow" charset="0"/>
                <a:ea typeface="Arial Narrow" charset="0"/>
                <a:cs typeface="Arial Narrow" charset="0"/>
              </a:rPr>
              <a:t>B </a:t>
            </a:r>
            <a:r>
              <a:rPr kumimoji="1" lang="en-US" altLang="ja-JP" sz="1100" b="1" dirty="0">
                <a:latin typeface="Arial Narrow" charset="0"/>
                <a:ea typeface="Arial Narrow" charset="0"/>
                <a:cs typeface="Arial Narrow" charset="0"/>
              </a:rPr>
              <a:t>(</a:t>
            </a:r>
            <a:r>
              <a:rPr lang="en-US" altLang="ja-JP" sz="1100" b="1" dirty="0">
                <a:latin typeface="Arial Narrow" charset="0"/>
                <a:ea typeface="Arial Narrow" charset="0"/>
                <a:cs typeface="Arial Narrow" charset="0"/>
              </a:rPr>
              <a:t>32</a:t>
            </a:r>
            <a:r>
              <a:rPr kumimoji="1" lang="en-US" altLang="ja-JP" sz="1100" b="1" dirty="0">
                <a:latin typeface="Arial Narrow" charset="0"/>
                <a:ea typeface="Arial Narrow" charset="0"/>
                <a:cs typeface="Arial Narrow" charset="0"/>
              </a:rPr>
              <a:t>)</a:t>
            </a:r>
            <a:endParaRPr kumimoji="1" lang="ja-JP" altLang="en-US" sz="1100" b="1">
              <a:latin typeface="Arial Narrow" charset="0"/>
              <a:ea typeface="Arial Narrow" charset="0"/>
              <a:cs typeface="Arial Narrow" charset="0"/>
            </a:endParaRPr>
          </a:p>
        </p:txBody>
      </p:sp>
      <p:sp>
        <p:nvSpPr>
          <p:cNvPr id="204" name="テキスト ボックス 203">
            <a:extLst>
              <a:ext uri="{FF2B5EF4-FFF2-40B4-BE49-F238E27FC236}">
                <a16:creationId xmlns:a16="http://schemas.microsoft.com/office/drawing/2014/main" id="{62AC263A-E68E-B240-8815-71A157A65C73}"/>
              </a:ext>
            </a:extLst>
          </p:cNvPr>
          <p:cNvSpPr txBox="1"/>
          <p:nvPr/>
        </p:nvSpPr>
        <p:spPr>
          <a:xfrm rot="18900000">
            <a:off x="2224909" y="1004712"/>
            <a:ext cx="743242" cy="261610"/>
          </a:xfrm>
          <a:prstGeom prst="rect">
            <a:avLst/>
          </a:prstGeom>
          <a:noFill/>
        </p:spPr>
        <p:txBody>
          <a:bodyPr wrap="square" rtlCol="0">
            <a:spAutoFit/>
          </a:bodyPr>
          <a:lstStyle/>
          <a:p>
            <a:r>
              <a:rPr kumimoji="1" lang="en-US" altLang="ja-JP" sz="1100" b="1" dirty="0">
                <a:latin typeface="Arial Narrow" charset="0"/>
                <a:ea typeface="Arial Narrow" charset="0"/>
                <a:cs typeface="Arial Narrow" charset="0"/>
              </a:rPr>
              <a:t>C (180)</a:t>
            </a:r>
            <a:endParaRPr kumimoji="1" lang="ja-JP" altLang="en-US" sz="1100" b="1">
              <a:latin typeface="Arial Narrow" charset="0"/>
              <a:ea typeface="Arial Narrow" charset="0"/>
              <a:cs typeface="Arial Narrow" charset="0"/>
            </a:endParaRPr>
          </a:p>
        </p:txBody>
      </p:sp>
      <p:sp>
        <p:nvSpPr>
          <p:cNvPr id="205" name="テキスト ボックス 204">
            <a:extLst>
              <a:ext uri="{FF2B5EF4-FFF2-40B4-BE49-F238E27FC236}">
                <a16:creationId xmlns:a16="http://schemas.microsoft.com/office/drawing/2014/main" id="{A72DAAD1-BDC5-1648-B76D-41DA9F45A870}"/>
              </a:ext>
            </a:extLst>
          </p:cNvPr>
          <p:cNvSpPr txBox="1"/>
          <p:nvPr/>
        </p:nvSpPr>
        <p:spPr>
          <a:xfrm rot="18900000">
            <a:off x="2486266" y="968196"/>
            <a:ext cx="846523" cy="261610"/>
          </a:xfrm>
          <a:prstGeom prst="rect">
            <a:avLst/>
          </a:prstGeom>
          <a:noFill/>
        </p:spPr>
        <p:txBody>
          <a:bodyPr wrap="square" rtlCol="0">
            <a:spAutoFit/>
          </a:bodyPr>
          <a:lstStyle/>
          <a:p>
            <a:r>
              <a:rPr lang="en-US" altLang="ja-JP" sz="1100" b="1" dirty="0">
                <a:latin typeface="Arial Narrow" charset="0"/>
                <a:ea typeface="Arial Narrow" charset="0"/>
                <a:cs typeface="Arial Narrow" charset="0"/>
              </a:rPr>
              <a:t>D </a:t>
            </a:r>
            <a:r>
              <a:rPr kumimoji="1" lang="en-US" altLang="ja-JP" sz="1100" b="1" dirty="0">
                <a:latin typeface="Arial Narrow" charset="0"/>
                <a:ea typeface="Arial Narrow" charset="0"/>
                <a:cs typeface="Arial Narrow" charset="0"/>
              </a:rPr>
              <a:t>(</a:t>
            </a:r>
            <a:r>
              <a:rPr lang="en-US" altLang="ja-JP" sz="1100" b="1" dirty="0">
                <a:latin typeface="Arial Narrow" charset="0"/>
                <a:ea typeface="Arial Narrow" charset="0"/>
                <a:cs typeface="Arial Narrow" charset="0"/>
              </a:rPr>
              <a:t>42</a:t>
            </a:r>
            <a:r>
              <a:rPr kumimoji="1" lang="en-US" altLang="ja-JP" sz="1100" b="1" dirty="0">
                <a:latin typeface="Arial Narrow" charset="0"/>
                <a:ea typeface="Arial Narrow" charset="0"/>
                <a:cs typeface="Arial Narrow" charset="0"/>
              </a:rPr>
              <a:t>)</a:t>
            </a:r>
            <a:endParaRPr kumimoji="1" lang="ja-JP" altLang="en-US" sz="1100" b="1">
              <a:latin typeface="Arial Narrow" charset="0"/>
              <a:ea typeface="Arial Narrow" charset="0"/>
              <a:cs typeface="Arial Narrow" charset="0"/>
            </a:endParaRPr>
          </a:p>
        </p:txBody>
      </p:sp>
      <p:sp>
        <p:nvSpPr>
          <p:cNvPr id="206" name="テキスト ボックス 205">
            <a:extLst>
              <a:ext uri="{FF2B5EF4-FFF2-40B4-BE49-F238E27FC236}">
                <a16:creationId xmlns:a16="http://schemas.microsoft.com/office/drawing/2014/main" id="{7444A2F6-FAD5-7E47-9AFD-5BF7CC4EA4F8}"/>
              </a:ext>
            </a:extLst>
          </p:cNvPr>
          <p:cNvSpPr txBox="1"/>
          <p:nvPr/>
        </p:nvSpPr>
        <p:spPr>
          <a:xfrm rot="18900000">
            <a:off x="2785890" y="1001947"/>
            <a:ext cx="751063" cy="261610"/>
          </a:xfrm>
          <a:prstGeom prst="rect">
            <a:avLst/>
          </a:prstGeom>
          <a:noFill/>
        </p:spPr>
        <p:txBody>
          <a:bodyPr wrap="square" rtlCol="0">
            <a:spAutoFit/>
          </a:bodyPr>
          <a:lstStyle/>
          <a:p>
            <a:r>
              <a:rPr kumimoji="1" lang="en-US" altLang="ja-JP" sz="1100" b="1" dirty="0">
                <a:latin typeface="Arial Narrow" charset="0"/>
                <a:ea typeface="Arial Narrow" charset="0"/>
                <a:cs typeface="Arial Narrow" charset="0"/>
              </a:rPr>
              <a:t>E (</a:t>
            </a:r>
            <a:r>
              <a:rPr lang="en-US" altLang="ja-JP" sz="1100" b="1" dirty="0">
                <a:latin typeface="Arial Narrow" charset="0"/>
                <a:ea typeface="Arial Narrow" charset="0"/>
                <a:cs typeface="Arial Narrow" charset="0"/>
              </a:rPr>
              <a:t>79</a:t>
            </a:r>
            <a:r>
              <a:rPr kumimoji="1" lang="en-US" altLang="ja-JP" sz="1100" b="1" dirty="0">
                <a:latin typeface="Arial Narrow" charset="0"/>
                <a:ea typeface="Arial Narrow" charset="0"/>
                <a:cs typeface="Arial Narrow" charset="0"/>
              </a:rPr>
              <a:t>)</a:t>
            </a:r>
            <a:endParaRPr kumimoji="1" lang="ja-JP" altLang="en-US" sz="1100" b="1">
              <a:latin typeface="Arial Narrow" charset="0"/>
              <a:ea typeface="Arial Narrow" charset="0"/>
              <a:cs typeface="Arial Narrow" charset="0"/>
            </a:endParaRPr>
          </a:p>
        </p:txBody>
      </p:sp>
      <p:sp>
        <p:nvSpPr>
          <p:cNvPr id="207" name="テキスト ボックス 206">
            <a:extLst>
              <a:ext uri="{FF2B5EF4-FFF2-40B4-BE49-F238E27FC236}">
                <a16:creationId xmlns:a16="http://schemas.microsoft.com/office/drawing/2014/main" id="{71E9CD27-4A0C-4040-AE21-D23A751012C5}"/>
              </a:ext>
            </a:extLst>
          </p:cNvPr>
          <p:cNvSpPr txBox="1"/>
          <p:nvPr/>
        </p:nvSpPr>
        <p:spPr>
          <a:xfrm rot="18900000">
            <a:off x="3024116" y="943701"/>
            <a:ext cx="915807" cy="261610"/>
          </a:xfrm>
          <a:prstGeom prst="rect">
            <a:avLst/>
          </a:prstGeom>
          <a:noFill/>
        </p:spPr>
        <p:txBody>
          <a:bodyPr wrap="square" rtlCol="0">
            <a:spAutoFit/>
          </a:bodyPr>
          <a:lstStyle/>
          <a:p>
            <a:r>
              <a:rPr lang="en-US" altLang="ja-JP" sz="1100" b="1" dirty="0">
                <a:latin typeface="Arial Narrow" charset="0"/>
                <a:ea typeface="Arial Narrow" charset="0"/>
                <a:cs typeface="Arial Narrow" charset="0"/>
              </a:rPr>
              <a:t>G </a:t>
            </a:r>
            <a:r>
              <a:rPr kumimoji="1" lang="en-US" altLang="ja-JP" sz="1100" b="1" dirty="0">
                <a:latin typeface="Arial Narrow" charset="0"/>
                <a:ea typeface="Arial Narrow" charset="0"/>
                <a:cs typeface="Arial Narrow" charset="0"/>
              </a:rPr>
              <a:t>(13)</a:t>
            </a:r>
            <a:endParaRPr kumimoji="1" lang="ja-JP" altLang="en-US" sz="1100" b="1">
              <a:latin typeface="Arial Narrow" charset="0"/>
              <a:ea typeface="Arial Narrow" charset="0"/>
              <a:cs typeface="Arial Narrow" charset="0"/>
            </a:endParaRPr>
          </a:p>
        </p:txBody>
      </p:sp>
      <p:sp>
        <p:nvSpPr>
          <p:cNvPr id="208" name="テキスト ボックス 207">
            <a:extLst>
              <a:ext uri="{FF2B5EF4-FFF2-40B4-BE49-F238E27FC236}">
                <a16:creationId xmlns:a16="http://schemas.microsoft.com/office/drawing/2014/main" id="{47F0C809-F73D-CE49-8804-99DA27338F96}"/>
              </a:ext>
            </a:extLst>
          </p:cNvPr>
          <p:cNvSpPr txBox="1"/>
          <p:nvPr/>
        </p:nvSpPr>
        <p:spPr>
          <a:xfrm rot="18900000">
            <a:off x="3292120" y="916744"/>
            <a:ext cx="992051" cy="261610"/>
          </a:xfrm>
          <a:prstGeom prst="rect">
            <a:avLst/>
          </a:prstGeom>
          <a:noFill/>
        </p:spPr>
        <p:txBody>
          <a:bodyPr wrap="square" rtlCol="0">
            <a:spAutoFit/>
          </a:bodyPr>
          <a:lstStyle/>
          <a:p>
            <a:r>
              <a:rPr lang="en-US" altLang="ja-JP" sz="1100" b="1" dirty="0">
                <a:latin typeface="Arial Narrow" charset="0"/>
                <a:ea typeface="Arial Narrow" charset="0"/>
                <a:cs typeface="Arial Narrow" charset="0"/>
              </a:rPr>
              <a:t>F </a:t>
            </a:r>
            <a:r>
              <a:rPr kumimoji="1" lang="en-US" altLang="ja-JP" sz="1100" b="1" dirty="0">
                <a:latin typeface="Arial Narrow" charset="0"/>
                <a:ea typeface="Arial Narrow" charset="0"/>
                <a:cs typeface="Arial Narrow" charset="0"/>
              </a:rPr>
              <a:t>(</a:t>
            </a:r>
            <a:r>
              <a:rPr lang="en-US" altLang="ja-JP" sz="1100" b="1" dirty="0">
                <a:latin typeface="Arial Narrow" charset="0"/>
                <a:ea typeface="Arial Narrow" charset="0"/>
                <a:cs typeface="Arial Narrow" charset="0"/>
              </a:rPr>
              <a:t>13</a:t>
            </a:r>
            <a:r>
              <a:rPr kumimoji="1" lang="en-US" altLang="ja-JP" sz="1100" b="1" dirty="0">
                <a:latin typeface="Arial Narrow" charset="0"/>
                <a:ea typeface="Arial Narrow" charset="0"/>
                <a:cs typeface="Arial Narrow" charset="0"/>
              </a:rPr>
              <a:t>)</a:t>
            </a:r>
            <a:endParaRPr kumimoji="1" lang="ja-JP" altLang="en-US" sz="1100" b="1">
              <a:latin typeface="Arial Narrow" charset="0"/>
              <a:ea typeface="Arial Narrow" charset="0"/>
              <a:cs typeface="Arial Narrow" charset="0"/>
            </a:endParaRPr>
          </a:p>
        </p:txBody>
      </p:sp>
      <p:sp>
        <p:nvSpPr>
          <p:cNvPr id="209" name="テキスト ボックス 208">
            <a:extLst>
              <a:ext uri="{FF2B5EF4-FFF2-40B4-BE49-F238E27FC236}">
                <a16:creationId xmlns:a16="http://schemas.microsoft.com/office/drawing/2014/main" id="{6E744FE1-4270-0842-8B92-FE810331F24C}"/>
              </a:ext>
            </a:extLst>
          </p:cNvPr>
          <p:cNvSpPr txBox="1"/>
          <p:nvPr/>
        </p:nvSpPr>
        <p:spPr>
          <a:xfrm rot="18900000">
            <a:off x="3593021" y="974601"/>
            <a:ext cx="828408" cy="261610"/>
          </a:xfrm>
          <a:prstGeom prst="rect">
            <a:avLst/>
          </a:prstGeom>
          <a:noFill/>
        </p:spPr>
        <p:txBody>
          <a:bodyPr wrap="square" rtlCol="0">
            <a:spAutoFit/>
          </a:bodyPr>
          <a:lstStyle/>
          <a:p>
            <a:r>
              <a:rPr lang="en-US" altLang="ja-JP" sz="1100" b="1" dirty="0">
                <a:latin typeface="Arial Narrow" charset="0"/>
                <a:ea typeface="Arial Narrow" charset="0"/>
                <a:cs typeface="Arial Narrow" charset="0"/>
              </a:rPr>
              <a:t>g6 </a:t>
            </a:r>
            <a:r>
              <a:rPr kumimoji="1" lang="en-US" altLang="ja-JP" sz="1100" b="1" dirty="0">
                <a:latin typeface="Arial Narrow" charset="0"/>
                <a:ea typeface="Arial Narrow" charset="0"/>
                <a:cs typeface="Arial Narrow" charset="0"/>
              </a:rPr>
              <a:t>(</a:t>
            </a:r>
            <a:r>
              <a:rPr lang="en-US" altLang="ja-JP" sz="1100" b="1" dirty="0">
                <a:latin typeface="Arial Narrow" charset="0"/>
                <a:ea typeface="Arial Narrow" charset="0"/>
                <a:cs typeface="Arial Narrow" charset="0"/>
              </a:rPr>
              <a:t>10</a:t>
            </a:r>
            <a:r>
              <a:rPr kumimoji="1" lang="en-US" altLang="ja-JP" sz="1100" b="1" dirty="0">
                <a:latin typeface="Arial Narrow" charset="0"/>
                <a:ea typeface="Arial Narrow" charset="0"/>
                <a:cs typeface="Arial Narrow" charset="0"/>
              </a:rPr>
              <a:t>)</a:t>
            </a:r>
            <a:endParaRPr kumimoji="1" lang="ja-JP" altLang="en-US" sz="1100" b="1">
              <a:latin typeface="Arial Narrow" charset="0"/>
              <a:ea typeface="Arial Narrow" charset="0"/>
              <a:cs typeface="Arial Narrow" charset="0"/>
            </a:endParaRPr>
          </a:p>
        </p:txBody>
      </p:sp>
      <p:sp>
        <p:nvSpPr>
          <p:cNvPr id="210" name="テキスト ボックス 209">
            <a:extLst>
              <a:ext uri="{FF2B5EF4-FFF2-40B4-BE49-F238E27FC236}">
                <a16:creationId xmlns:a16="http://schemas.microsoft.com/office/drawing/2014/main" id="{948B0EF0-6A29-D743-BE1B-87916F13834C}"/>
              </a:ext>
            </a:extLst>
          </p:cNvPr>
          <p:cNvSpPr txBox="1"/>
          <p:nvPr/>
        </p:nvSpPr>
        <p:spPr>
          <a:xfrm rot="18900000">
            <a:off x="3888232" y="968196"/>
            <a:ext cx="846523" cy="261610"/>
          </a:xfrm>
          <a:prstGeom prst="rect">
            <a:avLst/>
          </a:prstGeom>
          <a:noFill/>
        </p:spPr>
        <p:txBody>
          <a:bodyPr wrap="square" rtlCol="0">
            <a:spAutoFit/>
          </a:bodyPr>
          <a:lstStyle/>
          <a:p>
            <a:r>
              <a:rPr lang="en-US" altLang="ja-JP" sz="1100" b="1">
                <a:latin typeface="Arial Narrow" charset="0"/>
                <a:ea typeface="Arial Narrow" charset="0"/>
                <a:cs typeface="Arial Narrow" charset="0"/>
              </a:rPr>
              <a:t>ML </a:t>
            </a:r>
            <a:r>
              <a:rPr kumimoji="1" lang="en-US" altLang="ja-JP" sz="1100" b="1">
                <a:latin typeface="Arial Narrow" charset="0"/>
                <a:ea typeface="Arial Narrow" charset="0"/>
                <a:cs typeface="Arial Narrow" charset="0"/>
              </a:rPr>
              <a:t>(</a:t>
            </a:r>
            <a:r>
              <a:rPr lang="en-US" altLang="ja-JP" sz="1100" b="1">
                <a:latin typeface="Arial Narrow" charset="0"/>
                <a:ea typeface="Arial Narrow" charset="0"/>
                <a:cs typeface="Arial Narrow" charset="0"/>
              </a:rPr>
              <a:t>11</a:t>
            </a:r>
            <a:r>
              <a:rPr kumimoji="1" lang="en-US" altLang="ja-JP" sz="1100" b="1">
                <a:latin typeface="Arial Narrow" charset="0"/>
                <a:ea typeface="Arial Narrow" charset="0"/>
                <a:cs typeface="Arial Narrow" charset="0"/>
              </a:rPr>
              <a:t>)</a:t>
            </a:r>
            <a:endParaRPr kumimoji="1" lang="ja-JP" altLang="en-US" sz="1100" b="1">
              <a:latin typeface="Arial Narrow" charset="0"/>
              <a:ea typeface="Arial Narrow" charset="0"/>
              <a:cs typeface="Arial Narrow" charset="0"/>
            </a:endParaRPr>
          </a:p>
        </p:txBody>
      </p:sp>
      <p:sp>
        <p:nvSpPr>
          <p:cNvPr id="211" name="テキスト ボックス 210">
            <a:extLst>
              <a:ext uri="{FF2B5EF4-FFF2-40B4-BE49-F238E27FC236}">
                <a16:creationId xmlns:a16="http://schemas.microsoft.com/office/drawing/2014/main" id="{42FBF421-E4D9-F843-A75D-93C6B1A63874}"/>
              </a:ext>
            </a:extLst>
          </p:cNvPr>
          <p:cNvSpPr txBox="1"/>
          <p:nvPr/>
        </p:nvSpPr>
        <p:spPr>
          <a:xfrm rot="18900000">
            <a:off x="4166275" y="915269"/>
            <a:ext cx="996225" cy="261610"/>
          </a:xfrm>
          <a:prstGeom prst="rect">
            <a:avLst/>
          </a:prstGeom>
          <a:noFill/>
        </p:spPr>
        <p:txBody>
          <a:bodyPr wrap="square" rtlCol="0">
            <a:spAutoFit/>
          </a:bodyPr>
          <a:lstStyle/>
          <a:p>
            <a:r>
              <a:rPr lang="en-US" altLang="ja-JP" sz="1100" b="1" dirty="0">
                <a:latin typeface="Arial Narrow" charset="0"/>
                <a:ea typeface="Arial Narrow" charset="0"/>
                <a:cs typeface="Arial Narrow" charset="0"/>
              </a:rPr>
              <a:t>CL1A </a:t>
            </a:r>
            <a:r>
              <a:rPr kumimoji="1" lang="en-US" altLang="ja-JP" sz="1100" b="1" dirty="0">
                <a:latin typeface="Arial Narrow" charset="0"/>
                <a:ea typeface="Arial Narrow" charset="0"/>
                <a:cs typeface="Arial Narrow" charset="0"/>
              </a:rPr>
              <a:t>(</a:t>
            </a:r>
            <a:r>
              <a:rPr lang="en-US" altLang="ja-JP" sz="1100" b="1" dirty="0">
                <a:latin typeface="Arial Narrow" charset="0"/>
                <a:ea typeface="Arial Narrow" charset="0"/>
                <a:cs typeface="Arial Narrow" charset="0"/>
              </a:rPr>
              <a:t>58</a:t>
            </a:r>
            <a:r>
              <a:rPr kumimoji="1" lang="en-US" altLang="ja-JP" sz="1100" b="1" dirty="0">
                <a:latin typeface="Arial Narrow" charset="0"/>
                <a:ea typeface="Arial Narrow" charset="0"/>
                <a:cs typeface="Arial Narrow" charset="0"/>
              </a:rPr>
              <a:t>)</a:t>
            </a:r>
            <a:endParaRPr kumimoji="1" lang="ja-JP" altLang="en-US" sz="1100" b="1">
              <a:latin typeface="Arial Narrow" charset="0"/>
              <a:ea typeface="Arial Narrow" charset="0"/>
              <a:cs typeface="Arial Narrow" charset="0"/>
            </a:endParaRPr>
          </a:p>
        </p:txBody>
      </p:sp>
      <p:sp>
        <p:nvSpPr>
          <p:cNvPr id="212" name="テキスト ボックス 211">
            <a:extLst>
              <a:ext uri="{FF2B5EF4-FFF2-40B4-BE49-F238E27FC236}">
                <a16:creationId xmlns:a16="http://schemas.microsoft.com/office/drawing/2014/main" id="{677BDD7E-2FF5-6640-B9D7-69EA56E48F57}"/>
              </a:ext>
            </a:extLst>
          </p:cNvPr>
          <p:cNvSpPr txBox="1"/>
          <p:nvPr/>
        </p:nvSpPr>
        <p:spPr>
          <a:xfrm rot="18900000">
            <a:off x="4427944" y="909057"/>
            <a:ext cx="1013794" cy="261610"/>
          </a:xfrm>
          <a:prstGeom prst="rect">
            <a:avLst/>
          </a:prstGeom>
          <a:noFill/>
        </p:spPr>
        <p:txBody>
          <a:bodyPr wrap="square" rtlCol="0">
            <a:spAutoFit/>
          </a:bodyPr>
          <a:lstStyle/>
          <a:p>
            <a:r>
              <a:rPr lang="en-US" altLang="ja-JP" sz="1100" b="1" dirty="0">
                <a:latin typeface="Arial Narrow" charset="0"/>
                <a:ea typeface="Arial Narrow" charset="0"/>
                <a:cs typeface="Arial Narrow" charset="0"/>
              </a:rPr>
              <a:t>CL1B </a:t>
            </a:r>
            <a:r>
              <a:rPr kumimoji="1" lang="en-US" altLang="ja-JP" sz="1100" b="1" dirty="0">
                <a:latin typeface="Arial Narrow" charset="0"/>
                <a:ea typeface="Arial Narrow" charset="0"/>
                <a:cs typeface="Arial Narrow" charset="0"/>
              </a:rPr>
              <a:t>(24)</a:t>
            </a:r>
            <a:endParaRPr kumimoji="1" lang="ja-JP" altLang="en-US" sz="1100" b="1">
              <a:latin typeface="Arial Narrow" charset="0"/>
              <a:ea typeface="Arial Narrow" charset="0"/>
              <a:cs typeface="Arial Narrow" charset="0"/>
            </a:endParaRPr>
          </a:p>
        </p:txBody>
      </p:sp>
      <p:sp>
        <p:nvSpPr>
          <p:cNvPr id="213" name="テキスト ボックス 212">
            <a:extLst>
              <a:ext uri="{FF2B5EF4-FFF2-40B4-BE49-F238E27FC236}">
                <a16:creationId xmlns:a16="http://schemas.microsoft.com/office/drawing/2014/main" id="{F3EC1B37-7C7A-0646-B0CA-DF15AE7260DB}"/>
              </a:ext>
            </a:extLst>
          </p:cNvPr>
          <p:cNvSpPr txBox="1"/>
          <p:nvPr/>
        </p:nvSpPr>
        <p:spPr>
          <a:xfrm rot="18900000">
            <a:off x="4724004" y="915269"/>
            <a:ext cx="996225" cy="261610"/>
          </a:xfrm>
          <a:prstGeom prst="rect">
            <a:avLst/>
          </a:prstGeom>
          <a:noFill/>
        </p:spPr>
        <p:txBody>
          <a:bodyPr wrap="square" rtlCol="0">
            <a:spAutoFit/>
          </a:bodyPr>
          <a:lstStyle/>
          <a:p>
            <a:r>
              <a:rPr lang="en-US" altLang="ja-JP" sz="1100" b="1" dirty="0">
                <a:latin typeface="Arial Narrow" charset="0"/>
                <a:ea typeface="Arial Narrow" charset="0"/>
                <a:cs typeface="Arial Narrow" charset="0"/>
              </a:rPr>
              <a:t>CL2A </a:t>
            </a:r>
            <a:r>
              <a:rPr kumimoji="1" lang="en-US" altLang="ja-JP" sz="1100" b="1" dirty="0">
                <a:latin typeface="Arial Narrow" charset="0"/>
                <a:ea typeface="Arial Narrow" charset="0"/>
                <a:cs typeface="Arial Narrow" charset="0"/>
              </a:rPr>
              <a:t>(</a:t>
            </a:r>
            <a:r>
              <a:rPr lang="en-US" altLang="ja-JP" sz="1100" b="1" dirty="0">
                <a:latin typeface="Arial Narrow" charset="0"/>
                <a:ea typeface="Arial Narrow" charset="0"/>
                <a:cs typeface="Arial Narrow" charset="0"/>
              </a:rPr>
              <a:t>53</a:t>
            </a:r>
            <a:r>
              <a:rPr kumimoji="1" lang="en-US" altLang="ja-JP" sz="1100" b="1" dirty="0">
                <a:latin typeface="Arial Narrow" charset="0"/>
                <a:ea typeface="Arial Narrow" charset="0"/>
                <a:cs typeface="Arial Narrow" charset="0"/>
              </a:rPr>
              <a:t>)</a:t>
            </a:r>
            <a:endParaRPr kumimoji="1" lang="ja-JP" altLang="en-US" sz="1100" b="1">
              <a:latin typeface="Arial Narrow" charset="0"/>
              <a:ea typeface="Arial Narrow" charset="0"/>
              <a:cs typeface="Arial Narrow" charset="0"/>
            </a:endParaRPr>
          </a:p>
        </p:txBody>
      </p:sp>
      <p:sp>
        <p:nvSpPr>
          <p:cNvPr id="214" name="テキスト ボックス 213">
            <a:extLst>
              <a:ext uri="{FF2B5EF4-FFF2-40B4-BE49-F238E27FC236}">
                <a16:creationId xmlns:a16="http://schemas.microsoft.com/office/drawing/2014/main" id="{80470CFF-2937-BD4F-BA3F-D90DBAEDE74E}"/>
              </a:ext>
            </a:extLst>
          </p:cNvPr>
          <p:cNvSpPr txBox="1"/>
          <p:nvPr/>
        </p:nvSpPr>
        <p:spPr>
          <a:xfrm rot="18900000">
            <a:off x="5019378" y="933274"/>
            <a:ext cx="945298" cy="261610"/>
          </a:xfrm>
          <a:prstGeom prst="rect">
            <a:avLst/>
          </a:prstGeom>
          <a:noFill/>
        </p:spPr>
        <p:txBody>
          <a:bodyPr wrap="square" rtlCol="0">
            <a:spAutoFit/>
          </a:bodyPr>
          <a:lstStyle/>
          <a:p>
            <a:r>
              <a:rPr lang="en-US" altLang="ja-JP" sz="1100" b="1" dirty="0">
                <a:latin typeface="Arial Narrow" charset="0"/>
                <a:ea typeface="Arial Narrow" charset="0"/>
                <a:cs typeface="Arial Narrow" charset="0"/>
              </a:rPr>
              <a:t>CL2B </a:t>
            </a:r>
            <a:r>
              <a:rPr kumimoji="1" lang="en-US" altLang="ja-JP" sz="1100" b="1" dirty="0">
                <a:latin typeface="Arial Narrow" charset="0"/>
                <a:ea typeface="Arial Narrow" charset="0"/>
                <a:cs typeface="Arial Narrow" charset="0"/>
              </a:rPr>
              <a:t>(</a:t>
            </a:r>
            <a:r>
              <a:rPr lang="en-US" altLang="ja-JP" sz="1100" b="1" dirty="0">
                <a:latin typeface="Arial Narrow" charset="0"/>
                <a:ea typeface="Arial Narrow" charset="0"/>
                <a:cs typeface="Arial Narrow" charset="0"/>
              </a:rPr>
              <a:t>19</a:t>
            </a:r>
            <a:r>
              <a:rPr kumimoji="1" lang="en-US" altLang="ja-JP" sz="1100" b="1" dirty="0">
                <a:latin typeface="Arial Narrow" charset="0"/>
                <a:ea typeface="Arial Narrow" charset="0"/>
                <a:cs typeface="Arial Narrow" charset="0"/>
              </a:rPr>
              <a:t>)</a:t>
            </a:r>
            <a:endParaRPr kumimoji="1" lang="ja-JP" altLang="en-US" sz="1100" b="1">
              <a:latin typeface="Arial Narrow" charset="0"/>
              <a:ea typeface="Arial Narrow" charset="0"/>
              <a:cs typeface="Arial Narrow" charset="0"/>
            </a:endParaRPr>
          </a:p>
        </p:txBody>
      </p:sp>
      <p:grpSp>
        <p:nvGrpSpPr>
          <p:cNvPr id="6" name="グループ化 5">
            <a:extLst>
              <a:ext uri="{FF2B5EF4-FFF2-40B4-BE49-F238E27FC236}">
                <a16:creationId xmlns:a16="http://schemas.microsoft.com/office/drawing/2014/main" id="{F55D32E9-BBA8-5A46-93ED-6F3B217E888B}"/>
              </a:ext>
            </a:extLst>
          </p:cNvPr>
          <p:cNvGrpSpPr/>
          <p:nvPr/>
        </p:nvGrpSpPr>
        <p:grpSpPr>
          <a:xfrm>
            <a:off x="1627557" y="3760137"/>
            <a:ext cx="376264" cy="258249"/>
            <a:chOff x="1630732" y="8210961"/>
            <a:chExt cx="376264" cy="258249"/>
          </a:xfrm>
        </p:grpSpPr>
        <p:sp>
          <p:nvSpPr>
            <p:cNvPr id="216" name="テキスト ボックス 215">
              <a:extLst>
                <a:ext uri="{FF2B5EF4-FFF2-40B4-BE49-F238E27FC236}">
                  <a16:creationId xmlns:a16="http://schemas.microsoft.com/office/drawing/2014/main" id="{5E9C346D-588E-4C4C-834E-EA8DDF37EE2E}"/>
                </a:ext>
              </a:extLst>
            </p:cNvPr>
            <p:cNvSpPr txBox="1"/>
            <p:nvPr/>
          </p:nvSpPr>
          <p:spPr>
            <a:xfrm>
              <a:off x="1630732" y="8238214"/>
              <a:ext cx="373708" cy="230832"/>
            </a:xfrm>
            <a:prstGeom prst="rect">
              <a:avLst/>
            </a:prstGeom>
            <a:noFill/>
          </p:spPr>
          <p:txBody>
            <a:bodyPr wrap="square" rtlCol="0">
              <a:spAutoFit/>
            </a:bodyPr>
            <a:lstStyle/>
            <a:p>
              <a:pPr algn="r"/>
              <a:r>
                <a:rPr kumimoji="1" lang="en-US" altLang="ja-JP" sz="900" b="1">
                  <a:latin typeface="Arial Narrow" charset="0"/>
                  <a:ea typeface="Arial Narrow" charset="0"/>
                  <a:cs typeface="Arial Narrow" charset="0"/>
                </a:rPr>
                <a:t>0.5</a:t>
              </a:r>
              <a:endParaRPr kumimoji="1" lang="ja-JP" altLang="en-US" sz="900" b="1">
                <a:latin typeface="Arial Narrow" charset="0"/>
                <a:ea typeface="Arial Narrow" charset="0"/>
                <a:cs typeface="Arial Narrow" charset="0"/>
              </a:endParaRPr>
            </a:p>
          </p:txBody>
        </p:sp>
        <p:sp>
          <p:nvSpPr>
            <p:cNvPr id="217" name="テキスト ボックス 216">
              <a:extLst>
                <a:ext uri="{FF2B5EF4-FFF2-40B4-BE49-F238E27FC236}">
                  <a16:creationId xmlns:a16="http://schemas.microsoft.com/office/drawing/2014/main" id="{17904613-F820-8149-8871-6E390F930718}"/>
                </a:ext>
              </a:extLst>
            </p:cNvPr>
            <p:cNvSpPr txBox="1"/>
            <p:nvPr/>
          </p:nvSpPr>
          <p:spPr>
            <a:xfrm>
              <a:off x="1632902" y="8238214"/>
              <a:ext cx="112339" cy="230996"/>
            </a:xfrm>
            <a:prstGeom prst="rect">
              <a:avLst/>
            </a:prstGeom>
            <a:noFill/>
          </p:spPr>
          <p:txBody>
            <a:bodyPr wrap="square" rtlCol="0">
              <a:spAutoFit/>
            </a:bodyPr>
            <a:lstStyle/>
            <a:p>
              <a:pPr algn="r"/>
              <a:r>
                <a:rPr kumimoji="1" lang="en-US" altLang="ja-JP" sz="900" b="1">
                  <a:latin typeface="Arial Narrow" charset="0"/>
                  <a:ea typeface="Arial Narrow" charset="0"/>
                  <a:cs typeface="Arial Narrow" charset="0"/>
                </a:rPr>
                <a:t>0</a:t>
              </a:r>
              <a:endParaRPr kumimoji="1" lang="ja-JP" altLang="en-US" sz="900" b="1">
                <a:latin typeface="Arial Narrow" charset="0"/>
                <a:ea typeface="Arial Narrow" charset="0"/>
                <a:cs typeface="Arial Narrow" charset="0"/>
              </a:endParaRPr>
            </a:p>
          </p:txBody>
        </p:sp>
        <p:sp>
          <p:nvSpPr>
            <p:cNvPr id="218" name="テキスト ボックス 217">
              <a:extLst>
                <a:ext uri="{FF2B5EF4-FFF2-40B4-BE49-F238E27FC236}">
                  <a16:creationId xmlns:a16="http://schemas.microsoft.com/office/drawing/2014/main" id="{5BBDDD6D-8485-B047-B9C1-0CF55522819E}"/>
                </a:ext>
              </a:extLst>
            </p:cNvPr>
            <p:cNvSpPr txBox="1"/>
            <p:nvPr/>
          </p:nvSpPr>
          <p:spPr>
            <a:xfrm>
              <a:off x="1894657" y="8238214"/>
              <a:ext cx="112339" cy="230996"/>
            </a:xfrm>
            <a:prstGeom prst="rect">
              <a:avLst/>
            </a:prstGeom>
            <a:noFill/>
          </p:spPr>
          <p:txBody>
            <a:bodyPr wrap="square" rtlCol="0">
              <a:spAutoFit/>
            </a:bodyPr>
            <a:lstStyle/>
            <a:p>
              <a:pPr algn="r"/>
              <a:r>
                <a:rPr lang="en-US" altLang="ja-JP" sz="900" b="1">
                  <a:latin typeface="Arial Narrow" charset="0"/>
                  <a:ea typeface="Arial Narrow" charset="0"/>
                  <a:cs typeface="Arial Narrow" charset="0"/>
                </a:rPr>
                <a:t>1</a:t>
              </a:r>
              <a:endParaRPr kumimoji="1" lang="ja-JP" altLang="en-US" sz="900" b="1">
                <a:latin typeface="Arial Narrow" charset="0"/>
                <a:ea typeface="Arial Narrow" charset="0"/>
                <a:cs typeface="Arial Narrow" charset="0"/>
              </a:endParaRPr>
            </a:p>
          </p:txBody>
        </p:sp>
        <p:cxnSp>
          <p:nvCxnSpPr>
            <p:cNvPr id="219" name="直線コネクタ 218">
              <a:extLst>
                <a:ext uri="{FF2B5EF4-FFF2-40B4-BE49-F238E27FC236}">
                  <a16:creationId xmlns:a16="http://schemas.microsoft.com/office/drawing/2014/main" id="{C10C80B4-3738-0A4A-BDB5-4FE674138104}"/>
                </a:ext>
              </a:extLst>
            </p:cNvPr>
            <p:cNvCxnSpPr>
              <a:cxnSpLocks/>
            </p:cNvCxnSpPr>
            <p:nvPr/>
          </p:nvCxnSpPr>
          <p:spPr>
            <a:xfrm flipV="1">
              <a:off x="1840598" y="8221355"/>
              <a:ext cx="0" cy="36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0" name="直線コネクタ 219">
              <a:extLst>
                <a:ext uri="{FF2B5EF4-FFF2-40B4-BE49-F238E27FC236}">
                  <a16:creationId xmlns:a16="http://schemas.microsoft.com/office/drawing/2014/main" id="{C32265D6-0E25-4E41-B7A3-6099CC2C79B6}"/>
                </a:ext>
              </a:extLst>
            </p:cNvPr>
            <p:cNvCxnSpPr>
              <a:cxnSpLocks/>
            </p:cNvCxnSpPr>
            <p:nvPr/>
          </p:nvCxnSpPr>
          <p:spPr>
            <a:xfrm flipV="1">
              <a:off x="1718193" y="8210961"/>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直線コネクタ 220">
              <a:extLst>
                <a:ext uri="{FF2B5EF4-FFF2-40B4-BE49-F238E27FC236}">
                  <a16:creationId xmlns:a16="http://schemas.microsoft.com/office/drawing/2014/main" id="{A0037477-2095-3D4B-9F1C-F14C2C2745CF}"/>
                </a:ext>
              </a:extLst>
            </p:cNvPr>
            <p:cNvCxnSpPr>
              <a:cxnSpLocks/>
            </p:cNvCxnSpPr>
            <p:nvPr/>
          </p:nvCxnSpPr>
          <p:spPr>
            <a:xfrm flipV="1">
              <a:off x="1974514" y="8214136"/>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22" name="テキスト ボックス 221">
            <a:extLst>
              <a:ext uri="{FF2B5EF4-FFF2-40B4-BE49-F238E27FC236}">
                <a16:creationId xmlns:a16="http://schemas.microsoft.com/office/drawing/2014/main" id="{C8D495A7-D6BD-4248-BA89-66BAEE1D4146}"/>
              </a:ext>
            </a:extLst>
          </p:cNvPr>
          <p:cNvSpPr txBox="1"/>
          <p:nvPr/>
        </p:nvSpPr>
        <p:spPr>
          <a:xfrm>
            <a:off x="3008821" y="3742996"/>
            <a:ext cx="1460400" cy="307777"/>
          </a:xfrm>
          <a:prstGeom prst="rect">
            <a:avLst/>
          </a:prstGeom>
          <a:noFill/>
        </p:spPr>
        <p:txBody>
          <a:bodyPr wrap="square" rtlCol="0">
            <a:spAutoFit/>
          </a:bodyPr>
          <a:lstStyle/>
          <a:p>
            <a:pPr algn="ctr"/>
            <a:r>
              <a:rPr kumimoji="1" lang="en-US" altLang="ja-JP" sz="1400" b="1">
                <a:latin typeface="Arial Narrow" charset="0"/>
                <a:ea typeface="Arial Narrow" charset="0"/>
                <a:cs typeface="Arial Narrow" charset="0"/>
              </a:rPr>
              <a:t>Relative density</a:t>
            </a:r>
            <a:endParaRPr kumimoji="1" lang="ja-JP" altLang="en-US" sz="1400" b="1">
              <a:latin typeface="Arial Narrow" charset="0"/>
              <a:ea typeface="Arial Narrow" charset="0"/>
              <a:cs typeface="Arial Narrow" charset="0"/>
            </a:endParaRPr>
          </a:p>
        </p:txBody>
      </p:sp>
      <p:sp>
        <p:nvSpPr>
          <p:cNvPr id="227" name="正方形/長方形 226">
            <a:extLst>
              <a:ext uri="{FF2B5EF4-FFF2-40B4-BE49-F238E27FC236}">
                <a16:creationId xmlns:a16="http://schemas.microsoft.com/office/drawing/2014/main" id="{79164457-32EE-D54E-A7F0-FF2243D9DD8C}"/>
              </a:ext>
            </a:extLst>
          </p:cNvPr>
          <p:cNvSpPr/>
          <p:nvPr/>
        </p:nvSpPr>
        <p:spPr>
          <a:xfrm>
            <a:off x="1816999" y="1416606"/>
            <a:ext cx="144104" cy="136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8" name="正方形/長方形 227">
            <a:extLst>
              <a:ext uri="{FF2B5EF4-FFF2-40B4-BE49-F238E27FC236}">
                <a16:creationId xmlns:a16="http://schemas.microsoft.com/office/drawing/2014/main" id="{009F7865-2584-5E4D-92CE-0222490BE824}"/>
              </a:ext>
            </a:extLst>
          </p:cNvPr>
          <p:cNvSpPr/>
          <p:nvPr/>
        </p:nvSpPr>
        <p:spPr>
          <a:xfrm>
            <a:off x="2097103" y="1427230"/>
            <a:ext cx="144104" cy="136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9" name="正方形/長方形 228">
            <a:extLst>
              <a:ext uri="{FF2B5EF4-FFF2-40B4-BE49-F238E27FC236}">
                <a16:creationId xmlns:a16="http://schemas.microsoft.com/office/drawing/2014/main" id="{B07700DA-6F85-874E-A66E-B5B815ACE5BA}"/>
              </a:ext>
            </a:extLst>
          </p:cNvPr>
          <p:cNvSpPr/>
          <p:nvPr/>
        </p:nvSpPr>
        <p:spPr>
          <a:xfrm>
            <a:off x="2390956" y="1420652"/>
            <a:ext cx="144104" cy="136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0" name="正方形/長方形 229">
            <a:extLst>
              <a:ext uri="{FF2B5EF4-FFF2-40B4-BE49-F238E27FC236}">
                <a16:creationId xmlns:a16="http://schemas.microsoft.com/office/drawing/2014/main" id="{C0943A08-7937-5F42-90D6-8F527FE210D9}"/>
              </a:ext>
            </a:extLst>
          </p:cNvPr>
          <p:cNvSpPr/>
          <p:nvPr/>
        </p:nvSpPr>
        <p:spPr>
          <a:xfrm>
            <a:off x="2671060" y="1427230"/>
            <a:ext cx="144104" cy="136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1" name="正方形/長方形 230">
            <a:extLst>
              <a:ext uri="{FF2B5EF4-FFF2-40B4-BE49-F238E27FC236}">
                <a16:creationId xmlns:a16="http://schemas.microsoft.com/office/drawing/2014/main" id="{F56A90F4-E6AE-A845-8341-DEBFDC85C458}"/>
              </a:ext>
            </a:extLst>
          </p:cNvPr>
          <p:cNvSpPr/>
          <p:nvPr/>
        </p:nvSpPr>
        <p:spPr>
          <a:xfrm>
            <a:off x="2948660" y="1421356"/>
            <a:ext cx="144104" cy="136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2" name="正方形/長方形 231">
            <a:extLst>
              <a:ext uri="{FF2B5EF4-FFF2-40B4-BE49-F238E27FC236}">
                <a16:creationId xmlns:a16="http://schemas.microsoft.com/office/drawing/2014/main" id="{FF45B37A-B810-C843-8D32-AF9074143CB2}"/>
              </a:ext>
            </a:extLst>
          </p:cNvPr>
          <p:cNvSpPr/>
          <p:nvPr/>
        </p:nvSpPr>
        <p:spPr>
          <a:xfrm>
            <a:off x="3232436" y="1431980"/>
            <a:ext cx="144104" cy="136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3" name="正方形/長方形 232">
            <a:extLst>
              <a:ext uri="{FF2B5EF4-FFF2-40B4-BE49-F238E27FC236}">
                <a16:creationId xmlns:a16="http://schemas.microsoft.com/office/drawing/2014/main" id="{14D7B7D5-3A89-0F4D-B265-61866EBAA03D}"/>
              </a:ext>
            </a:extLst>
          </p:cNvPr>
          <p:cNvSpPr/>
          <p:nvPr/>
        </p:nvSpPr>
        <p:spPr>
          <a:xfrm>
            <a:off x="3526289" y="1421356"/>
            <a:ext cx="144104" cy="136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4" name="正方形/長方形 233">
            <a:extLst>
              <a:ext uri="{FF2B5EF4-FFF2-40B4-BE49-F238E27FC236}">
                <a16:creationId xmlns:a16="http://schemas.microsoft.com/office/drawing/2014/main" id="{D3D15208-8DA6-3947-91B6-A8A03246D6FC}"/>
              </a:ext>
            </a:extLst>
          </p:cNvPr>
          <p:cNvSpPr/>
          <p:nvPr/>
        </p:nvSpPr>
        <p:spPr>
          <a:xfrm>
            <a:off x="3810065" y="1431980"/>
            <a:ext cx="144104" cy="136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5" name="正方形/長方形 234">
            <a:extLst>
              <a:ext uri="{FF2B5EF4-FFF2-40B4-BE49-F238E27FC236}">
                <a16:creationId xmlns:a16="http://schemas.microsoft.com/office/drawing/2014/main" id="{BA56C507-2C5A-9E4B-8358-BABD6D416861}"/>
              </a:ext>
            </a:extLst>
          </p:cNvPr>
          <p:cNvSpPr/>
          <p:nvPr/>
        </p:nvSpPr>
        <p:spPr>
          <a:xfrm>
            <a:off x="4088700" y="1422199"/>
            <a:ext cx="144104" cy="136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6" name="正方形/長方形 235">
            <a:extLst>
              <a:ext uri="{FF2B5EF4-FFF2-40B4-BE49-F238E27FC236}">
                <a16:creationId xmlns:a16="http://schemas.microsoft.com/office/drawing/2014/main" id="{2E9EAEF2-584F-774B-BA21-5E351E4A6F12}"/>
              </a:ext>
            </a:extLst>
          </p:cNvPr>
          <p:cNvSpPr/>
          <p:nvPr/>
        </p:nvSpPr>
        <p:spPr>
          <a:xfrm>
            <a:off x="4383494" y="1424557"/>
            <a:ext cx="144104" cy="136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7" name="正方形/長方形 236">
            <a:extLst>
              <a:ext uri="{FF2B5EF4-FFF2-40B4-BE49-F238E27FC236}">
                <a16:creationId xmlns:a16="http://schemas.microsoft.com/office/drawing/2014/main" id="{1C0405A8-4410-E544-AC08-120410CFB946}"/>
              </a:ext>
            </a:extLst>
          </p:cNvPr>
          <p:cNvSpPr/>
          <p:nvPr/>
        </p:nvSpPr>
        <p:spPr>
          <a:xfrm>
            <a:off x="4666327" y="1427089"/>
            <a:ext cx="144104" cy="136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8" name="正方形/長方形 237">
            <a:extLst>
              <a:ext uri="{FF2B5EF4-FFF2-40B4-BE49-F238E27FC236}">
                <a16:creationId xmlns:a16="http://schemas.microsoft.com/office/drawing/2014/main" id="{4B9701B2-40D4-744B-AED7-47FC625AEF02}"/>
              </a:ext>
            </a:extLst>
          </p:cNvPr>
          <p:cNvSpPr/>
          <p:nvPr/>
        </p:nvSpPr>
        <p:spPr>
          <a:xfrm>
            <a:off x="4946433" y="1424557"/>
            <a:ext cx="144104" cy="136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9" name="正方形/長方形 238">
            <a:extLst>
              <a:ext uri="{FF2B5EF4-FFF2-40B4-BE49-F238E27FC236}">
                <a16:creationId xmlns:a16="http://schemas.microsoft.com/office/drawing/2014/main" id="{C3765EB3-6D52-8A4A-A0B3-28D2CDF74882}"/>
              </a:ext>
            </a:extLst>
          </p:cNvPr>
          <p:cNvSpPr/>
          <p:nvPr/>
        </p:nvSpPr>
        <p:spPr>
          <a:xfrm>
            <a:off x="5231259" y="1416604"/>
            <a:ext cx="144104" cy="136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0" name="正方形/長方形 239">
            <a:extLst>
              <a:ext uri="{FF2B5EF4-FFF2-40B4-BE49-F238E27FC236}">
                <a16:creationId xmlns:a16="http://schemas.microsoft.com/office/drawing/2014/main" id="{C106F0D6-1121-7D47-BDFE-C1518AF9AB33}"/>
              </a:ext>
            </a:extLst>
          </p:cNvPr>
          <p:cNvSpPr/>
          <p:nvPr/>
        </p:nvSpPr>
        <p:spPr>
          <a:xfrm>
            <a:off x="5507691" y="1420824"/>
            <a:ext cx="144104" cy="136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62" name="グループ化 361">
            <a:extLst>
              <a:ext uri="{FF2B5EF4-FFF2-40B4-BE49-F238E27FC236}">
                <a16:creationId xmlns:a16="http://schemas.microsoft.com/office/drawing/2014/main" id="{8C6A476F-99FE-484C-A557-CA3FF2B21F49}"/>
              </a:ext>
            </a:extLst>
          </p:cNvPr>
          <p:cNvGrpSpPr/>
          <p:nvPr/>
        </p:nvGrpSpPr>
        <p:grpSpPr>
          <a:xfrm>
            <a:off x="2286426" y="3690620"/>
            <a:ext cx="257104" cy="75175"/>
            <a:chOff x="1526991" y="6036277"/>
            <a:chExt cx="257104" cy="75175"/>
          </a:xfrm>
        </p:grpSpPr>
        <p:cxnSp>
          <p:nvCxnSpPr>
            <p:cNvPr id="363" name="直線コネクタ 362">
              <a:extLst>
                <a:ext uri="{FF2B5EF4-FFF2-40B4-BE49-F238E27FC236}">
                  <a16:creationId xmlns:a16="http://schemas.microsoft.com/office/drawing/2014/main" id="{39B12BBA-EDEC-3341-BB22-D54BFB2A2A76}"/>
                </a:ext>
              </a:extLst>
            </p:cNvPr>
            <p:cNvCxnSpPr>
              <a:cxnSpLocks/>
            </p:cNvCxnSpPr>
            <p:nvPr/>
          </p:nvCxnSpPr>
          <p:spPr>
            <a:xfrm flipV="1">
              <a:off x="1658095" y="6074377"/>
              <a:ext cx="0" cy="36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4" name="直線コネクタ 363">
              <a:extLst>
                <a:ext uri="{FF2B5EF4-FFF2-40B4-BE49-F238E27FC236}">
                  <a16:creationId xmlns:a16="http://schemas.microsoft.com/office/drawing/2014/main" id="{450971B8-0BDF-E24F-B85D-0B95916CA089}"/>
                </a:ext>
              </a:extLst>
            </p:cNvPr>
            <p:cNvCxnSpPr>
              <a:cxnSpLocks/>
            </p:cNvCxnSpPr>
            <p:nvPr/>
          </p:nvCxnSpPr>
          <p:spPr>
            <a:xfrm flipV="1">
              <a:off x="1526991" y="6036277"/>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5" name="直線コネクタ 364">
              <a:extLst>
                <a:ext uri="{FF2B5EF4-FFF2-40B4-BE49-F238E27FC236}">
                  <a16:creationId xmlns:a16="http://schemas.microsoft.com/office/drawing/2014/main" id="{353A87C9-A932-854C-B273-3CF054F60744}"/>
                </a:ext>
              </a:extLst>
            </p:cNvPr>
            <p:cNvCxnSpPr>
              <a:cxnSpLocks/>
            </p:cNvCxnSpPr>
            <p:nvPr/>
          </p:nvCxnSpPr>
          <p:spPr>
            <a:xfrm flipV="1">
              <a:off x="1784095" y="6039452"/>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66" name="グループ化 365">
            <a:extLst>
              <a:ext uri="{FF2B5EF4-FFF2-40B4-BE49-F238E27FC236}">
                <a16:creationId xmlns:a16="http://schemas.microsoft.com/office/drawing/2014/main" id="{7CBB885B-CD01-E440-AA13-C9E10D7AEB2E}"/>
              </a:ext>
            </a:extLst>
          </p:cNvPr>
          <p:cNvGrpSpPr/>
          <p:nvPr/>
        </p:nvGrpSpPr>
        <p:grpSpPr>
          <a:xfrm>
            <a:off x="2572176" y="3687445"/>
            <a:ext cx="257104" cy="75175"/>
            <a:chOff x="1526991" y="6036277"/>
            <a:chExt cx="257104" cy="75175"/>
          </a:xfrm>
        </p:grpSpPr>
        <p:cxnSp>
          <p:nvCxnSpPr>
            <p:cNvPr id="367" name="直線コネクタ 366">
              <a:extLst>
                <a:ext uri="{FF2B5EF4-FFF2-40B4-BE49-F238E27FC236}">
                  <a16:creationId xmlns:a16="http://schemas.microsoft.com/office/drawing/2014/main" id="{AFB87313-BB26-684F-894D-B7588502543C}"/>
                </a:ext>
              </a:extLst>
            </p:cNvPr>
            <p:cNvCxnSpPr>
              <a:cxnSpLocks/>
            </p:cNvCxnSpPr>
            <p:nvPr/>
          </p:nvCxnSpPr>
          <p:spPr>
            <a:xfrm flipV="1">
              <a:off x="1658095" y="6074377"/>
              <a:ext cx="0" cy="36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8" name="直線コネクタ 367">
              <a:extLst>
                <a:ext uri="{FF2B5EF4-FFF2-40B4-BE49-F238E27FC236}">
                  <a16:creationId xmlns:a16="http://schemas.microsoft.com/office/drawing/2014/main" id="{AC9B784A-70D0-C044-B68C-CFBD8AFD60D2}"/>
                </a:ext>
              </a:extLst>
            </p:cNvPr>
            <p:cNvCxnSpPr>
              <a:cxnSpLocks/>
            </p:cNvCxnSpPr>
            <p:nvPr/>
          </p:nvCxnSpPr>
          <p:spPr>
            <a:xfrm flipV="1">
              <a:off x="1526991" y="6036277"/>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9" name="直線コネクタ 368">
              <a:extLst>
                <a:ext uri="{FF2B5EF4-FFF2-40B4-BE49-F238E27FC236}">
                  <a16:creationId xmlns:a16="http://schemas.microsoft.com/office/drawing/2014/main" id="{6F882981-E38A-244C-BCC1-012035FAF6B7}"/>
                </a:ext>
              </a:extLst>
            </p:cNvPr>
            <p:cNvCxnSpPr>
              <a:cxnSpLocks/>
            </p:cNvCxnSpPr>
            <p:nvPr/>
          </p:nvCxnSpPr>
          <p:spPr>
            <a:xfrm flipV="1">
              <a:off x="1784095" y="6039452"/>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70" name="グループ化 369">
            <a:extLst>
              <a:ext uri="{FF2B5EF4-FFF2-40B4-BE49-F238E27FC236}">
                <a16:creationId xmlns:a16="http://schemas.microsoft.com/office/drawing/2014/main" id="{E7E17938-5A12-404F-AAFF-40FDE3135142}"/>
              </a:ext>
            </a:extLst>
          </p:cNvPr>
          <p:cNvGrpSpPr/>
          <p:nvPr/>
        </p:nvGrpSpPr>
        <p:grpSpPr>
          <a:xfrm>
            <a:off x="2854751" y="3684270"/>
            <a:ext cx="257104" cy="75175"/>
            <a:chOff x="1526991" y="6036277"/>
            <a:chExt cx="257104" cy="75175"/>
          </a:xfrm>
        </p:grpSpPr>
        <p:cxnSp>
          <p:nvCxnSpPr>
            <p:cNvPr id="371" name="直線コネクタ 370">
              <a:extLst>
                <a:ext uri="{FF2B5EF4-FFF2-40B4-BE49-F238E27FC236}">
                  <a16:creationId xmlns:a16="http://schemas.microsoft.com/office/drawing/2014/main" id="{F082E5EA-CBE1-BD44-B3F7-AAF265A0D52B}"/>
                </a:ext>
              </a:extLst>
            </p:cNvPr>
            <p:cNvCxnSpPr>
              <a:cxnSpLocks/>
            </p:cNvCxnSpPr>
            <p:nvPr/>
          </p:nvCxnSpPr>
          <p:spPr>
            <a:xfrm flipV="1">
              <a:off x="1658095" y="6074377"/>
              <a:ext cx="0" cy="36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2" name="直線コネクタ 371">
              <a:extLst>
                <a:ext uri="{FF2B5EF4-FFF2-40B4-BE49-F238E27FC236}">
                  <a16:creationId xmlns:a16="http://schemas.microsoft.com/office/drawing/2014/main" id="{247B4ACE-E154-FA40-88EB-35AB75D29D13}"/>
                </a:ext>
              </a:extLst>
            </p:cNvPr>
            <p:cNvCxnSpPr>
              <a:cxnSpLocks/>
            </p:cNvCxnSpPr>
            <p:nvPr/>
          </p:nvCxnSpPr>
          <p:spPr>
            <a:xfrm flipV="1">
              <a:off x="1526991" y="6036277"/>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3" name="直線コネクタ 372">
              <a:extLst>
                <a:ext uri="{FF2B5EF4-FFF2-40B4-BE49-F238E27FC236}">
                  <a16:creationId xmlns:a16="http://schemas.microsoft.com/office/drawing/2014/main" id="{C849ACFE-F4D0-744D-98E5-752AF2412E9C}"/>
                </a:ext>
              </a:extLst>
            </p:cNvPr>
            <p:cNvCxnSpPr>
              <a:cxnSpLocks/>
            </p:cNvCxnSpPr>
            <p:nvPr/>
          </p:nvCxnSpPr>
          <p:spPr>
            <a:xfrm flipV="1">
              <a:off x="1784095" y="6039452"/>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74" name="グループ化 373">
            <a:extLst>
              <a:ext uri="{FF2B5EF4-FFF2-40B4-BE49-F238E27FC236}">
                <a16:creationId xmlns:a16="http://schemas.microsoft.com/office/drawing/2014/main" id="{DA4BD52B-B53B-9A4D-B5B5-B92AA05F5105}"/>
              </a:ext>
            </a:extLst>
          </p:cNvPr>
          <p:cNvGrpSpPr/>
          <p:nvPr/>
        </p:nvGrpSpPr>
        <p:grpSpPr>
          <a:xfrm>
            <a:off x="3140501" y="3690620"/>
            <a:ext cx="257104" cy="75175"/>
            <a:chOff x="1526991" y="6036277"/>
            <a:chExt cx="257104" cy="75175"/>
          </a:xfrm>
        </p:grpSpPr>
        <p:cxnSp>
          <p:nvCxnSpPr>
            <p:cNvPr id="375" name="直線コネクタ 374">
              <a:extLst>
                <a:ext uri="{FF2B5EF4-FFF2-40B4-BE49-F238E27FC236}">
                  <a16:creationId xmlns:a16="http://schemas.microsoft.com/office/drawing/2014/main" id="{0C59286B-DDDB-BC46-886C-EDFF1B2D3FE0}"/>
                </a:ext>
              </a:extLst>
            </p:cNvPr>
            <p:cNvCxnSpPr>
              <a:cxnSpLocks/>
            </p:cNvCxnSpPr>
            <p:nvPr/>
          </p:nvCxnSpPr>
          <p:spPr>
            <a:xfrm flipV="1">
              <a:off x="1658095" y="6074377"/>
              <a:ext cx="0" cy="36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6" name="直線コネクタ 375">
              <a:extLst>
                <a:ext uri="{FF2B5EF4-FFF2-40B4-BE49-F238E27FC236}">
                  <a16:creationId xmlns:a16="http://schemas.microsoft.com/office/drawing/2014/main" id="{A8121837-A389-6D43-B8EB-61018FB4731A}"/>
                </a:ext>
              </a:extLst>
            </p:cNvPr>
            <p:cNvCxnSpPr>
              <a:cxnSpLocks/>
            </p:cNvCxnSpPr>
            <p:nvPr/>
          </p:nvCxnSpPr>
          <p:spPr>
            <a:xfrm flipV="1">
              <a:off x="1526991" y="6036277"/>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7" name="直線コネクタ 376">
              <a:extLst>
                <a:ext uri="{FF2B5EF4-FFF2-40B4-BE49-F238E27FC236}">
                  <a16:creationId xmlns:a16="http://schemas.microsoft.com/office/drawing/2014/main" id="{0CACB76C-CE70-8846-8DD1-77494B4D300D}"/>
                </a:ext>
              </a:extLst>
            </p:cNvPr>
            <p:cNvCxnSpPr>
              <a:cxnSpLocks/>
            </p:cNvCxnSpPr>
            <p:nvPr/>
          </p:nvCxnSpPr>
          <p:spPr>
            <a:xfrm flipV="1">
              <a:off x="1784095" y="6039452"/>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78" name="グループ化 377">
            <a:extLst>
              <a:ext uri="{FF2B5EF4-FFF2-40B4-BE49-F238E27FC236}">
                <a16:creationId xmlns:a16="http://schemas.microsoft.com/office/drawing/2014/main" id="{884826BC-2E04-014A-9783-D9803E3A433B}"/>
              </a:ext>
            </a:extLst>
          </p:cNvPr>
          <p:cNvGrpSpPr/>
          <p:nvPr/>
        </p:nvGrpSpPr>
        <p:grpSpPr>
          <a:xfrm>
            <a:off x="3426251" y="3690620"/>
            <a:ext cx="257104" cy="75175"/>
            <a:chOff x="1526991" y="6036277"/>
            <a:chExt cx="257104" cy="75175"/>
          </a:xfrm>
        </p:grpSpPr>
        <p:cxnSp>
          <p:nvCxnSpPr>
            <p:cNvPr id="379" name="直線コネクタ 378">
              <a:extLst>
                <a:ext uri="{FF2B5EF4-FFF2-40B4-BE49-F238E27FC236}">
                  <a16:creationId xmlns:a16="http://schemas.microsoft.com/office/drawing/2014/main" id="{E024D784-F9EF-D14C-9F95-E3DEDCE79942}"/>
                </a:ext>
              </a:extLst>
            </p:cNvPr>
            <p:cNvCxnSpPr>
              <a:cxnSpLocks/>
            </p:cNvCxnSpPr>
            <p:nvPr/>
          </p:nvCxnSpPr>
          <p:spPr>
            <a:xfrm flipV="1">
              <a:off x="1658095" y="6074377"/>
              <a:ext cx="0" cy="36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0" name="直線コネクタ 379">
              <a:extLst>
                <a:ext uri="{FF2B5EF4-FFF2-40B4-BE49-F238E27FC236}">
                  <a16:creationId xmlns:a16="http://schemas.microsoft.com/office/drawing/2014/main" id="{516465E6-B2EE-9044-AE2E-4AC5D9D2A30B}"/>
                </a:ext>
              </a:extLst>
            </p:cNvPr>
            <p:cNvCxnSpPr>
              <a:cxnSpLocks/>
            </p:cNvCxnSpPr>
            <p:nvPr/>
          </p:nvCxnSpPr>
          <p:spPr>
            <a:xfrm flipV="1">
              <a:off x="1526991" y="6036277"/>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1" name="直線コネクタ 380">
              <a:extLst>
                <a:ext uri="{FF2B5EF4-FFF2-40B4-BE49-F238E27FC236}">
                  <a16:creationId xmlns:a16="http://schemas.microsoft.com/office/drawing/2014/main" id="{A5EAE35C-4344-7B4F-A56C-4F3FED4E1B41}"/>
                </a:ext>
              </a:extLst>
            </p:cNvPr>
            <p:cNvCxnSpPr>
              <a:cxnSpLocks/>
            </p:cNvCxnSpPr>
            <p:nvPr/>
          </p:nvCxnSpPr>
          <p:spPr>
            <a:xfrm flipV="1">
              <a:off x="1784095" y="6039452"/>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82" name="グループ化 381">
            <a:extLst>
              <a:ext uri="{FF2B5EF4-FFF2-40B4-BE49-F238E27FC236}">
                <a16:creationId xmlns:a16="http://schemas.microsoft.com/office/drawing/2014/main" id="{E8D729A8-D63B-5A45-9BCD-B19A520DB6FA}"/>
              </a:ext>
            </a:extLst>
          </p:cNvPr>
          <p:cNvGrpSpPr/>
          <p:nvPr/>
        </p:nvGrpSpPr>
        <p:grpSpPr>
          <a:xfrm>
            <a:off x="3712001" y="3690620"/>
            <a:ext cx="257104" cy="75175"/>
            <a:chOff x="1526991" y="6036277"/>
            <a:chExt cx="257104" cy="75175"/>
          </a:xfrm>
        </p:grpSpPr>
        <p:cxnSp>
          <p:nvCxnSpPr>
            <p:cNvPr id="383" name="直線コネクタ 382">
              <a:extLst>
                <a:ext uri="{FF2B5EF4-FFF2-40B4-BE49-F238E27FC236}">
                  <a16:creationId xmlns:a16="http://schemas.microsoft.com/office/drawing/2014/main" id="{C0A9EBA3-65C8-D64A-BF0B-BEE9C28442C3}"/>
                </a:ext>
              </a:extLst>
            </p:cNvPr>
            <p:cNvCxnSpPr>
              <a:cxnSpLocks/>
            </p:cNvCxnSpPr>
            <p:nvPr/>
          </p:nvCxnSpPr>
          <p:spPr>
            <a:xfrm flipV="1">
              <a:off x="1658095" y="6074377"/>
              <a:ext cx="0" cy="36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4" name="直線コネクタ 383">
              <a:extLst>
                <a:ext uri="{FF2B5EF4-FFF2-40B4-BE49-F238E27FC236}">
                  <a16:creationId xmlns:a16="http://schemas.microsoft.com/office/drawing/2014/main" id="{DD4B280A-0D3E-4548-95D8-AB48BEBCB551}"/>
                </a:ext>
              </a:extLst>
            </p:cNvPr>
            <p:cNvCxnSpPr>
              <a:cxnSpLocks/>
            </p:cNvCxnSpPr>
            <p:nvPr/>
          </p:nvCxnSpPr>
          <p:spPr>
            <a:xfrm flipV="1">
              <a:off x="1526991" y="6036277"/>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5" name="直線コネクタ 384">
              <a:extLst>
                <a:ext uri="{FF2B5EF4-FFF2-40B4-BE49-F238E27FC236}">
                  <a16:creationId xmlns:a16="http://schemas.microsoft.com/office/drawing/2014/main" id="{BBC228B1-951C-BD44-8379-B123F1BB9458}"/>
                </a:ext>
              </a:extLst>
            </p:cNvPr>
            <p:cNvCxnSpPr>
              <a:cxnSpLocks/>
            </p:cNvCxnSpPr>
            <p:nvPr/>
          </p:nvCxnSpPr>
          <p:spPr>
            <a:xfrm flipV="1">
              <a:off x="1784095" y="6039452"/>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86" name="グループ化 385">
            <a:extLst>
              <a:ext uri="{FF2B5EF4-FFF2-40B4-BE49-F238E27FC236}">
                <a16:creationId xmlns:a16="http://schemas.microsoft.com/office/drawing/2014/main" id="{8E7C6887-144E-0D40-8DAE-089A64BA8157}"/>
              </a:ext>
            </a:extLst>
          </p:cNvPr>
          <p:cNvGrpSpPr/>
          <p:nvPr/>
        </p:nvGrpSpPr>
        <p:grpSpPr>
          <a:xfrm>
            <a:off x="3997751" y="3690620"/>
            <a:ext cx="257104" cy="75175"/>
            <a:chOff x="1526991" y="6036277"/>
            <a:chExt cx="257104" cy="75175"/>
          </a:xfrm>
        </p:grpSpPr>
        <p:cxnSp>
          <p:nvCxnSpPr>
            <p:cNvPr id="387" name="直線コネクタ 386">
              <a:extLst>
                <a:ext uri="{FF2B5EF4-FFF2-40B4-BE49-F238E27FC236}">
                  <a16:creationId xmlns:a16="http://schemas.microsoft.com/office/drawing/2014/main" id="{2159C548-49F7-2E43-9086-5B9BC81DFD62}"/>
                </a:ext>
              </a:extLst>
            </p:cNvPr>
            <p:cNvCxnSpPr>
              <a:cxnSpLocks/>
            </p:cNvCxnSpPr>
            <p:nvPr/>
          </p:nvCxnSpPr>
          <p:spPr>
            <a:xfrm flipV="1">
              <a:off x="1658095" y="6074377"/>
              <a:ext cx="0" cy="36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8" name="直線コネクタ 387">
              <a:extLst>
                <a:ext uri="{FF2B5EF4-FFF2-40B4-BE49-F238E27FC236}">
                  <a16:creationId xmlns:a16="http://schemas.microsoft.com/office/drawing/2014/main" id="{6EB84F3B-3EE0-974D-B0B2-ADEDE570635F}"/>
                </a:ext>
              </a:extLst>
            </p:cNvPr>
            <p:cNvCxnSpPr>
              <a:cxnSpLocks/>
            </p:cNvCxnSpPr>
            <p:nvPr/>
          </p:nvCxnSpPr>
          <p:spPr>
            <a:xfrm flipV="1">
              <a:off x="1526991" y="6036277"/>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9" name="直線コネクタ 388">
              <a:extLst>
                <a:ext uri="{FF2B5EF4-FFF2-40B4-BE49-F238E27FC236}">
                  <a16:creationId xmlns:a16="http://schemas.microsoft.com/office/drawing/2014/main" id="{D74E3324-8615-5142-BF0F-24276FD67BB4}"/>
                </a:ext>
              </a:extLst>
            </p:cNvPr>
            <p:cNvCxnSpPr>
              <a:cxnSpLocks/>
            </p:cNvCxnSpPr>
            <p:nvPr/>
          </p:nvCxnSpPr>
          <p:spPr>
            <a:xfrm flipV="1">
              <a:off x="1784095" y="6039452"/>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90" name="グループ化 389">
            <a:extLst>
              <a:ext uri="{FF2B5EF4-FFF2-40B4-BE49-F238E27FC236}">
                <a16:creationId xmlns:a16="http://schemas.microsoft.com/office/drawing/2014/main" id="{4B97BC81-0772-9444-857E-59A08BD0248C}"/>
              </a:ext>
            </a:extLst>
          </p:cNvPr>
          <p:cNvGrpSpPr/>
          <p:nvPr/>
        </p:nvGrpSpPr>
        <p:grpSpPr>
          <a:xfrm>
            <a:off x="4283501" y="3684270"/>
            <a:ext cx="257104" cy="75175"/>
            <a:chOff x="1526991" y="6036277"/>
            <a:chExt cx="257104" cy="75175"/>
          </a:xfrm>
        </p:grpSpPr>
        <p:cxnSp>
          <p:nvCxnSpPr>
            <p:cNvPr id="391" name="直線コネクタ 390">
              <a:extLst>
                <a:ext uri="{FF2B5EF4-FFF2-40B4-BE49-F238E27FC236}">
                  <a16:creationId xmlns:a16="http://schemas.microsoft.com/office/drawing/2014/main" id="{919CA0B5-C73B-674C-AB49-AA161CF33A30}"/>
                </a:ext>
              </a:extLst>
            </p:cNvPr>
            <p:cNvCxnSpPr>
              <a:cxnSpLocks/>
            </p:cNvCxnSpPr>
            <p:nvPr/>
          </p:nvCxnSpPr>
          <p:spPr>
            <a:xfrm flipV="1">
              <a:off x="1658095" y="6074377"/>
              <a:ext cx="0" cy="36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2" name="直線コネクタ 391">
              <a:extLst>
                <a:ext uri="{FF2B5EF4-FFF2-40B4-BE49-F238E27FC236}">
                  <a16:creationId xmlns:a16="http://schemas.microsoft.com/office/drawing/2014/main" id="{0DC386BE-3977-C74E-A835-CDB54ACFBB2D}"/>
                </a:ext>
              </a:extLst>
            </p:cNvPr>
            <p:cNvCxnSpPr>
              <a:cxnSpLocks/>
            </p:cNvCxnSpPr>
            <p:nvPr/>
          </p:nvCxnSpPr>
          <p:spPr>
            <a:xfrm flipV="1">
              <a:off x="1526991" y="6036277"/>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3" name="直線コネクタ 392">
              <a:extLst>
                <a:ext uri="{FF2B5EF4-FFF2-40B4-BE49-F238E27FC236}">
                  <a16:creationId xmlns:a16="http://schemas.microsoft.com/office/drawing/2014/main" id="{E07EDD28-F38E-E24A-B273-583AF931FC70}"/>
                </a:ext>
              </a:extLst>
            </p:cNvPr>
            <p:cNvCxnSpPr>
              <a:cxnSpLocks/>
            </p:cNvCxnSpPr>
            <p:nvPr/>
          </p:nvCxnSpPr>
          <p:spPr>
            <a:xfrm flipV="1">
              <a:off x="1784095" y="6039452"/>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94" name="グループ化 393">
            <a:extLst>
              <a:ext uri="{FF2B5EF4-FFF2-40B4-BE49-F238E27FC236}">
                <a16:creationId xmlns:a16="http://schemas.microsoft.com/office/drawing/2014/main" id="{B5597C25-7D6F-2842-92A1-6AB88BFB3583}"/>
              </a:ext>
            </a:extLst>
          </p:cNvPr>
          <p:cNvGrpSpPr/>
          <p:nvPr/>
        </p:nvGrpSpPr>
        <p:grpSpPr>
          <a:xfrm>
            <a:off x="4569251" y="3690620"/>
            <a:ext cx="257104" cy="75175"/>
            <a:chOff x="1526991" y="6036277"/>
            <a:chExt cx="257104" cy="75175"/>
          </a:xfrm>
        </p:grpSpPr>
        <p:cxnSp>
          <p:nvCxnSpPr>
            <p:cNvPr id="395" name="直線コネクタ 394">
              <a:extLst>
                <a:ext uri="{FF2B5EF4-FFF2-40B4-BE49-F238E27FC236}">
                  <a16:creationId xmlns:a16="http://schemas.microsoft.com/office/drawing/2014/main" id="{5B6380EF-22EE-7A45-A215-57B0C0A52FFD}"/>
                </a:ext>
              </a:extLst>
            </p:cNvPr>
            <p:cNvCxnSpPr>
              <a:cxnSpLocks/>
            </p:cNvCxnSpPr>
            <p:nvPr/>
          </p:nvCxnSpPr>
          <p:spPr>
            <a:xfrm flipV="1">
              <a:off x="1658095" y="6074377"/>
              <a:ext cx="0" cy="36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6" name="直線コネクタ 395">
              <a:extLst>
                <a:ext uri="{FF2B5EF4-FFF2-40B4-BE49-F238E27FC236}">
                  <a16:creationId xmlns:a16="http://schemas.microsoft.com/office/drawing/2014/main" id="{CCCA6FA5-A944-DB45-9709-D35DEEEE5B5C}"/>
                </a:ext>
              </a:extLst>
            </p:cNvPr>
            <p:cNvCxnSpPr>
              <a:cxnSpLocks/>
            </p:cNvCxnSpPr>
            <p:nvPr/>
          </p:nvCxnSpPr>
          <p:spPr>
            <a:xfrm flipV="1">
              <a:off x="1526991" y="6036277"/>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7" name="直線コネクタ 396">
              <a:extLst>
                <a:ext uri="{FF2B5EF4-FFF2-40B4-BE49-F238E27FC236}">
                  <a16:creationId xmlns:a16="http://schemas.microsoft.com/office/drawing/2014/main" id="{2B370A3E-0118-7E44-B641-13128A9E5597}"/>
                </a:ext>
              </a:extLst>
            </p:cNvPr>
            <p:cNvCxnSpPr>
              <a:cxnSpLocks/>
            </p:cNvCxnSpPr>
            <p:nvPr/>
          </p:nvCxnSpPr>
          <p:spPr>
            <a:xfrm flipV="1">
              <a:off x="1784095" y="6039452"/>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98" name="グループ化 397">
            <a:extLst>
              <a:ext uri="{FF2B5EF4-FFF2-40B4-BE49-F238E27FC236}">
                <a16:creationId xmlns:a16="http://schemas.microsoft.com/office/drawing/2014/main" id="{998F5AD3-2299-7842-86BB-019EA9AAB6D8}"/>
              </a:ext>
            </a:extLst>
          </p:cNvPr>
          <p:cNvGrpSpPr/>
          <p:nvPr/>
        </p:nvGrpSpPr>
        <p:grpSpPr>
          <a:xfrm>
            <a:off x="4855001" y="3690620"/>
            <a:ext cx="257104" cy="75175"/>
            <a:chOff x="1526991" y="6036277"/>
            <a:chExt cx="257104" cy="75175"/>
          </a:xfrm>
        </p:grpSpPr>
        <p:cxnSp>
          <p:nvCxnSpPr>
            <p:cNvPr id="399" name="直線コネクタ 398">
              <a:extLst>
                <a:ext uri="{FF2B5EF4-FFF2-40B4-BE49-F238E27FC236}">
                  <a16:creationId xmlns:a16="http://schemas.microsoft.com/office/drawing/2014/main" id="{EFADC0F2-9409-CF49-BDAC-50224BEA69F9}"/>
                </a:ext>
              </a:extLst>
            </p:cNvPr>
            <p:cNvCxnSpPr>
              <a:cxnSpLocks/>
            </p:cNvCxnSpPr>
            <p:nvPr/>
          </p:nvCxnSpPr>
          <p:spPr>
            <a:xfrm flipV="1">
              <a:off x="1658095" y="6074377"/>
              <a:ext cx="0" cy="36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0" name="直線コネクタ 399">
              <a:extLst>
                <a:ext uri="{FF2B5EF4-FFF2-40B4-BE49-F238E27FC236}">
                  <a16:creationId xmlns:a16="http://schemas.microsoft.com/office/drawing/2014/main" id="{7BE73867-513E-724B-B089-CF8F13CF1CE4}"/>
                </a:ext>
              </a:extLst>
            </p:cNvPr>
            <p:cNvCxnSpPr>
              <a:cxnSpLocks/>
            </p:cNvCxnSpPr>
            <p:nvPr/>
          </p:nvCxnSpPr>
          <p:spPr>
            <a:xfrm flipV="1">
              <a:off x="1526991" y="6036277"/>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1" name="直線コネクタ 400">
              <a:extLst>
                <a:ext uri="{FF2B5EF4-FFF2-40B4-BE49-F238E27FC236}">
                  <a16:creationId xmlns:a16="http://schemas.microsoft.com/office/drawing/2014/main" id="{FB12DA21-37D6-C54B-B712-6D1E26041509}"/>
                </a:ext>
              </a:extLst>
            </p:cNvPr>
            <p:cNvCxnSpPr>
              <a:cxnSpLocks/>
            </p:cNvCxnSpPr>
            <p:nvPr/>
          </p:nvCxnSpPr>
          <p:spPr>
            <a:xfrm flipV="1">
              <a:off x="1784095" y="6039452"/>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02" name="グループ化 401">
            <a:extLst>
              <a:ext uri="{FF2B5EF4-FFF2-40B4-BE49-F238E27FC236}">
                <a16:creationId xmlns:a16="http://schemas.microsoft.com/office/drawing/2014/main" id="{0044B279-6ADC-8344-8C81-44268B078692}"/>
              </a:ext>
            </a:extLst>
          </p:cNvPr>
          <p:cNvGrpSpPr/>
          <p:nvPr/>
        </p:nvGrpSpPr>
        <p:grpSpPr>
          <a:xfrm>
            <a:off x="5137576" y="3687445"/>
            <a:ext cx="257104" cy="75175"/>
            <a:chOff x="1526991" y="6036277"/>
            <a:chExt cx="257104" cy="75175"/>
          </a:xfrm>
        </p:grpSpPr>
        <p:cxnSp>
          <p:nvCxnSpPr>
            <p:cNvPr id="403" name="直線コネクタ 402">
              <a:extLst>
                <a:ext uri="{FF2B5EF4-FFF2-40B4-BE49-F238E27FC236}">
                  <a16:creationId xmlns:a16="http://schemas.microsoft.com/office/drawing/2014/main" id="{45E4D1EB-134D-F14E-9AC4-5ACA79804284}"/>
                </a:ext>
              </a:extLst>
            </p:cNvPr>
            <p:cNvCxnSpPr>
              <a:cxnSpLocks/>
            </p:cNvCxnSpPr>
            <p:nvPr/>
          </p:nvCxnSpPr>
          <p:spPr>
            <a:xfrm flipV="1">
              <a:off x="1658095" y="6074377"/>
              <a:ext cx="0" cy="36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4" name="直線コネクタ 403">
              <a:extLst>
                <a:ext uri="{FF2B5EF4-FFF2-40B4-BE49-F238E27FC236}">
                  <a16:creationId xmlns:a16="http://schemas.microsoft.com/office/drawing/2014/main" id="{4AB29E76-A039-A546-9192-A7EC0C2B0E6D}"/>
                </a:ext>
              </a:extLst>
            </p:cNvPr>
            <p:cNvCxnSpPr>
              <a:cxnSpLocks/>
            </p:cNvCxnSpPr>
            <p:nvPr/>
          </p:nvCxnSpPr>
          <p:spPr>
            <a:xfrm flipV="1">
              <a:off x="1526991" y="6036277"/>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5" name="直線コネクタ 404">
              <a:extLst>
                <a:ext uri="{FF2B5EF4-FFF2-40B4-BE49-F238E27FC236}">
                  <a16:creationId xmlns:a16="http://schemas.microsoft.com/office/drawing/2014/main" id="{A9F6B34C-7593-314F-BDAE-5E8D73E8E19A}"/>
                </a:ext>
              </a:extLst>
            </p:cNvPr>
            <p:cNvCxnSpPr>
              <a:cxnSpLocks/>
            </p:cNvCxnSpPr>
            <p:nvPr/>
          </p:nvCxnSpPr>
          <p:spPr>
            <a:xfrm flipV="1">
              <a:off x="1784095" y="6039452"/>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06" name="グループ化 405">
            <a:extLst>
              <a:ext uri="{FF2B5EF4-FFF2-40B4-BE49-F238E27FC236}">
                <a16:creationId xmlns:a16="http://schemas.microsoft.com/office/drawing/2014/main" id="{9B2D0B90-EBDE-D240-A332-49DA3673B756}"/>
              </a:ext>
            </a:extLst>
          </p:cNvPr>
          <p:cNvGrpSpPr/>
          <p:nvPr/>
        </p:nvGrpSpPr>
        <p:grpSpPr>
          <a:xfrm>
            <a:off x="5423326" y="3687445"/>
            <a:ext cx="257104" cy="75175"/>
            <a:chOff x="1526991" y="6036277"/>
            <a:chExt cx="257104" cy="75175"/>
          </a:xfrm>
        </p:grpSpPr>
        <p:cxnSp>
          <p:nvCxnSpPr>
            <p:cNvPr id="407" name="直線コネクタ 406">
              <a:extLst>
                <a:ext uri="{FF2B5EF4-FFF2-40B4-BE49-F238E27FC236}">
                  <a16:creationId xmlns:a16="http://schemas.microsoft.com/office/drawing/2014/main" id="{6220BEE3-8A58-E84D-8B99-D8E4815738C7}"/>
                </a:ext>
              </a:extLst>
            </p:cNvPr>
            <p:cNvCxnSpPr>
              <a:cxnSpLocks/>
            </p:cNvCxnSpPr>
            <p:nvPr/>
          </p:nvCxnSpPr>
          <p:spPr>
            <a:xfrm flipV="1">
              <a:off x="1658095" y="6074377"/>
              <a:ext cx="0" cy="36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8" name="直線コネクタ 407">
              <a:extLst>
                <a:ext uri="{FF2B5EF4-FFF2-40B4-BE49-F238E27FC236}">
                  <a16:creationId xmlns:a16="http://schemas.microsoft.com/office/drawing/2014/main" id="{7B7A0E2B-DEE8-D94F-8023-8AA0175714B2}"/>
                </a:ext>
              </a:extLst>
            </p:cNvPr>
            <p:cNvCxnSpPr>
              <a:cxnSpLocks/>
            </p:cNvCxnSpPr>
            <p:nvPr/>
          </p:nvCxnSpPr>
          <p:spPr>
            <a:xfrm flipV="1">
              <a:off x="1526991" y="6036277"/>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9" name="直線コネクタ 408">
              <a:extLst>
                <a:ext uri="{FF2B5EF4-FFF2-40B4-BE49-F238E27FC236}">
                  <a16:creationId xmlns:a16="http://schemas.microsoft.com/office/drawing/2014/main" id="{4503CE14-EE65-CE40-8E7B-A99E8B7FBBEE}"/>
                </a:ext>
              </a:extLst>
            </p:cNvPr>
            <p:cNvCxnSpPr>
              <a:cxnSpLocks/>
            </p:cNvCxnSpPr>
            <p:nvPr/>
          </p:nvCxnSpPr>
          <p:spPr>
            <a:xfrm flipV="1">
              <a:off x="1784095" y="6039452"/>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10" name="グループ化 409">
            <a:extLst>
              <a:ext uri="{FF2B5EF4-FFF2-40B4-BE49-F238E27FC236}">
                <a16:creationId xmlns:a16="http://schemas.microsoft.com/office/drawing/2014/main" id="{4D9DB3C2-35AC-4F4C-A3BD-FF314F57A65E}"/>
              </a:ext>
            </a:extLst>
          </p:cNvPr>
          <p:cNvGrpSpPr/>
          <p:nvPr/>
        </p:nvGrpSpPr>
        <p:grpSpPr>
          <a:xfrm>
            <a:off x="1998545" y="3682838"/>
            <a:ext cx="257104" cy="75175"/>
            <a:chOff x="1526991" y="6036277"/>
            <a:chExt cx="257104" cy="75175"/>
          </a:xfrm>
        </p:grpSpPr>
        <p:cxnSp>
          <p:nvCxnSpPr>
            <p:cNvPr id="411" name="直線コネクタ 410">
              <a:extLst>
                <a:ext uri="{FF2B5EF4-FFF2-40B4-BE49-F238E27FC236}">
                  <a16:creationId xmlns:a16="http://schemas.microsoft.com/office/drawing/2014/main" id="{5291EE53-7781-DB42-ADA4-428F8BDA5269}"/>
                </a:ext>
              </a:extLst>
            </p:cNvPr>
            <p:cNvCxnSpPr>
              <a:cxnSpLocks/>
            </p:cNvCxnSpPr>
            <p:nvPr/>
          </p:nvCxnSpPr>
          <p:spPr>
            <a:xfrm flipV="1">
              <a:off x="1658095" y="6074377"/>
              <a:ext cx="0" cy="36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2" name="直線コネクタ 411">
              <a:extLst>
                <a:ext uri="{FF2B5EF4-FFF2-40B4-BE49-F238E27FC236}">
                  <a16:creationId xmlns:a16="http://schemas.microsoft.com/office/drawing/2014/main" id="{B10B02A5-6FA4-D44F-8DDA-52F189CA093D}"/>
                </a:ext>
              </a:extLst>
            </p:cNvPr>
            <p:cNvCxnSpPr>
              <a:cxnSpLocks/>
            </p:cNvCxnSpPr>
            <p:nvPr/>
          </p:nvCxnSpPr>
          <p:spPr>
            <a:xfrm flipV="1">
              <a:off x="1526991" y="6036277"/>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3" name="直線コネクタ 412">
              <a:extLst>
                <a:ext uri="{FF2B5EF4-FFF2-40B4-BE49-F238E27FC236}">
                  <a16:creationId xmlns:a16="http://schemas.microsoft.com/office/drawing/2014/main" id="{05AB96E4-7E8D-9B47-A916-F8691B1D7A5E}"/>
                </a:ext>
              </a:extLst>
            </p:cNvPr>
            <p:cNvCxnSpPr>
              <a:cxnSpLocks/>
            </p:cNvCxnSpPr>
            <p:nvPr/>
          </p:nvCxnSpPr>
          <p:spPr>
            <a:xfrm flipV="1">
              <a:off x="1784095" y="6039452"/>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24" name="正方形/長方形 223">
            <a:extLst>
              <a:ext uri="{FF2B5EF4-FFF2-40B4-BE49-F238E27FC236}">
                <a16:creationId xmlns:a16="http://schemas.microsoft.com/office/drawing/2014/main" id="{407D52B9-C9BA-B340-8D78-D0545867C1FC}"/>
              </a:ext>
            </a:extLst>
          </p:cNvPr>
          <p:cNvSpPr/>
          <p:nvPr/>
        </p:nvSpPr>
        <p:spPr>
          <a:xfrm>
            <a:off x="975122" y="688652"/>
            <a:ext cx="3130101" cy="276999"/>
          </a:xfrm>
          <a:prstGeom prst="rect">
            <a:avLst/>
          </a:prstGeom>
        </p:spPr>
        <p:txBody>
          <a:bodyPr wrap="square">
            <a:spAutoFit/>
          </a:bodyPr>
          <a:lstStyle/>
          <a:p>
            <a:r>
              <a:rPr lang="en-US" altLang="ja-JP" sz="1200" b="1">
                <a:latin typeface="Arial Narrow" panose="020B0604020202020204" pitchFamily="34" charset="0"/>
                <a:ea typeface="Arial Narrow" charset="0"/>
                <a:cs typeface="Arial Narrow" panose="020B0604020202020204" pitchFamily="34" charset="0"/>
              </a:rPr>
              <a:t>Only non-canonical IEPs</a:t>
            </a:r>
          </a:p>
        </p:txBody>
      </p:sp>
      <p:sp>
        <p:nvSpPr>
          <p:cNvPr id="308" name="正方形/長方形 307">
            <a:extLst>
              <a:ext uri="{FF2B5EF4-FFF2-40B4-BE49-F238E27FC236}">
                <a16:creationId xmlns:a16="http://schemas.microsoft.com/office/drawing/2014/main" id="{C76248D8-92EA-1D47-A970-AC57B2452E7F}"/>
              </a:ext>
            </a:extLst>
          </p:cNvPr>
          <p:cNvSpPr/>
          <p:nvPr/>
        </p:nvSpPr>
        <p:spPr>
          <a:xfrm>
            <a:off x="584273" y="546533"/>
            <a:ext cx="1130989" cy="523220"/>
          </a:xfrm>
          <a:prstGeom prst="rect">
            <a:avLst/>
          </a:prstGeom>
        </p:spPr>
        <p:txBody>
          <a:bodyPr wrap="square">
            <a:spAutoFit/>
          </a:bodyPr>
          <a:lstStyle/>
          <a:p>
            <a:r>
              <a:rPr lang="en-US" altLang="ja-JP" sz="2800" b="1">
                <a:latin typeface="Arial Narrow" panose="020B0604020202020204" pitchFamily="34" charset="0"/>
                <a:ea typeface="Arial Narrow" charset="0"/>
                <a:cs typeface="Arial Narrow" panose="020B0604020202020204" pitchFamily="34" charset="0"/>
              </a:rPr>
              <a:t>A</a:t>
            </a:r>
          </a:p>
        </p:txBody>
      </p:sp>
      <p:sp>
        <p:nvSpPr>
          <p:cNvPr id="47" name="正方形/長方形 46">
            <a:extLst>
              <a:ext uri="{FF2B5EF4-FFF2-40B4-BE49-F238E27FC236}">
                <a16:creationId xmlns:a16="http://schemas.microsoft.com/office/drawing/2014/main" id="{F252CC25-21B0-B440-BB4B-C043A0AD75B3}"/>
              </a:ext>
            </a:extLst>
          </p:cNvPr>
          <p:cNvSpPr/>
          <p:nvPr/>
        </p:nvSpPr>
        <p:spPr>
          <a:xfrm>
            <a:off x="1255758" y="5293130"/>
            <a:ext cx="447858" cy="25004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a:extLst>
              <a:ext uri="{FF2B5EF4-FFF2-40B4-BE49-F238E27FC236}">
                <a16:creationId xmlns:a16="http://schemas.microsoft.com/office/drawing/2014/main" id="{C33D650E-CB31-7142-97CD-983626FE5425}"/>
              </a:ext>
            </a:extLst>
          </p:cNvPr>
          <p:cNvSpPr txBox="1"/>
          <p:nvPr/>
        </p:nvSpPr>
        <p:spPr>
          <a:xfrm rot="16200000">
            <a:off x="219878" y="6371233"/>
            <a:ext cx="2139797" cy="307777"/>
          </a:xfrm>
          <a:prstGeom prst="rect">
            <a:avLst/>
          </a:prstGeom>
          <a:noFill/>
        </p:spPr>
        <p:txBody>
          <a:bodyPr wrap="square" rtlCol="0">
            <a:spAutoFit/>
          </a:bodyPr>
          <a:lstStyle/>
          <a:p>
            <a:pPr algn="just"/>
            <a:r>
              <a:rPr kumimoji="1" lang="en-US" altLang="ja-JP" sz="1400" b="1">
                <a:latin typeface="Arial Narrow" charset="0"/>
                <a:ea typeface="Arial Narrow" charset="0"/>
                <a:cs typeface="Arial Narrow" charset="0"/>
              </a:rPr>
              <a:t>Length of IEP (amino acids)</a:t>
            </a:r>
            <a:endParaRPr kumimoji="1" lang="ja-JP" altLang="en-US" sz="1400" b="1">
              <a:latin typeface="Arial Narrow" charset="0"/>
              <a:ea typeface="Arial Narrow" charset="0"/>
              <a:cs typeface="Arial Narrow" charset="0"/>
            </a:endParaRPr>
          </a:p>
        </p:txBody>
      </p:sp>
      <p:sp>
        <p:nvSpPr>
          <p:cNvPr id="49" name="テキスト ボックス 48">
            <a:extLst>
              <a:ext uri="{FF2B5EF4-FFF2-40B4-BE49-F238E27FC236}">
                <a16:creationId xmlns:a16="http://schemas.microsoft.com/office/drawing/2014/main" id="{AB7A0D88-0207-4A47-A0B8-D96810C0A295}"/>
              </a:ext>
            </a:extLst>
          </p:cNvPr>
          <p:cNvSpPr txBox="1"/>
          <p:nvPr/>
        </p:nvSpPr>
        <p:spPr>
          <a:xfrm>
            <a:off x="1376079" y="5282438"/>
            <a:ext cx="425399" cy="230832"/>
          </a:xfrm>
          <a:prstGeom prst="rect">
            <a:avLst/>
          </a:prstGeom>
          <a:noFill/>
        </p:spPr>
        <p:txBody>
          <a:bodyPr wrap="square" rtlCol="0">
            <a:spAutoFit/>
          </a:bodyPr>
          <a:lstStyle/>
          <a:p>
            <a:pPr algn="r"/>
            <a:r>
              <a:rPr kumimoji="1" lang="en-US" altLang="ja-JP" sz="900" b="1">
                <a:latin typeface="Arial Narrow" charset="0"/>
                <a:ea typeface="Arial Narrow" charset="0"/>
                <a:cs typeface="Arial Narrow" charset="0"/>
              </a:rPr>
              <a:t>800-</a:t>
            </a:r>
            <a:endParaRPr kumimoji="1" lang="ja-JP" altLang="en-US" sz="900" b="1">
              <a:latin typeface="Arial Narrow" charset="0"/>
              <a:ea typeface="Arial Narrow" charset="0"/>
              <a:cs typeface="Arial Narrow" charset="0"/>
            </a:endParaRPr>
          </a:p>
        </p:txBody>
      </p:sp>
      <p:sp>
        <p:nvSpPr>
          <p:cNvPr id="50" name="テキスト ボックス 49">
            <a:extLst>
              <a:ext uri="{FF2B5EF4-FFF2-40B4-BE49-F238E27FC236}">
                <a16:creationId xmlns:a16="http://schemas.microsoft.com/office/drawing/2014/main" id="{D364950F-0EDD-C749-839A-CA1C79BBFA55}"/>
              </a:ext>
            </a:extLst>
          </p:cNvPr>
          <p:cNvSpPr txBox="1"/>
          <p:nvPr/>
        </p:nvSpPr>
        <p:spPr>
          <a:xfrm>
            <a:off x="1381629" y="5572816"/>
            <a:ext cx="419849" cy="230832"/>
          </a:xfrm>
          <a:prstGeom prst="rect">
            <a:avLst/>
          </a:prstGeom>
          <a:noFill/>
        </p:spPr>
        <p:txBody>
          <a:bodyPr wrap="square" rtlCol="0">
            <a:spAutoFit/>
          </a:bodyPr>
          <a:lstStyle/>
          <a:p>
            <a:pPr algn="r"/>
            <a:r>
              <a:rPr lang="en-US" altLang="ja-JP" sz="900" b="1">
                <a:latin typeface="Arial Narrow" charset="0"/>
                <a:ea typeface="Arial Narrow" charset="0"/>
                <a:cs typeface="Arial Narrow" charset="0"/>
              </a:rPr>
              <a:t>7</a:t>
            </a:r>
            <a:r>
              <a:rPr kumimoji="1" lang="en-US" altLang="ja-JP" sz="900" b="1">
                <a:latin typeface="Arial Narrow" charset="0"/>
                <a:ea typeface="Arial Narrow" charset="0"/>
                <a:cs typeface="Arial Narrow" charset="0"/>
              </a:rPr>
              <a:t>00-</a:t>
            </a:r>
            <a:endParaRPr kumimoji="1" lang="ja-JP" altLang="en-US" sz="900" b="1">
              <a:latin typeface="Arial Narrow" charset="0"/>
              <a:ea typeface="Arial Narrow" charset="0"/>
              <a:cs typeface="Arial Narrow" charset="0"/>
            </a:endParaRPr>
          </a:p>
        </p:txBody>
      </p:sp>
      <p:sp>
        <p:nvSpPr>
          <p:cNvPr id="51" name="テキスト ボックス 50">
            <a:extLst>
              <a:ext uri="{FF2B5EF4-FFF2-40B4-BE49-F238E27FC236}">
                <a16:creationId xmlns:a16="http://schemas.microsoft.com/office/drawing/2014/main" id="{036854A0-42A8-CC41-8C9B-95FDA610709E}"/>
              </a:ext>
            </a:extLst>
          </p:cNvPr>
          <p:cNvSpPr txBox="1"/>
          <p:nvPr/>
        </p:nvSpPr>
        <p:spPr>
          <a:xfrm>
            <a:off x="1383202" y="5868166"/>
            <a:ext cx="418276" cy="230832"/>
          </a:xfrm>
          <a:prstGeom prst="rect">
            <a:avLst/>
          </a:prstGeom>
          <a:noFill/>
        </p:spPr>
        <p:txBody>
          <a:bodyPr wrap="square" rtlCol="0">
            <a:spAutoFit/>
          </a:bodyPr>
          <a:lstStyle/>
          <a:p>
            <a:pPr algn="r"/>
            <a:r>
              <a:rPr kumimoji="1" lang="en-US" altLang="ja-JP" sz="900" b="1">
                <a:latin typeface="Arial Narrow" charset="0"/>
                <a:ea typeface="Arial Narrow" charset="0"/>
                <a:cs typeface="Arial Narrow" charset="0"/>
              </a:rPr>
              <a:t>600-</a:t>
            </a:r>
            <a:endParaRPr kumimoji="1" lang="ja-JP" altLang="en-US" sz="900" b="1">
              <a:latin typeface="Arial Narrow" charset="0"/>
              <a:ea typeface="Arial Narrow" charset="0"/>
              <a:cs typeface="Arial Narrow" charset="0"/>
            </a:endParaRPr>
          </a:p>
        </p:txBody>
      </p:sp>
      <p:sp>
        <p:nvSpPr>
          <p:cNvPr id="52" name="テキスト ボックス 51">
            <a:extLst>
              <a:ext uri="{FF2B5EF4-FFF2-40B4-BE49-F238E27FC236}">
                <a16:creationId xmlns:a16="http://schemas.microsoft.com/office/drawing/2014/main" id="{0CD0F085-5188-474B-82E5-66206041CDE2}"/>
              </a:ext>
            </a:extLst>
          </p:cNvPr>
          <p:cNvSpPr txBox="1"/>
          <p:nvPr/>
        </p:nvSpPr>
        <p:spPr>
          <a:xfrm>
            <a:off x="1376078" y="6163311"/>
            <a:ext cx="425400" cy="230832"/>
          </a:xfrm>
          <a:prstGeom prst="rect">
            <a:avLst/>
          </a:prstGeom>
          <a:noFill/>
        </p:spPr>
        <p:txBody>
          <a:bodyPr wrap="square" rtlCol="0">
            <a:spAutoFit/>
          </a:bodyPr>
          <a:lstStyle/>
          <a:p>
            <a:pPr algn="r"/>
            <a:r>
              <a:rPr lang="en-US" altLang="ja-JP" sz="900" b="1">
                <a:latin typeface="Arial Narrow" charset="0"/>
                <a:ea typeface="Arial Narrow" charset="0"/>
                <a:cs typeface="Arial Narrow" charset="0"/>
              </a:rPr>
              <a:t>5</a:t>
            </a:r>
            <a:r>
              <a:rPr kumimoji="1" lang="en-US" altLang="ja-JP" sz="900" b="1">
                <a:latin typeface="Arial Narrow" charset="0"/>
                <a:ea typeface="Arial Narrow" charset="0"/>
                <a:cs typeface="Arial Narrow" charset="0"/>
              </a:rPr>
              <a:t>00-</a:t>
            </a:r>
            <a:endParaRPr kumimoji="1" lang="ja-JP" altLang="en-US" sz="900" b="1">
              <a:latin typeface="Arial Narrow" charset="0"/>
              <a:ea typeface="Arial Narrow" charset="0"/>
              <a:cs typeface="Arial Narrow" charset="0"/>
            </a:endParaRPr>
          </a:p>
        </p:txBody>
      </p:sp>
      <p:sp>
        <p:nvSpPr>
          <p:cNvPr id="53" name="テキスト ボックス 52">
            <a:extLst>
              <a:ext uri="{FF2B5EF4-FFF2-40B4-BE49-F238E27FC236}">
                <a16:creationId xmlns:a16="http://schemas.microsoft.com/office/drawing/2014/main" id="{9AAA3F04-5487-0E4D-A5CC-CC18155ACBEB}"/>
              </a:ext>
            </a:extLst>
          </p:cNvPr>
          <p:cNvSpPr txBox="1"/>
          <p:nvPr/>
        </p:nvSpPr>
        <p:spPr>
          <a:xfrm>
            <a:off x="1376077" y="6457272"/>
            <a:ext cx="425401" cy="230832"/>
          </a:xfrm>
          <a:prstGeom prst="rect">
            <a:avLst/>
          </a:prstGeom>
          <a:noFill/>
        </p:spPr>
        <p:txBody>
          <a:bodyPr wrap="square" rtlCol="0">
            <a:spAutoFit/>
          </a:bodyPr>
          <a:lstStyle/>
          <a:p>
            <a:pPr algn="r"/>
            <a:r>
              <a:rPr lang="en-US" altLang="ja-JP" sz="900" b="1">
                <a:latin typeface="Arial Narrow" charset="0"/>
                <a:ea typeface="Arial Narrow" charset="0"/>
                <a:cs typeface="Arial Narrow" charset="0"/>
              </a:rPr>
              <a:t>4</a:t>
            </a:r>
            <a:r>
              <a:rPr kumimoji="1" lang="en-US" altLang="ja-JP" sz="900" b="1">
                <a:latin typeface="Arial Narrow" charset="0"/>
                <a:ea typeface="Arial Narrow" charset="0"/>
                <a:cs typeface="Arial Narrow" charset="0"/>
              </a:rPr>
              <a:t>00-</a:t>
            </a:r>
            <a:endParaRPr kumimoji="1" lang="ja-JP" altLang="en-US" sz="900" b="1">
              <a:latin typeface="Arial Narrow" charset="0"/>
              <a:ea typeface="Arial Narrow" charset="0"/>
              <a:cs typeface="Arial Narrow" charset="0"/>
            </a:endParaRPr>
          </a:p>
        </p:txBody>
      </p:sp>
      <p:sp>
        <p:nvSpPr>
          <p:cNvPr id="56" name="テキスト ボックス 55">
            <a:extLst>
              <a:ext uri="{FF2B5EF4-FFF2-40B4-BE49-F238E27FC236}">
                <a16:creationId xmlns:a16="http://schemas.microsoft.com/office/drawing/2014/main" id="{4A82B800-DB75-DC49-811A-937FF77A50DD}"/>
              </a:ext>
            </a:extLst>
          </p:cNvPr>
          <p:cNvSpPr txBox="1"/>
          <p:nvPr/>
        </p:nvSpPr>
        <p:spPr>
          <a:xfrm>
            <a:off x="1379923" y="6756643"/>
            <a:ext cx="421555" cy="230832"/>
          </a:xfrm>
          <a:prstGeom prst="rect">
            <a:avLst/>
          </a:prstGeom>
          <a:noFill/>
        </p:spPr>
        <p:txBody>
          <a:bodyPr wrap="square" rtlCol="0">
            <a:spAutoFit/>
          </a:bodyPr>
          <a:lstStyle/>
          <a:p>
            <a:pPr algn="r"/>
            <a:r>
              <a:rPr kumimoji="1" lang="en-US" altLang="ja-JP" sz="900" b="1">
                <a:latin typeface="Arial Narrow" charset="0"/>
                <a:ea typeface="Arial Narrow" charset="0"/>
                <a:cs typeface="Arial Narrow" charset="0"/>
              </a:rPr>
              <a:t>300-</a:t>
            </a:r>
            <a:endParaRPr kumimoji="1" lang="ja-JP" altLang="en-US" sz="900" b="1">
              <a:latin typeface="Arial Narrow" charset="0"/>
              <a:ea typeface="Arial Narrow" charset="0"/>
              <a:cs typeface="Arial Narrow" charset="0"/>
            </a:endParaRPr>
          </a:p>
        </p:txBody>
      </p:sp>
      <p:sp>
        <p:nvSpPr>
          <p:cNvPr id="58" name="テキスト ボックス 57">
            <a:extLst>
              <a:ext uri="{FF2B5EF4-FFF2-40B4-BE49-F238E27FC236}">
                <a16:creationId xmlns:a16="http://schemas.microsoft.com/office/drawing/2014/main" id="{B5F0FB8C-2E72-A340-9A2D-96B7362AA01F}"/>
              </a:ext>
            </a:extLst>
          </p:cNvPr>
          <p:cNvSpPr txBox="1"/>
          <p:nvPr/>
        </p:nvSpPr>
        <p:spPr>
          <a:xfrm>
            <a:off x="1381790" y="7050604"/>
            <a:ext cx="419688" cy="230832"/>
          </a:xfrm>
          <a:prstGeom prst="rect">
            <a:avLst/>
          </a:prstGeom>
          <a:noFill/>
        </p:spPr>
        <p:txBody>
          <a:bodyPr wrap="square" rtlCol="0">
            <a:spAutoFit/>
          </a:bodyPr>
          <a:lstStyle/>
          <a:p>
            <a:pPr algn="r"/>
            <a:r>
              <a:rPr lang="en-US" altLang="ja-JP" sz="900" b="1">
                <a:latin typeface="Arial Narrow" charset="0"/>
                <a:ea typeface="Arial Narrow" charset="0"/>
                <a:cs typeface="Arial Narrow" charset="0"/>
              </a:rPr>
              <a:t>2</a:t>
            </a:r>
            <a:r>
              <a:rPr kumimoji="1" lang="en-US" altLang="ja-JP" sz="900" b="1">
                <a:latin typeface="Arial Narrow" charset="0"/>
                <a:ea typeface="Arial Narrow" charset="0"/>
                <a:cs typeface="Arial Narrow" charset="0"/>
              </a:rPr>
              <a:t>00-</a:t>
            </a:r>
            <a:endParaRPr kumimoji="1" lang="ja-JP" altLang="en-US" sz="900" b="1">
              <a:latin typeface="Arial Narrow" charset="0"/>
              <a:ea typeface="Arial Narrow" charset="0"/>
              <a:cs typeface="Arial Narrow" charset="0"/>
            </a:endParaRPr>
          </a:p>
        </p:txBody>
      </p:sp>
      <p:sp>
        <p:nvSpPr>
          <p:cNvPr id="60" name="テキスト ボックス 59">
            <a:extLst>
              <a:ext uri="{FF2B5EF4-FFF2-40B4-BE49-F238E27FC236}">
                <a16:creationId xmlns:a16="http://schemas.microsoft.com/office/drawing/2014/main" id="{8C860310-08DD-A64C-B9F2-77DE0139D502}"/>
              </a:ext>
            </a:extLst>
          </p:cNvPr>
          <p:cNvSpPr txBox="1"/>
          <p:nvPr/>
        </p:nvSpPr>
        <p:spPr>
          <a:xfrm>
            <a:off x="1355548" y="7347831"/>
            <a:ext cx="445930" cy="230832"/>
          </a:xfrm>
          <a:prstGeom prst="rect">
            <a:avLst/>
          </a:prstGeom>
          <a:noFill/>
        </p:spPr>
        <p:txBody>
          <a:bodyPr wrap="square" rtlCol="0">
            <a:spAutoFit/>
          </a:bodyPr>
          <a:lstStyle/>
          <a:p>
            <a:pPr algn="r"/>
            <a:r>
              <a:rPr kumimoji="1" lang="en-US" altLang="ja-JP" sz="900" b="1">
                <a:latin typeface="Arial Narrow" charset="0"/>
                <a:ea typeface="Arial Narrow" charset="0"/>
                <a:cs typeface="Arial Narrow" charset="0"/>
              </a:rPr>
              <a:t>100-</a:t>
            </a:r>
            <a:endParaRPr kumimoji="1" lang="ja-JP" altLang="en-US" sz="900" b="1">
              <a:latin typeface="Arial Narrow" charset="0"/>
              <a:ea typeface="Arial Narrow" charset="0"/>
              <a:cs typeface="Arial Narrow" charset="0"/>
            </a:endParaRPr>
          </a:p>
        </p:txBody>
      </p:sp>
      <p:sp>
        <p:nvSpPr>
          <p:cNvPr id="61" name="テキスト ボックス 60">
            <a:extLst>
              <a:ext uri="{FF2B5EF4-FFF2-40B4-BE49-F238E27FC236}">
                <a16:creationId xmlns:a16="http://schemas.microsoft.com/office/drawing/2014/main" id="{83A729B6-B8C3-0541-AF19-FD10B6A2A1E4}"/>
              </a:ext>
            </a:extLst>
          </p:cNvPr>
          <p:cNvSpPr txBox="1"/>
          <p:nvPr/>
        </p:nvSpPr>
        <p:spPr>
          <a:xfrm>
            <a:off x="1389186" y="7641792"/>
            <a:ext cx="412292" cy="230996"/>
          </a:xfrm>
          <a:prstGeom prst="rect">
            <a:avLst/>
          </a:prstGeom>
          <a:noFill/>
        </p:spPr>
        <p:txBody>
          <a:bodyPr wrap="square" rtlCol="0">
            <a:spAutoFit/>
          </a:bodyPr>
          <a:lstStyle/>
          <a:p>
            <a:pPr algn="r"/>
            <a:r>
              <a:rPr kumimoji="1" lang="en-US" altLang="ja-JP" sz="900" b="1">
                <a:latin typeface="Arial Narrow" charset="0"/>
                <a:ea typeface="Arial Narrow" charset="0"/>
                <a:cs typeface="Arial Narrow" charset="0"/>
              </a:rPr>
              <a:t>0-</a:t>
            </a:r>
            <a:endParaRPr kumimoji="1" lang="ja-JP" altLang="en-US" sz="900" b="1">
              <a:latin typeface="Arial Narrow" charset="0"/>
              <a:ea typeface="Arial Narrow" charset="0"/>
              <a:cs typeface="Arial Narrow" charset="0"/>
            </a:endParaRPr>
          </a:p>
        </p:txBody>
      </p:sp>
      <p:sp>
        <p:nvSpPr>
          <p:cNvPr id="62" name="テキスト ボックス 61">
            <a:extLst>
              <a:ext uri="{FF2B5EF4-FFF2-40B4-BE49-F238E27FC236}">
                <a16:creationId xmlns:a16="http://schemas.microsoft.com/office/drawing/2014/main" id="{FA7EE95D-C093-BC45-9623-865EF09F5D5B}"/>
              </a:ext>
            </a:extLst>
          </p:cNvPr>
          <p:cNvSpPr txBox="1"/>
          <p:nvPr/>
        </p:nvSpPr>
        <p:spPr>
          <a:xfrm rot="18900000">
            <a:off x="1637949" y="5026645"/>
            <a:ext cx="697005" cy="261610"/>
          </a:xfrm>
          <a:prstGeom prst="rect">
            <a:avLst/>
          </a:prstGeom>
          <a:noFill/>
        </p:spPr>
        <p:txBody>
          <a:bodyPr wrap="square" rtlCol="0">
            <a:spAutoFit/>
          </a:bodyPr>
          <a:lstStyle/>
          <a:p>
            <a:r>
              <a:rPr kumimoji="1" lang="en-US" altLang="ja-JP" sz="1100" b="1">
                <a:latin typeface="Arial Narrow" charset="0"/>
                <a:ea typeface="Arial Narrow" charset="0"/>
                <a:cs typeface="Arial Narrow" charset="0"/>
              </a:rPr>
              <a:t>A (23)</a:t>
            </a:r>
            <a:endParaRPr kumimoji="1" lang="ja-JP" altLang="en-US" sz="1100" b="1">
              <a:latin typeface="Arial Narrow" charset="0"/>
              <a:ea typeface="Arial Narrow" charset="0"/>
              <a:cs typeface="Arial Narrow" charset="0"/>
            </a:endParaRPr>
          </a:p>
        </p:txBody>
      </p:sp>
      <p:sp>
        <p:nvSpPr>
          <p:cNvPr id="63" name="テキスト ボックス 62">
            <a:extLst>
              <a:ext uri="{FF2B5EF4-FFF2-40B4-BE49-F238E27FC236}">
                <a16:creationId xmlns:a16="http://schemas.microsoft.com/office/drawing/2014/main" id="{0704F746-B7AA-D749-8785-8BFA05A298A9}"/>
              </a:ext>
            </a:extLst>
          </p:cNvPr>
          <p:cNvSpPr txBox="1"/>
          <p:nvPr/>
        </p:nvSpPr>
        <p:spPr>
          <a:xfrm rot="18900000">
            <a:off x="1937693" y="5010298"/>
            <a:ext cx="743241" cy="261610"/>
          </a:xfrm>
          <a:prstGeom prst="rect">
            <a:avLst/>
          </a:prstGeom>
          <a:noFill/>
        </p:spPr>
        <p:txBody>
          <a:bodyPr wrap="square" rtlCol="0">
            <a:spAutoFit/>
          </a:bodyPr>
          <a:lstStyle/>
          <a:p>
            <a:r>
              <a:rPr lang="en-US" altLang="ja-JP" sz="1100" b="1">
                <a:latin typeface="Arial Narrow" charset="0"/>
                <a:ea typeface="Arial Narrow" charset="0"/>
                <a:cs typeface="Arial Narrow" charset="0"/>
              </a:rPr>
              <a:t>B </a:t>
            </a:r>
            <a:r>
              <a:rPr kumimoji="1" lang="en-US" altLang="ja-JP" sz="1100" b="1">
                <a:latin typeface="Arial Narrow" charset="0"/>
                <a:ea typeface="Arial Narrow" charset="0"/>
                <a:cs typeface="Arial Narrow" charset="0"/>
              </a:rPr>
              <a:t>(179)</a:t>
            </a:r>
            <a:endParaRPr kumimoji="1" lang="ja-JP" altLang="en-US" sz="1100" b="1">
              <a:latin typeface="Arial Narrow" charset="0"/>
              <a:ea typeface="Arial Narrow" charset="0"/>
              <a:cs typeface="Arial Narrow" charset="0"/>
            </a:endParaRPr>
          </a:p>
        </p:txBody>
      </p:sp>
      <p:sp>
        <p:nvSpPr>
          <p:cNvPr id="67" name="テキスト ボックス 66">
            <a:extLst>
              <a:ext uri="{FF2B5EF4-FFF2-40B4-BE49-F238E27FC236}">
                <a16:creationId xmlns:a16="http://schemas.microsoft.com/office/drawing/2014/main" id="{3C6F0BA3-30B4-D640-8CF8-5FC8F95285FB}"/>
              </a:ext>
            </a:extLst>
          </p:cNvPr>
          <p:cNvSpPr txBox="1"/>
          <p:nvPr/>
        </p:nvSpPr>
        <p:spPr>
          <a:xfrm rot="18900000">
            <a:off x="2227777" y="5010298"/>
            <a:ext cx="743242" cy="261610"/>
          </a:xfrm>
          <a:prstGeom prst="rect">
            <a:avLst/>
          </a:prstGeom>
          <a:noFill/>
        </p:spPr>
        <p:txBody>
          <a:bodyPr wrap="square" rtlCol="0">
            <a:spAutoFit/>
          </a:bodyPr>
          <a:lstStyle/>
          <a:p>
            <a:r>
              <a:rPr kumimoji="1" lang="en-US" altLang="ja-JP" sz="1100" b="1" dirty="0">
                <a:latin typeface="Arial Narrow" charset="0"/>
                <a:ea typeface="Arial Narrow" charset="0"/>
                <a:cs typeface="Arial Narrow" charset="0"/>
              </a:rPr>
              <a:t>C (</a:t>
            </a:r>
            <a:r>
              <a:rPr lang="en-US" altLang="ja-JP" sz="1100" b="1" dirty="0">
                <a:latin typeface="Arial Narrow" charset="0"/>
                <a:ea typeface="Arial Narrow" charset="0"/>
                <a:cs typeface="Arial Narrow" charset="0"/>
              </a:rPr>
              <a:t>474</a:t>
            </a:r>
            <a:r>
              <a:rPr kumimoji="1" lang="en-US" altLang="ja-JP" sz="1100" b="1" dirty="0">
                <a:latin typeface="Arial Narrow" charset="0"/>
                <a:ea typeface="Arial Narrow" charset="0"/>
                <a:cs typeface="Arial Narrow" charset="0"/>
              </a:rPr>
              <a:t>)</a:t>
            </a:r>
            <a:endParaRPr kumimoji="1" lang="ja-JP" altLang="en-US" sz="1100" b="1">
              <a:latin typeface="Arial Narrow" charset="0"/>
              <a:ea typeface="Arial Narrow" charset="0"/>
              <a:cs typeface="Arial Narrow" charset="0"/>
            </a:endParaRPr>
          </a:p>
        </p:txBody>
      </p:sp>
      <p:sp>
        <p:nvSpPr>
          <p:cNvPr id="73" name="テキスト ボックス 72">
            <a:extLst>
              <a:ext uri="{FF2B5EF4-FFF2-40B4-BE49-F238E27FC236}">
                <a16:creationId xmlns:a16="http://schemas.microsoft.com/office/drawing/2014/main" id="{E4A46484-4BEB-EA4F-AEAF-F0B08C98D5C2}"/>
              </a:ext>
            </a:extLst>
          </p:cNvPr>
          <p:cNvSpPr txBox="1"/>
          <p:nvPr/>
        </p:nvSpPr>
        <p:spPr>
          <a:xfrm rot="18900000">
            <a:off x="2489134" y="4973782"/>
            <a:ext cx="846523" cy="261610"/>
          </a:xfrm>
          <a:prstGeom prst="rect">
            <a:avLst/>
          </a:prstGeom>
          <a:noFill/>
        </p:spPr>
        <p:txBody>
          <a:bodyPr wrap="square" rtlCol="0">
            <a:spAutoFit/>
          </a:bodyPr>
          <a:lstStyle/>
          <a:p>
            <a:r>
              <a:rPr lang="en-US" altLang="ja-JP" sz="1100" b="1" dirty="0">
                <a:latin typeface="Arial Narrow" charset="0"/>
                <a:ea typeface="Arial Narrow" charset="0"/>
                <a:cs typeface="Arial Narrow" charset="0"/>
              </a:rPr>
              <a:t>D </a:t>
            </a:r>
            <a:r>
              <a:rPr kumimoji="1" lang="en-US" altLang="ja-JP" sz="1100" b="1" dirty="0">
                <a:latin typeface="Arial Narrow" charset="0"/>
                <a:ea typeface="Arial Narrow" charset="0"/>
                <a:cs typeface="Arial Narrow" charset="0"/>
              </a:rPr>
              <a:t>(175)</a:t>
            </a:r>
            <a:endParaRPr kumimoji="1" lang="ja-JP" altLang="en-US" sz="1100" b="1">
              <a:latin typeface="Arial Narrow" charset="0"/>
              <a:ea typeface="Arial Narrow" charset="0"/>
              <a:cs typeface="Arial Narrow" charset="0"/>
            </a:endParaRPr>
          </a:p>
        </p:txBody>
      </p:sp>
      <p:sp>
        <p:nvSpPr>
          <p:cNvPr id="76" name="テキスト ボックス 75">
            <a:extLst>
              <a:ext uri="{FF2B5EF4-FFF2-40B4-BE49-F238E27FC236}">
                <a16:creationId xmlns:a16="http://schemas.microsoft.com/office/drawing/2014/main" id="{BF4A73BB-169C-E743-B773-63010D21E687}"/>
              </a:ext>
            </a:extLst>
          </p:cNvPr>
          <p:cNvSpPr txBox="1"/>
          <p:nvPr/>
        </p:nvSpPr>
        <p:spPr>
          <a:xfrm rot="18900000">
            <a:off x="2788758" y="5007533"/>
            <a:ext cx="751063" cy="261610"/>
          </a:xfrm>
          <a:prstGeom prst="rect">
            <a:avLst/>
          </a:prstGeom>
          <a:noFill/>
        </p:spPr>
        <p:txBody>
          <a:bodyPr wrap="square" rtlCol="0">
            <a:spAutoFit/>
          </a:bodyPr>
          <a:lstStyle/>
          <a:p>
            <a:r>
              <a:rPr kumimoji="1" lang="en-US" altLang="ja-JP" sz="1100" b="1" dirty="0">
                <a:latin typeface="Arial Narrow" charset="0"/>
                <a:ea typeface="Arial Narrow" charset="0"/>
                <a:cs typeface="Arial Narrow" charset="0"/>
              </a:rPr>
              <a:t>E (188)</a:t>
            </a:r>
            <a:endParaRPr kumimoji="1" lang="ja-JP" altLang="en-US" sz="1100" b="1">
              <a:latin typeface="Arial Narrow" charset="0"/>
              <a:ea typeface="Arial Narrow" charset="0"/>
              <a:cs typeface="Arial Narrow" charset="0"/>
            </a:endParaRPr>
          </a:p>
        </p:txBody>
      </p:sp>
      <p:sp>
        <p:nvSpPr>
          <p:cNvPr id="77" name="テキスト ボックス 76">
            <a:extLst>
              <a:ext uri="{FF2B5EF4-FFF2-40B4-BE49-F238E27FC236}">
                <a16:creationId xmlns:a16="http://schemas.microsoft.com/office/drawing/2014/main" id="{844BEBD8-CFE3-7046-A125-25CCC997C07B}"/>
              </a:ext>
            </a:extLst>
          </p:cNvPr>
          <p:cNvSpPr txBox="1"/>
          <p:nvPr/>
        </p:nvSpPr>
        <p:spPr>
          <a:xfrm rot="18900000">
            <a:off x="3026984" y="4949287"/>
            <a:ext cx="915807" cy="261610"/>
          </a:xfrm>
          <a:prstGeom prst="rect">
            <a:avLst/>
          </a:prstGeom>
          <a:noFill/>
        </p:spPr>
        <p:txBody>
          <a:bodyPr wrap="square" rtlCol="0">
            <a:spAutoFit/>
          </a:bodyPr>
          <a:lstStyle/>
          <a:p>
            <a:r>
              <a:rPr lang="en-US" altLang="ja-JP" sz="1100" b="1" dirty="0">
                <a:latin typeface="Arial Narrow" charset="0"/>
                <a:ea typeface="Arial Narrow" charset="0"/>
                <a:cs typeface="Arial Narrow" charset="0"/>
              </a:rPr>
              <a:t>G </a:t>
            </a:r>
            <a:r>
              <a:rPr kumimoji="1" lang="en-US" altLang="ja-JP" sz="1100" b="1" dirty="0">
                <a:latin typeface="Arial Narrow" charset="0"/>
                <a:ea typeface="Arial Narrow" charset="0"/>
                <a:cs typeface="Arial Narrow" charset="0"/>
              </a:rPr>
              <a:t>(</a:t>
            </a:r>
            <a:r>
              <a:rPr lang="en-US" altLang="ja-JP" sz="1100" b="1" dirty="0">
                <a:latin typeface="Arial Narrow" charset="0"/>
                <a:ea typeface="Arial Narrow" charset="0"/>
                <a:cs typeface="Arial Narrow" charset="0"/>
              </a:rPr>
              <a:t>67</a:t>
            </a:r>
            <a:r>
              <a:rPr kumimoji="1" lang="en-US" altLang="ja-JP" sz="1100" b="1" dirty="0">
                <a:latin typeface="Arial Narrow" charset="0"/>
                <a:ea typeface="Arial Narrow" charset="0"/>
                <a:cs typeface="Arial Narrow" charset="0"/>
              </a:rPr>
              <a:t>)</a:t>
            </a:r>
            <a:endParaRPr kumimoji="1" lang="ja-JP" altLang="en-US" sz="1100" b="1">
              <a:latin typeface="Arial Narrow" charset="0"/>
              <a:ea typeface="Arial Narrow" charset="0"/>
              <a:cs typeface="Arial Narrow" charset="0"/>
            </a:endParaRPr>
          </a:p>
        </p:txBody>
      </p:sp>
      <p:sp>
        <p:nvSpPr>
          <p:cNvPr id="78" name="テキスト ボックス 77">
            <a:extLst>
              <a:ext uri="{FF2B5EF4-FFF2-40B4-BE49-F238E27FC236}">
                <a16:creationId xmlns:a16="http://schemas.microsoft.com/office/drawing/2014/main" id="{2F6662DC-0301-BE47-859F-DD1F984CE54C}"/>
              </a:ext>
            </a:extLst>
          </p:cNvPr>
          <p:cNvSpPr txBox="1"/>
          <p:nvPr/>
        </p:nvSpPr>
        <p:spPr>
          <a:xfrm rot="18900000">
            <a:off x="3294988" y="4922330"/>
            <a:ext cx="992051" cy="261610"/>
          </a:xfrm>
          <a:prstGeom prst="rect">
            <a:avLst/>
          </a:prstGeom>
          <a:noFill/>
        </p:spPr>
        <p:txBody>
          <a:bodyPr wrap="square" rtlCol="0">
            <a:spAutoFit/>
          </a:bodyPr>
          <a:lstStyle/>
          <a:p>
            <a:r>
              <a:rPr lang="en-US" altLang="ja-JP" sz="1100" b="1" dirty="0">
                <a:latin typeface="Arial Narrow" charset="0"/>
                <a:ea typeface="Arial Narrow" charset="0"/>
                <a:cs typeface="Arial Narrow" charset="0"/>
              </a:rPr>
              <a:t>F </a:t>
            </a:r>
            <a:r>
              <a:rPr kumimoji="1" lang="en-US" altLang="ja-JP" sz="1100" b="1" dirty="0">
                <a:latin typeface="Arial Narrow" charset="0"/>
                <a:ea typeface="Arial Narrow" charset="0"/>
                <a:cs typeface="Arial Narrow" charset="0"/>
              </a:rPr>
              <a:t>(64)</a:t>
            </a:r>
            <a:endParaRPr kumimoji="1" lang="ja-JP" altLang="en-US" sz="1100" b="1">
              <a:latin typeface="Arial Narrow" charset="0"/>
              <a:ea typeface="Arial Narrow" charset="0"/>
              <a:cs typeface="Arial Narrow" charset="0"/>
            </a:endParaRPr>
          </a:p>
        </p:txBody>
      </p:sp>
      <p:sp>
        <p:nvSpPr>
          <p:cNvPr id="79" name="テキスト ボックス 78">
            <a:extLst>
              <a:ext uri="{FF2B5EF4-FFF2-40B4-BE49-F238E27FC236}">
                <a16:creationId xmlns:a16="http://schemas.microsoft.com/office/drawing/2014/main" id="{24FEE2AF-F551-634A-88A0-AAE1DB3327EC}"/>
              </a:ext>
            </a:extLst>
          </p:cNvPr>
          <p:cNvSpPr txBox="1"/>
          <p:nvPr/>
        </p:nvSpPr>
        <p:spPr>
          <a:xfrm rot="18900000">
            <a:off x="3595889" y="4980187"/>
            <a:ext cx="828408" cy="261610"/>
          </a:xfrm>
          <a:prstGeom prst="rect">
            <a:avLst/>
          </a:prstGeom>
          <a:noFill/>
        </p:spPr>
        <p:txBody>
          <a:bodyPr wrap="square" rtlCol="0">
            <a:spAutoFit/>
          </a:bodyPr>
          <a:lstStyle/>
          <a:p>
            <a:r>
              <a:rPr lang="en-US" altLang="ja-JP" sz="1100" b="1" dirty="0">
                <a:latin typeface="Arial Narrow" charset="0"/>
                <a:ea typeface="Arial Narrow" charset="0"/>
                <a:cs typeface="Arial Narrow" charset="0"/>
              </a:rPr>
              <a:t>g6 </a:t>
            </a:r>
            <a:r>
              <a:rPr kumimoji="1" lang="en-US" altLang="ja-JP" sz="1100" b="1" dirty="0">
                <a:latin typeface="Arial Narrow" charset="0"/>
                <a:ea typeface="Arial Narrow" charset="0"/>
                <a:cs typeface="Arial Narrow" charset="0"/>
              </a:rPr>
              <a:t>(27)</a:t>
            </a:r>
            <a:endParaRPr kumimoji="1" lang="ja-JP" altLang="en-US" sz="1100" b="1">
              <a:latin typeface="Arial Narrow" charset="0"/>
              <a:ea typeface="Arial Narrow" charset="0"/>
              <a:cs typeface="Arial Narrow" charset="0"/>
            </a:endParaRPr>
          </a:p>
        </p:txBody>
      </p:sp>
      <p:sp>
        <p:nvSpPr>
          <p:cNvPr id="80" name="テキスト ボックス 79">
            <a:extLst>
              <a:ext uri="{FF2B5EF4-FFF2-40B4-BE49-F238E27FC236}">
                <a16:creationId xmlns:a16="http://schemas.microsoft.com/office/drawing/2014/main" id="{CFADF941-F420-E542-81F5-5ACEB5B4FEC8}"/>
              </a:ext>
            </a:extLst>
          </p:cNvPr>
          <p:cNvSpPr txBox="1"/>
          <p:nvPr/>
        </p:nvSpPr>
        <p:spPr>
          <a:xfrm rot="18900000">
            <a:off x="3891100" y="4973782"/>
            <a:ext cx="846523" cy="261610"/>
          </a:xfrm>
          <a:prstGeom prst="rect">
            <a:avLst/>
          </a:prstGeom>
          <a:noFill/>
        </p:spPr>
        <p:txBody>
          <a:bodyPr wrap="square" rtlCol="0">
            <a:spAutoFit/>
          </a:bodyPr>
          <a:lstStyle/>
          <a:p>
            <a:r>
              <a:rPr lang="en-US" altLang="ja-JP" sz="1100" b="1" dirty="0">
                <a:latin typeface="Arial Narrow" charset="0"/>
                <a:ea typeface="Arial Narrow" charset="0"/>
                <a:cs typeface="Arial Narrow" charset="0"/>
              </a:rPr>
              <a:t>ML </a:t>
            </a:r>
            <a:r>
              <a:rPr kumimoji="1" lang="en-US" altLang="ja-JP" sz="1100" b="1" dirty="0">
                <a:latin typeface="Arial Narrow" charset="0"/>
                <a:ea typeface="Arial Narrow" charset="0"/>
                <a:cs typeface="Arial Narrow" charset="0"/>
              </a:rPr>
              <a:t>(136)</a:t>
            </a:r>
            <a:endParaRPr kumimoji="1" lang="ja-JP" altLang="en-US" sz="1100" b="1">
              <a:latin typeface="Arial Narrow" charset="0"/>
              <a:ea typeface="Arial Narrow" charset="0"/>
              <a:cs typeface="Arial Narrow" charset="0"/>
            </a:endParaRPr>
          </a:p>
        </p:txBody>
      </p:sp>
      <p:sp>
        <p:nvSpPr>
          <p:cNvPr id="81" name="テキスト ボックス 80">
            <a:extLst>
              <a:ext uri="{FF2B5EF4-FFF2-40B4-BE49-F238E27FC236}">
                <a16:creationId xmlns:a16="http://schemas.microsoft.com/office/drawing/2014/main" id="{89458DF8-96D8-3F44-9F26-364FCFE487D9}"/>
              </a:ext>
            </a:extLst>
          </p:cNvPr>
          <p:cNvSpPr txBox="1"/>
          <p:nvPr/>
        </p:nvSpPr>
        <p:spPr>
          <a:xfrm rot="18900000">
            <a:off x="4169143" y="4920855"/>
            <a:ext cx="996225" cy="261610"/>
          </a:xfrm>
          <a:prstGeom prst="rect">
            <a:avLst/>
          </a:prstGeom>
          <a:noFill/>
        </p:spPr>
        <p:txBody>
          <a:bodyPr wrap="square" rtlCol="0">
            <a:spAutoFit/>
          </a:bodyPr>
          <a:lstStyle/>
          <a:p>
            <a:r>
              <a:rPr lang="en-US" altLang="ja-JP" sz="1100" b="1" dirty="0">
                <a:latin typeface="Arial Narrow" charset="0"/>
                <a:ea typeface="Arial Narrow" charset="0"/>
                <a:cs typeface="Arial Narrow" charset="0"/>
              </a:rPr>
              <a:t>CL1A </a:t>
            </a:r>
            <a:r>
              <a:rPr kumimoji="1" lang="en-US" altLang="ja-JP" sz="1100" b="1" dirty="0">
                <a:latin typeface="Arial Narrow" charset="0"/>
                <a:ea typeface="Arial Narrow" charset="0"/>
                <a:cs typeface="Arial Narrow" charset="0"/>
              </a:rPr>
              <a:t>(225)</a:t>
            </a:r>
            <a:endParaRPr kumimoji="1" lang="ja-JP" altLang="en-US" sz="1100" b="1">
              <a:latin typeface="Arial Narrow" charset="0"/>
              <a:ea typeface="Arial Narrow" charset="0"/>
              <a:cs typeface="Arial Narrow" charset="0"/>
            </a:endParaRPr>
          </a:p>
        </p:txBody>
      </p:sp>
      <p:sp>
        <p:nvSpPr>
          <p:cNvPr id="82" name="テキスト ボックス 81">
            <a:extLst>
              <a:ext uri="{FF2B5EF4-FFF2-40B4-BE49-F238E27FC236}">
                <a16:creationId xmlns:a16="http://schemas.microsoft.com/office/drawing/2014/main" id="{1B102CB4-BAED-F745-B4A0-5C6BD0210271}"/>
              </a:ext>
            </a:extLst>
          </p:cNvPr>
          <p:cNvSpPr txBox="1"/>
          <p:nvPr/>
        </p:nvSpPr>
        <p:spPr>
          <a:xfrm rot="18900000">
            <a:off x="4430812" y="4914643"/>
            <a:ext cx="1013794" cy="261610"/>
          </a:xfrm>
          <a:prstGeom prst="rect">
            <a:avLst/>
          </a:prstGeom>
          <a:noFill/>
        </p:spPr>
        <p:txBody>
          <a:bodyPr wrap="square" rtlCol="0">
            <a:spAutoFit/>
          </a:bodyPr>
          <a:lstStyle/>
          <a:p>
            <a:r>
              <a:rPr lang="en-US" altLang="ja-JP" sz="1100" b="1" dirty="0">
                <a:latin typeface="Arial Narrow" charset="0"/>
                <a:ea typeface="Arial Narrow" charset="0"/>
                <a:cs typeface="Arial Narrow" charset="0"/>
              </a:rPr>
              <a:t>CL1B </a:t>
            </a:r>
            <a:r>
              <a:rPr kumimoji="1" lang="en-US" altLang="ja-JP" sz="1100" b="1" dirty="0">
                <a:latin typeface="Arial Narrow" charset="0"/>
                <a:ea typeface="Arial Narrow" charset="0"/>
                <a:cs typeface="Arial Narrow" charset="0"/>
              </a:rPr>
              <a:t>(86)</a:t>
            </a:r>
            <a:endParaRPr kumimoji="1" lang="ja-JP" altLang="en-US" sz="1100" b="1">
              <a:latin typeface="Arial Narrow" charset="0"/>
              <a:ea typeface="Arial Narrow" charset="0"/>
              <a:cs typeface="Arial Narrow" charset="0"/>
            </a:endParaRPr>
          </a:p>
        </p:txBody>
      </p:sp>
      <p:sp>
        <p:nvSpPr>
          <p:cNvPr id="83" name="テキスト ボックス 82">
            <a:extLst>
              <a:ext uri="{FF2B5EF4-FFF2-40B4-BE49-F238E27FC236}">
                <a16:creationId xmlns:a16="http://schemas.microsoft.com/office/drawing/2014/main" id="{137EB14D-A0F6-2446-A67F-E9937D65D864}"/>
              </a:ext>
            </a:extLst>
          </p:cNvPr>
          <p:cNvSpPr txBox="1"/>
          <p:nvPr/>
        </p:nvSpPr>
        <p:spPr>
          <a:xfrm rot="18900000">
            <a:off x="4726872" y="4920855"/>
            <a:ext cx="996225" cy="261610"/>
          </a:xfrm>
          <a:prstGeom prst="rect">
            <a:avLst/>
          </a:prstGeom>
          <a:noFill/>
        </p:spPr>
        <p:txBody>
          <a:bodyPr wrap="square" rtlCol="0">
            <a:spAutoFit/>
          </a:bodyPr>
          <a:lstStyle/>
          <a:p>
            <a:r>
              <a:rPr lang="en-US" altLang="ja-JP" sz="1100" b="1" dirty="0">
                <a:latin typeface="Arial Narrow" charset="0"/>
                <a:ea typeface="Arial Narrow" charset="0"/>
                <a:cs typeface="Arial Narrow" charset="0"/>
              </a:rPr>
              <a:t>CL2A </a:t>
            </a:r>
            <a:r>
              <a:rPr kumimoji="1" lang="en-US" altLang="ja-JP" sz="1100" b="1" dirty="0">
                <a:latin typeface="Arial Narrow" charset="0"/>
                <a:ea typeface="Arial Narrow" charset="0"/>
                <a:cs typeface="Arial Narrow" charset="0"/>
              </a:rPr>
              <a:t>(180)</a:t>
            </a:r>
            <a:endParaRPr kumimoji="1" lang="ja-JP" altLang="en-US" sz="1100" b="1">
              <a:latin typeface="Arial Narrow" charset="0"/>
              <a:ea typeface="Arial Narrow" charset="0"/>
              <a:cs typeface="Arial Narrow" charset="0"/>
            </a:endParaRPr>
          </a:p>
        </p:txBody>
      </p:sp>
      <p:sp>
        <p:nvSpPr>
          <p:cNvPr id="84" name="テキスト ボックス 83">
            <a:extLst>
              <a:ext uri="{FF2B5EF4-FFF2-40B4-BE49-F238E27FC236}">
                <a16:creationId xmlns:a16="http://schemas.microsoft.com/office/drawing/2014/main" id="{F8C23CE0-41C7-794D-860C-07B03B23D9CD}"/>
              </a:ext>
            </a:extLst>
          </p:cNvPr>
          <p:cNvSpPr txBox="1"/>
          <p:nvPr/>
        </p:nvSpPr>
        <p:spPr>
          <a:xfrm rot="18900000">
            <a:off x="5022246" y="4938860"/>
            <a:ext cx="945298" cy="261610"/>
          </a:xfrm>
          <a:prstGeom prst="rect">
            <a:avLst/>
          </a:prstGeom>
          <a:noFill/>
        </p:spPr>
        <p:txBody>
          <a:bodyPr wrap="square" rtlCol="0">
            <a:spAutoFit/>
          </a:bodyPr>
          <a:lstStyle/>
          <a:p>
            <a:r>
              <a:rPr lang="en-US" altLang="ja-JP" sz="1100" b="1">
                <a:latin typeface="Arial Narrow" charset="0"/>
                <a:ea typeface="Arial Narrow" charset="0"/>
                <a:cs typeface="Arial Narrow" charset="0"/>
              </a:rPr>
              <a:t>CL2B </a:t>
            </a:r>
            <a:r>
              <a:rPr kumimoji="1" lang="en-US" altLang="ja-JP" sz="1100" b="1">
                <a:latin typeface="Arial Narrow" charset="0"/>
                <a:ea typeface="Arial Narrow" charset="0"/>
                <a:cs typeface="Arial Narrow" charset="0"/>
              </a:rPr>
              <a:t>(48)</a:t>
            </a:r>
            <a:endParaRPr kumimoji="1" lang="ja-JP" altLang="en-US" sz="1100" b="1">
              <a:latin typeface="Arial Narrow" charset="0"/>
              <a:ea typeface="Arial Narrow" charset="0"/>
              <a:cs typeface="Arial Narrow" charset="0"/>
            </a:endParaRPr>
          </a:p>
        </p:txBody>
      </p:sp>
      <p:sp>
        <p:nvSpPr>
          <p:cNvPr id="85" name="テキスト ボックス 84">
            <a:extLst>
              <a:ext uri="{FF2B5EF4-FFF2-40B4-BE49-F238E27FC236}">
                <a16:creationId xmlns:a16="http://schemas.microsoft.com/office/drawing/2014/main" id="{948E325B-8D38-DE45-99E0-EDBCBA91C918}"/>
              </a:ext>
            </a:extLst>
          </p:cNvPr>
          <p:cNvSpPr txBox="1"/>
          <p:nvPr/>
        </p:nvSpPr>
        <p:spPr>
          <a:xfrm rot="18900000">
            <a:off x="5272005" y="4856965"/>
            <a:ext cx="1203329" cy="261610"/>
          </a:xfrm>
          <a:prstGeom prst="rect">
            <a:avLst/>
          </a:prstGeom>
          <a:noFill/>
        </p:spPr>
        <p:txBody>
          <a:bodyPr wrap="square" rtlCol="0">
            <a:spAutoFit/>
          </a:bodyPr>
          <a:lstStyle/>
          <a:p>
            <a:r>
              <a:rPr lang="en-US" altLang="ja-JP" sz="1100" b="1">
                <a:latin typeface="Arial Narrow" charset="0"/>
                <a:ea typeface="Arial Narrow" charset="0"/>
                <a:cs typeface="Arial Narrow" charset="0"/>
              </a:rPr>
              <a:t>Unclassified </a:t>
            </a:r>
            <a:r>
              <a:rPr kumimoji="1" lang="en-US" altLang="ja-JP" sz="1100" b="1">
                <a:latin typeface="Arial Narrow" charset="0"/>
                <a:ea typeface="Arial Narrow" charset="0"/>
                <a:cs typeface="Arial Narrow" charset="0"/>
              </a:rPr>
              <a:t>(77)</a:t>
            </a:r>
            <a:endParaRPr kumimoji="1" lang="ja-JP" altLang="en-US" sz="1100" b="1">
              <a:latin typeface="Arial Narrow" charset="0"/>
              <a:ea typeface="Arial Narrow" charset="0"/>
              <a:cs typeface="Arial Narrow" charset="0"/>
            </a:endParaRPr>
          </a:p>
        </p:txBody>
      </p:sp>
      <p:sp>
        <p:nvSpPr>
          <p:cNvPr id="100" name="テキスト ボックス 99">
            <a:extLst>
              <a:ext uri="{FF2B5EF4-FFF2-40B4-BE49-F238E27FC236}">
                <a16:creationId xmlns:a16="http://schemas.microsoft.com/office/drawing/2014/main" id="{BBA1F73D-97AA-1F41-8C9B-2B581C214CE4}"/>
              </a:ext>
            </a:extLst>
          </p:cNvPr>
          <p:cNvSpPr txBox="1"/>
          <p:nvPr/>
        </p:nvSpPr>
        <p:spPr>
          <a:xfrm>
            <a:off x="3011689" y="7748582"/>
            <a:ext cx="1460400" cy="307777"/>
          </a:xfrm>
          <a:prstGeom prst="rect">
            <a:avLst/>
          </a:prstGeom>
          <a:noFill/>
        </p:spPr>
        <p:txBody>
          <a:bodyPr wrap="square" rtlCol="0">
            <a:spAutoFit/>
          </a:bodyPr>
          <a:lstStyle/>
          <a:p>
            <a:pPr algn="ctr"/>
            <a:r>
              <a:rPr kumimoji="1" lang="en-US" altLang="ja-JP" sz="1400" b="1">
                <a:latin typeface="Arial Narrow" charset="0"/>
                <a:ea typeface="Arial Narrow" charset="0"/>
                <a:cs typeface="Arial Narrow" charset="0"/>
              </a:rPr>
              <a:t>Relative density</a:t>
            </a:r>
            <a:endParaRPr kumimoji="1" lang="ja-JP" altLang="en-US" sz="1400" b="1">
              <a:latin typeface="Arial Narrow" charset="0"/>
              <a:ea typeface="Arial Narrow" charset="0"/>
              <a:cs typeface="Arial Narrow" charset="0"/>
            </a:endParaRPr>
          </a:p>
        </p:txBody>
      </p:sp>
      <p:sp>
        <p:nvSpPr>
          <p:cNvPr id="105" name="正方形/長方形 104">
            <a:extLst>
              <a:ext uri="{FF2B5EF4-FFF2-40B4-BE49-F238E27FC236}">
                <a16:creationId xmlns:a16="http://schemas.microsoft.com/office/drawing/2014/main" id="{422EAF1A-4F86-CD46-A384-BCF7008B0E2B}"/>
              </a:ext>
            </a:extLst>
          </p:cNvPr>
          <p:cNvSpPr/>
          <p:nvPr/>
        </p:nvSpPr>
        <p:spPr>
          <a:xfrm>
            <a:off x="1812279" y="5423920"/>
            <a:ext cx="144104" cy="136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正方形/長方形 105">
            <a:extLst>
              <a:ext uri="{FF2B5EF4-FFF2-40B4-BE49-F238E27FC236}">
                <a16:creationId xmlns:a16="http://schemas.microsoft.com/office/drawing/2014/main" id="{8BD153D5-570B-8E4D-9C3E-32C1B9DACB4E}"/>
              </a:ext>
            </a:extLst>
          </p:cNvPr>
          <p:cNvSpPr/>
          <p:nvPr/>
        </p:nvSpPr>
        <p:spPr>
          <a:xfrm>
            <a:off x="2099971" y="5419368"/>
            <a:ext cx="144104" cy="136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正方形/長方形 106">
            <a:extLst>
              <a:ext uri="{FF2B5EF4-FFF2-40B4-BE49-F238E27FC236}">
                <a16:creationId xmlns:a16="http://schemas.microsoft.com/office/drawing/2014/main" id="{172AABF9-A124-5E49-8FDF-3BDE26498072}"/>
              </a:ext>
            </a:extLst>
          </p:cNvPr>
          <p:cNvSpPr/>
          <p:nvPr/>
        </p:nvSpPr>
        <p:spPr>
          <a:xfrm>
            <a:off x="2386236" y="5423920"/>
            <a:ext cx="144104" cy="136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正方形/長方形 107">
            <a:extLst>
              <a:ext uri="{FF2B5EF4-FFF2-40B4-BE49-F238E27FC236}">
                <a16:creationId xmlns:a16="http://schemas.microsoft.com/office/drawing/2014/main" id="{62AF2C7C-FE4E-5C43-B076-AD901EA7C955}"/>
              </a:ext>
            </a:extLst>
          </p:cNvPr>
          <p:cNvSpPr/>
          <p:nvPr/>
        </p:nvSpPr>
        <p:spPr>
          <a:xfrm>
            <a:off x="2673928" y="5419368"/>
            <a:ext cx="144104" cy="136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正方形/長方形 108">
            <a:extLst>
              <a:ext uri="{FF2B5EF4-FFF2-40B4-BE49-F238E27FC236}">
                <a16:creationId xmlns:a16="http://schemas.microsoft.com/office/drawing/2014/main" id="{CBAF618B-AA83-FC41-89F7-0028EC947C4A}"/>
              </a:ext>
            </a:extLst>
          </p:cNvPr>
          <p:cNvSpPr/>
          <p:nvPr/>
        </p:nvSpPr>
        <p:spPr>
          <a:xfrm>
            <a:off x="2947856" y="5413494"/>
            <a:ext cx="144104" cy="136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正方形/長方形 109">
            <a:extLst>
              <a:ext uri="{FF2B5EF4-FFF2-40B4-BE49-F238E27FC236}">
                <a16:creationId xmlns:a16="http://schemas.microsoft.com/office/drawing/2014/main" id="{99F761DE-2113-C741-AF77-B85D08F39745}"/>
              </a:ext>
            </a:extLst>
          </p:cNvPr>
          <p:cNvSpPr/>
          <p:nvPr/>
        </p:nvSpPr>
        <p:spPr>
          <a:xfrm>
            <a:off x="3227960" y="5424118"/>
            <a:ext cx="144104" cy="136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正方形/長方形 110">
            <a:extLst>
              <a:ext uri="{FF2B5EF4-FFF2-40B4-BE49-F238E27FC236}">
                <a16:creationId xmlns:a16="http://schemas.microsoft.com/office/drawing/2014/main" id="{326C7252-E3AF-AB4E-B3B0-012019E2878C}"/>
              </a:ext>
            </a:extLst>
          </p:cNvPr>
          <p:cNvSpPr/>
          <p:nvPr/>
        </p:nvSpPr>
        <p:spPr>
          <a:xfrm>
            <a:off x="3521813" y="5413494"/>
            <a:ext cx="144104" cy="136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正方形/長方形 111">
            <a:extLst>
              <a:ext uri="{FF2B5EF4-FFF2-40B4-BE49-F238E27FC236}">
                <a16:creationId xmlns:a16="http://schemas.microsoft.com/office/drawing/2014/main" id="{933DA15B-0693-7448-BD22-E9232FCE1042}"/>
              </a:ext>
            </a:extLst>
          </p:cNvPr>
          <p:cNvSpPr/>
          <p:nvPr/>
        </p:nvSpPr>
        <p:spPr>
          <a:xfrm>
            <a:off x="3801917" y="5424118"/>
            <a:ext cx="144104" cy="136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正方形/長方形 113">
            <a:extLst>
              <a:ext uri="{FF2B5EF4-FFF2-40B4-BE49-F238E27FC236}">
                <a16:creationId xmlns:a16="http://schemas.microsoft.com/office/drawing/2014/main" id="{FA1C1D78-0A53-BD4D-B589-D152644505D3}"/>
              </a:ext>
            </a:extLst>
          </p:cNvPr>
          <p:cNvSpPr/>
          <p:nvPr/>
        </p:nvSpPr>
        <p:spPr>
          <a:xfrm>
            <a:off x="4376562" y="5416695"/>
            <a:ext cx="144104" cy="136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正方形/長方形 117">
            <a:extLst>
              <a:ext uri="{FF2B5EF4-FFF2-40B4-BE49-F238E27FC236}">
                <a16:creationId xmlns:a16="http://schemas.microsoft.com/office/drawing/2014/main" id="{036E52B9-12FA-2A4B-A745-F0D40B251601}"/>
              </a:ext>
            </a:extLst>
          </p:cNvPr>
          <p:cNvSpPr/>
          <p:nvPr/>
        </p:nvSpPr>
        <p:spPr>
          <a:xfrm>
            <a:off x="4944295" y="5427267"/>
            <a:ext cx="144104" cy="136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正方形/長方形 118">
            <a:extLst>
              <a:ext uri="{FF2B5EF4-FFF2-40B4-BE49-F238E27FC236}">
                <a16:creationId xmlns:a16="http://schemas.microsoft.com/office/drawing/2014/main" id="{8E47701D-14AA-114E-899B-5D5368B1436F}"/>
              </a:ext>
            </a:extLst>
          </p:cNvPr>
          <p:cNvSpPr/>
          <p:nvPr/>
        </p:nvSpPr>
        <p:spPr>
          <a:xfrm>
            <a:off x="5238775" y="5408742"/>
            <a:ext cx="144104" cy="136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正方形/長方形 120">
            <a:extLst>
              <a:ext uri="{FF2B5EF4-FFF2-40B4-BE49-F238E27FC236}">
                <a16:creationId xmlns:a16="http://schemas.microsoft.com/office/drawing/2014/main" id="{DA3AF234-24A0-C245-AECA-6629E6C9D9D5}"/>
              </a:ext>
            </a:extLst>
          </p:cNvPr>
          <p:cNvSpPr/>
          <p:nvPr/>
        </p:nvSpPr>
        <p:spPr>
          <a:xfrm>
            <a:off x="5522673" y="5419366"/>
            <a:ext cx="144104" cy="136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47" name="グループ化 246">
            <a:extLst>
              <a:ext uri="{FF2B5EF4-FFF2-40B4-BE49-F238E27FC236}">
                <a16:creationId xmlns:a16="http://schemas.microsoft.com/office/drawing/2014/main" id="{A5FC419F-57A6-DF44-A2A3-1AF18E72B406}"/>
              </a:ext>
            </a:extLst>
          </p:cNvPr>
          <p:cNvGrpSpPr/>
          <p:nvPr/>
        </p:nvGrpSpPr>
        <p:grpSpPr>
          <a:xfrm>
            <a:off x="1627557" y="7771777"/>
            <a:ext cx="376264" cy="258249"/>
            <a:chOff x="1630732" y="8210961"/>
            <a:chExt cx="376264" cy="258249"/>
          </a:xfrm>
        </p:grpSpPr>
        <p:sp>
          <p:nvSpPr>
            <p:cNvPr id="248" name="テキスト ボックス 247">
              <a:extLst>
                <a:ext uri="{FF2B5EF4-FFF2-40B4-BE49-F238E27FC236}">
                  <a16:creationId xmlns:a16="http://schemas.microsoft.com/office/drawing/2014/main" id="{C018719B-501E-E04C-B9EC-F775960C0ACF}"/>
                </a:ext>
              </a:extLst>
            </p:cNvPr>
            <p:cNvSpPr txBox="1"/>
            <p:nvPr/>
          </p:nvSpPr>
          <p:spPr>
            <a:xfrm>
              <a:off x="1630732" y="8238214"/>
              <a:ext cx="373708" cy="230832"/>
            </a:xfrm>
            <a:prstGeom prst="rect">
              <a:avLst/>
            </a:prstGeom>
            <a:noFill/>
          </p:spPr>
          <p:txBody>
            <a:bodyPr wrap="square" rtlCol="0">
              <a:spAutoFit/>
            </a:bodyPr>
            <a:lstStyle/>
            <a:p>
              <a:pPr algn="r"/>
              <a:r>
                <a:rPr kumimoji="1" lang="en-US" altLang="ja-JP" sz="900" b="1">
                  <a:latin typeface="Arial Narrow" charset="0"/>
                  <a:ea typeface="Arial Narrow" charset="0"/>
                  <a:cs typeface="Arial Narrow" charset="0"/>
                </a:rPr>
                <a:t>0.5</a:t>
              </a:r>
              <a:endParaRPr kumimoji="1" lang="ja-JP" altLang="en-US" sz="900" b="1">
                <a:latin typeface="Arial Narrow" charset="0"/>
                <a:ea typeface="Arial Narrow" charset="0"/>
                <a:cs typeface="Arial Narrow" charset="0"/>
              </a:endParaRPr>
            </a:p>
          </p:txBody>
        </p:sp>
        <p:sp>
          <p:nvSpPr>
            <p:cNvPr id="249" name="テキスト ボックス 248">
              <a:extLst>
                <a:ext uri="{FF2B5EF4-FFF2-40B4-BE49-F238E27FC236}">
                  <a16:creationId xmlns:a16="http://schemas.microsoft.com/office/drawing/2014/main" id="{ACA2D056-88E5-614B-881A-72861800F45C}"/>
                </a:ext>
              </a:extLst>
            </p:cNvPr>
            <p:cNvSpPr txBox="1"/>
            <p:nvPr/>
          </p:nvSpPr>
          <p:spPr>
            <a:xfrm>
              <a:off x="1632902" y="8238214"/>
              <a:ext cx="112339" cy="230996"/>
            </a:xfrm>
            <a:prstGeom prst="rect">
              <a:avLst/>
            </a:prstGeom>
            <a:noFill/>
          </p:spPr>
          <p:txBody>
            <a:bodyPr wrap="square" rtlCol="0">
              <a:spAutoFit/>
            </a:bodyPr>
            <a:lstStyle/>
            <a:p>
              <a:pPr algn="r"/>
              <a:r>
                <a:rPr kumimoji="1" lang="en-US" altLang="ja-JP" sz="900" b="1">
                  <a:latin typeface="Arial Narrow" charset="0"/>
                  <a:ea typeface="Arial Narrow" charset="0"/>
                  <a:cs typeface="Arial Narrow" charset="0"/>
                </a:rPr>
                <a:t>0</a:t>
              </a:r>
              <a:endParaRPr kumimoji="1" lang="ja-JP" altLang="en-US" sz="900" b="1">
                <a:latin typeface="Arial Narrow" charset="0"/>
                <a:ea typeface="Arial Narrow" charset="0"/>
                <a:cs typeface="Arial Narrow" charset="0"/>
              </a:endParaRPr>
            </a:p>
          </p:txBody>
        </p:sp>
        <p:sp>
          <p:nvSpPr>
            <p:cNvPr id="250" name="テキスト ボックス 249">
              <a:extLst>
                <a:ext uri="{FF2B5EF4-FFF2-40B4-BE49-F238E27FC236}">
                  <a16:creationId xmlns:a16="http://schemas.microsoft.com/office/drawing/2014/main" id="{E56496A1-AFF0-6244-979D-6ED250CAF124}"/>
                </a:ext>
              </a:extLst>
            </p:cNvPr>
            <p:cNvSpPr txBox="1"/>
            <p:nvPr/>
          </p:nvSpPr>
          <p:spPr>
            <a:xfrm>
              <a:off x="1894657" y="8238214"/>
              <a:ext cx="112339" cy="230996"/>
            </a:xfrm>
            <a:prstGeom prst="rect">
              <a:avLst/>
            </a:prstGeom>
            <a:noFill/>
          </p:spPr>
          <p:txBody>
            <a:bodyPr wrap="square" rtlCol="0">
              <a:spAutoFit/>
            </a:bodyPr>
            <a:lstStyle/>
            <a:p>
              <a:pPr algn="r"/>
              <a:r>
                <a:rPr lang="en-US" altLang="ja-JP" sz="900" b="1">
                  <a:latin typeface="Arial Narrow" charset="0"/>
                  <a:ea typeface="Arial Narrow" charset="0"/>
                  <a:cs typeface="Arial Narrow" charset="0"/>
                </a:rPr>
                <a:t>1</a:t>
              </a:r>
              <a:endParaRPr kumimoji="1" lang="ja-JP" altLang="en-US" sz="900" b="1">
                <a:latin typeface="Arial Narrow" charset="0"/>
                <a:ea typeface="Arial Narrow" charset="0"/>
                <a:cs typeface="Arial Narrow" charset="0"/>
              </a:endParaRPr>
            </a:p>
          </p:txBody>
        </p:sp>
        <p:cxnSp>
          <p:nvCxnSpPr>
            <p:cNvPr id="251" name="直線コネクタ 250">
              <a:extLst>
                <a:ext uri="{FF2B5EF4-FFF2-40B4-BE49-F238E27FC236}">
                  <a16:creationId xmlns:a16="http://schemas.microsoft.com/office/drawing/2014/main" id="{9BC5B7D3-B05E-E54F-9504-92C4F3C2F701}"/>
                </a:ext>
              </a:extLst>
            </p:cNvPr>
            <p:cNvCxnSpPr>
              <a:cxnSpLocks/>
            </p:cNvCxnSpPr>
            <p:nvPr/>
          </p:nvCxnSpPr>
          <p:spPr>
            <a:xfrm flipV="1">
              <a:off x="1840598" y="8221355"/>
              <a:ext cx="0" cy="36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2" name="直線コネクタ 251">
              <a:extLst>
                <a:ext uri="{FF2B5EF4-FFF2-40B4-BE49-F238E27FC236}">
                  <a16:creationId xmlns:a16="http://schemas.microsoft.com/office/drawing/2014/main" id="{3048AF93-D1C3-564D-AE5D-4D48FC19C779}"/>
                </a:ext>
              </a:extLst>
            </p:cNvPr>
            <p:cNvCxnSpPr>
              <a:cxnSpLocks/>
            </p:cNvCxnSpPr>
            <p:nvPr/>
          </p:nvCxnSpPr>
          <p:spPr>
            <a:xfrm flipV="1">
              <a:off x="1718193" y="8210961"/>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3" name="直線コネクタ 252">
              <a:extLst>
                <a:ext uri="{FF2B5EF4-FFF2-40B4-BE49-F238E27FC236}">
                  <a16:creationId xmlns:a16="http://schemas.microsoft.com/office/drawing/2014/main" id="{64D953FB-2195-754B-8097-B89D56AC3919}"/>
                </a:ext>
              </a:extLst>
            </p:cNvPr>
            <p:cNvCxnSpPr>
              <a:cxnSpLocks/>
            </p:cNvCxnSpPr>
            <p:nvPr/>
          </p:nvCxnSpPr>
          <p:spPr>
            <a:xfrm flipV="1">
              <a:off x="1974514" y="8214136"/>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54" name="グループ化 253">
            <a:extLst>
              <a:ext uri="{FF2B5EF4-FFF2-40B4-BE49-F238E27FC236}">
                <a16:creationId xmlns:a16="http://schemas.microsoft.com/office/drawing/2014/main" id="{2A07A9D6-1755-324E-929D-FD0A1CCD5EC4}"/>
              </a:ext>
            </a:extLst>
          </p:cNvPr>
          <p:cNvGrpSpPr/>
          <p:nvPr/>
        </p:nvGrpSpPr>
        <p:grpSpPr>
          <a:xfrm>
            <a:off x="2285641" y="7695434"/>
            <a:ext cx="257104" cy="75175"/>
            <a:chOff x="1526991" y="6036277"/>
            <a:chExt cx="257104" cy="75175"/>
          </a:xfrm>
        </p:grpSpPr>
        <p:cxnSp>
          <p:nvCxnSpPr>
            <p:cNvPr id="255" name="直線コネクタ 254">
              <a:extLst>
                <a:ext uri="{FF2B5EF4-FFF2-40B4-BE49-F238E27FC236}">
                  <a16:creationId xmlns:a16="http://schemas.microsoft.com/office/drawing/2014/main" id="{A1E8EA63-5046-C34D-8A7F-C2B9751FFCC7}"/>
                </a:ext>
              </a:extLst>
            </p:cNvPr>
            <p:cNvCxnSpPr>
              <a:cxnSpLocks/>
            </p:cNvCxnSpPr>
            <p:nvPr/>
          </p:nvCxnSpPr>
          <p:spPr>
            <a:xfrm flipV="1">
              <a:off x="1658095" y="6074377"/>
              <a:ext cx="0" cy="36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6" name="直線コネクタ 255">
              <a:extLst>
                <a:ext uri="{FF2B5EF4-FFF2-40B4-BE49-F238E27FC236}">
                  <a16:creationId xmlns:a16="http://schemas.microsoft.com/office/drawing/2014/main" id="{0E7D0F97-3D60-9143-891A-088A58B18486}"/>
                </a:ext>
              </a:extLst>
            </p:cNvPr>
            <p:cNvCxnSpPr>
              <a:cxnSpLocks/>
            </p:cNvCxnSpPr>
            <p:nvPr/>
          </p:nvCxnSpPr>
          <p:spPr>
            <a:xfrm flipV="1">
              <a:off x="1526991" y="6036277"/>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7" name="直線コネクタ 256">
              <a:extLst>
                <a:ext uri="{FF2B5EF4-FFF2-40B4-BE49-F238E27FC236}">
                  <a16:creationId xmlns:a16="http://schemas.microsoft.com/office/drawing/2014/main" id="{D68E42F4-639A-CA44-BCB5-BEDC53B13DAA}"/>
                </a:ext>
              </a:extLst>
            </p:cNvPr>
            <p:cNvCxnSpPr>
              <a:cxnSpLocks/>
            </p:cNvCxnSpPr>
            <p:nvPr/>
          </p:nvCxnSpPr>
          <p:spPr>
            <a:xfrm flipV="1">
              <a:off x="1784095" y="6039452"/>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58" name="グループ化 257">
            <a:extLst>
              <a:ext uri="{FF2B5EF4-FFF2-40B4-BE49-F238E27FC236}">
                <a16:creationId xmlns:a16="http://schemas.microsoft.com/office/drawing/2014/main" id="{C060078A-6287-5F4D-90C9-1D01BE834037}"/>
              </a:ext>
            </a:extLst>
          </p:cNvPr>
          <p:cNvGrpSpPr/>
          <p:nvPr/>
        </p:nvGrpSpPr>
        <p:grpSpPr>
          <a:xfrm>
            <a:off x="2571391" y="7692259"/>
            <a:ext cx="257104" cy="75175"/>
            <a:chOff x="1526991" y="6036277"/>
            <a:chExt cx="257104" cy="75175"/>
          </a:xfrm>
        </p:grpSpPr>
        <p:cxnSp>
          <p:nvCxnSpPr>
            <p:cNvPr id="259" name="直線コネクタ 258">
              <a:extLst>
                <a:ext uri="{FF2B5EF4-FFF2-40B4-BE49-F238E27FC236}">
                  <a16:creationId xmlns:a16="http://schemas.microsoft.com/office/drawing/2014/main" id="{221AB90B-F202-3342-9921-B7191B899325}"/>
                </a:ext>
              </a:extLst>
            </p:cNvPr>
            <p:cNvCxnSpPr>
              <a:cxnSpLocks/>
            </p:cNvCxnSpPr>
            <p:nvPr/>
          </p:nvCxnSpPr>
          <p:spPr>
            <a:xfrm flipV="1">
              <a:off x="1658095" y="6074377"/>
              <a:ext cx="0" cy="36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0" name="直線コネクタ 259">
              <a:extLst>
                <a:ext uri="{FF2B5EF4-FFF2-40B4-BE49-F238E27FC236}">
                  <a16:creationId xmlns:a16="http://schemas.microsoft.com/office/drawing/2014/main" id="{A3FB0B32-CE9E-5244-963C-F932168FD85B}"/>
                </a:ext>
              </a:extLst>
            </p:cNvPr>
            <p:cNvCxnSpPr>
              <a:cxnSpLocks/>
            </p:cNvCxnSpPr>
            <p:nvPr/>
          </p:nvCxnSpPr>
          <p:spPr>
            <a:xfrm flipV="1">
              <a:off x="1526991" y="6036277"/>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1" name="直線コネクタ 260">
              <a:extLst>
                <a:ext uri="{FF2B5EF4-FFF2-40B4-BE49-F238E27FC236}">
                  <a16:creationId xmlns:a16="http://schemas.microsoft.com/office/drawing/2014/main" id="{7E092EA2-F982-4F46-B63D-B2B1F93D600F}"/>
                </a:ext>
              </a:extLst>
            </p:cNvPr>
            <p:cNvCxnSpPr>
              <a:cxnSpLocks/>
            </p:cNvCxnSpPr>
            <p:nvPr/>
          </p:nvCxnSpPr>
          <p:spPr>
            <a:xfrm flipV="1">
              <a:off x="1784095" y="6039452"/>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62" name="グループ化 261">
            <a:extLst>
              <a:ext uri="{FF2B5EF4-FFF2-40B4-BE49-F238E27FC236}">
                <a16:creationId xmlns:a16="http://schemas.microsoft.com/office/drawing/2014/main" id="{7B6668A9-56AA-4A4C-B064-5950C25724A5}"/>
              </a:ext>
            </a:extLst>
          </p:cNvPr>
          <p:cNvGrpSpPr/>
          <p:nvPr/>
        </p:nvGrpSpPr>
        <p:grpSpPr>
          <a:xfrm>
            <a:off x="2853966" y="7689084"/>
            <a:ext cx="257104" cy="75175"/>
            <a:chOff x="1526991" y="6036277"/>
            <a:chExt cx="257104" cy="75175"/>
          </a:xfrm>
        </p:grpSpPr>
        <p:cxnSp>
          <p:nvCxnSpPr>
            <p:cNvPr id="263" name="直線コネクタ 262">
              <a:extLst>
                <a:ext uri="{FF2B5EF4-FFF2-40B4-BE49-F238E27FC236}">
                  <a16:creationId xmlns:a16="http://schemas.microsoft.com/office/drawing/2014/main" id="{58A38C49-6906-3B4D-8EA0-3808A95108BB}"/>
                </a:ext>
              </a:extLst>
            </p:cNvPr>
            <p:cNvCxnSpPr>
              <a:cxnSpLocks/>
            </p:cNvCxnSpPr>
            <p:nvPr/>
          </p:nvCxnSpPr>
          <p:spPr>
            <a:xfrm flipV="1">
              <a:off x="1658095" y="6074377"/>
              <a:ext cx="0" cy="36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4" name="直線コネクタ 263">
              <a:extLst>
                <a:ext uri="{FF2B5EF4-FFF2-40B4-BE49-F238E27FC236}">
                  <a16:creationId xmlns:a16="http://schemas.microsoft.com/office/drawing/2014/main" id="{6324E7FA-6093-2342-867E-81E4D0BD0A63}"/>
                </a:ext>
              </a:extLst>
            </p:cNvPr>
            <p:cNvCxnSpPr>
              <a:cxnSpLocks/>
            </p:cNvCxnSpPr>
            <p:nvPr/>
          </p:nvCxnSpPr>
          <p:spPr>
            <a:xfrm flipV="1">
              <a:off x="1526991" y="6036277"/>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5" name="直線コネクタ 264">
              <a:extLst>
                <a:ext uri="{FF2B5EF4-FFF2-40B4-BE49-F238E27FC236}">
                  <a16:creationId xmlns:a16="http://schemas.microsoft.com/office/drawing/2014/main" id="{ACBB71EA-6298-B14E-B8F2-C5EC70EB45FD}"/>
                </a:ext>
              </a:extLst>
            </p:cNvPr>
            <p:cNvCxnSpPr>
              <a:cxnSpLocks/>
            </p:cNvCxnSpPr>
            <p:nvPr/>
          </p:nvCxnSpPr>
          <p:spPr>
            <a:xfrm flipV="1">
              <a:off x="1784095" y="6039452"/>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66" name="グループ化 265">
            <a:extLst>
              <a:ext uri="{FF2B5EF4-FFF2-40B4-BE49-F238E27FC236}">
                <a16:creationId xmlns:a16="http://schemas.microsoft.com/office/drawing/2014/main" id="{10063753-F3FC-3A4F-9EE1-C57A5A59900E}"/>
              </a:ext>
            </a:extLst>
          </p:cNvPr>
          <p:cNvGrpSpPr/>
          <p:nvPr/>
        </p:nvGrpSpPr>
        <p:grpSpPr>
          <a:xfrm>
            <a:off x="3139716" y="7695434"/>
            <a:ext cx="257104" cy="75175"/>
            <a:chOff x="1526991" y="6036277"/>
            <a:chExt cx="257104" cy="75175"/>
          </a:xfrm>
        </p:grpSpPr>
        <p:cxnSp>
          <p:nvCxnSpPr>
            <p:cNvPr id="267" name="直線コネクタ 266">
              <a:extLst>
                <a:ext uri="{FF2B5EF4-FFF2-40B4-BE49-F238E27FC236}">
                  <a16:creationId xmlns:a16="http://schemas.microsoft.com/office/drawing/2014/main" id="{43768074-7E84-E548-B798-E9611F674128}"/>
                </a:ext>
              </a:extLst>
            </p:cNvPr>
            <p:cNvCxnSpPr>
              <a:cxnSpLocks/>
            </p:cNvCxnSpPr>
            <p:nvPr/>
          </p:nvCxnSpPr>
          <p:spPr>
            <a:xfrm flipV="1">
              <a:off x="1658095" y="6074377"/>
              <a:ext cx="0" cy="36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8" name="直線コネクタ 267">
              <a:extLst>
                <a:ext uri="{FF2B5EF4-FFF2-40B4-BE49-F238E27FC236}">
                  <a16:creationId xmlns:a16="http://schemas.microsoft.com/office/drawing/2014/main" id="{5680E8A0-19BC-9B49-AB1C-97CD48038C24}"/>
                </a:ext>
              </a:extLst>
            </p:cNvPr>
            <p:cNvCxnSpPr>
              <a:cxnSpLocks/>
            </p:cNvCxnSpPr>
            <p:nvPr/>
          </p:nvCxnSpPr>
          <p:spPr>
            <a:xfrm flipV="1">
              <a:off x="1526991" y="6036277"/>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9" name="直線コネクタ 268">
              <a:extLst>
                <a:ext uri="{FF2B5EF4-FFF2-40B4-BE49-F238E27FC236}">
                  <a16:creationId xmlns:a16="http://schemas.microsoft.com/office/drawing/2014/main" id="{DDA5CE4B-946D-0843-93D7-7C770458B598}"/>
                </a:ext>
              </a:extLst>
            </p:cNvPr>
            <p:cNvCxnSpPr>
              <a:cxnSpLocks/>
            </p:cNvCxnSpPr>
            <p:nvPr/>
          </p:nvCxnSpPr>
          <p:spPr>
            <a:xfrm flipV="1">
              <a:off x="1784095" y="6039452"/>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70" name="グループ化 269">
            <a:extLst>
              <a:ext uri="{FF2B5EF4-FFF2-40B4-BE49-F238E27FC236}">
                <a16:creationId xmlns:a16="http://schemas.microsoft.com/office/drawing/2014/main" id="{425CFB53-8EEA-3744-ABBB-6C3CEBE083B0}"/>
              </a:ext>
            </a:extLst>
          </p:cNvPr>
          <p:cNvGrpSpPr/>
          <p:nvPr/>
        </p:nvGrpSpPr>
        <p:grpSpPr>
          <a:xfrm>
            <a:off x="3425466" y="7695434"/>
            <a:ext cx="257104" cy="75175"/>
            <a:chOff x="1526991" y="6036277"/>
            <a:chExt cx="257104" cy="75175"/>
          </a:xfrm>
        </p:grpSpPr>
        <p:cxnSp>
          <p:nvCxnSpPr>
            <p:cNvPr id="271" name="直線コネクタ 270">
              <a:extLst>
                <a:ext uri="{FF2B5EF4-FFF2-40B4-BE49-F238E27FC236}">
                  <a16:creationId xmlns:a16="http://schemas.microsoft.com/office/drawing/2014/main" id="{C7B92EA6-C77F-0A42-992A-BCE4CEB90533}"/>
                </a:ext>
              </a:extLst>
            </p:cNvPr>
            <p:cNvCxnSpPr>
              <a:cxnSpLocks/>
            </p:cNvCxnSpPr>
            <p:nvPr/>
          </p:nvCxnSpPr>
          <p:spPr>
            <a:xfrm flipV="1">
              <a:off x="1658095" y="6074377"/>
              <a:ext cx="0" cy="36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2" name="直線コネクタ 271">
              <a:extLst>
                <a:ext uri="{FF2B5EF4-FFF2-40B4-BE49-F238E27FC236}">
                  <a16:creationId xmlns:a16="http://schemas.microsoft.com/office/drawing/2014/main" id="{FA05E198-1E62-8D44-AFB1-5462F4BB5D14}"/>
                </a:ext>
              </a:extLst>
            </p:cNvPr>
            <p:cNvCxnSpPr>
              <a:cxnSpLocks/>
            </p:cNvCxnSpPr>
            <p:nvPr/>
          </p:nvCxnSpPr>
          <p:spPr>
            <a:xfrm flipV="1">
              <a:off x="1526991" y="6036277"/>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3" name="直線コネクタ 272">
              <a:extLst>
                <a:ext uri="{FF2B5EF4-FFF2-40B4-BE49-F238E27FC236}">
                  <a16:creationId xmlns:a16="http://schemas.microsoft.com/office/drawing/2014/main" id="{A35D8F7D-0844-7546-ACB1-C92FC224A4A4}"/>
                </a:ext>
              </a:extLst>
            </p:cNvPr>
            <p:cNvCxnSpPr>
              <a:cxnSpLocks/>
            </p:cNvCxnSpPr>
            <p:nvPr/>
          </p:nvCxnSpPr>
          <p:spPr>
            <a:xfrm flipV="1">
              <a:off x="1784095" y="6039452"/>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74" name="グループ化 273">
            <a:extLst>
              <a:ext uri="{FF2B5EF4-FFF2-40B4-BE49-F238E27FC236}">
                <a16:creationId xmlns:a16="http://schemas.microsoft.com/office/drawing/2014/main" id="{487B8047-36D8-AD42-B263-797BEBC6E138}"/>
              </a:ext>
            </a:extLst>
          </p:cNvPr>
          <p:cNvGrpSpPr/>
          <p:nvPr/>
        </p:nvGrpSpPr>
        <p:grpSpPr>
          <a:xfrm>
            <a:off x="3711216" y="7695434"/>
            <a:ext cx="257104" cy="75175"/>
            <a:chOff x="1526991" y="6036277"/>
            <a:chExt cx="257104" cy="75175"/>
          </a:xfrm>
        </p:grpSpPr>
        <p:cxnSp>
          <p:nvCxnSpPr>
            <p:cNvPr id="275" name="直線コネクタ 274">
              <a:extLst>
                <a:ext uri="{FF2B5EF4-FFF2-40B4-BE49-F238E27FC236}">
                  <a16:creationId xmlns:a16="http://schemas.microsoft.com/office/drawing/2014/main" id="{340B543E-F84E-5B41-AC5A-1F96C6B14798}"/>
                </a:ext>
              </a:extLst>
            </p:cNvPr>
            <p:cNvCxnSpPr>
              <a:cxnSpLocks/>
            </p:cNvCxnSpPr>
            <p:nvPr/>
          </p:nvCxnSpPr>
          <p:spPr>
            <a:xfrm flipV="1">
              <a:off x="1658095" y="6074377"/>
              <a:ext cx="0" cy="36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6" name="直線コネクタ 275">
              <a:extLst>
                <a:ext uri="{FF2B5EF4-FFF2-40B4-BE49-F238E27FC236}">
                  <a16:creationId xmlns:a16="http://schemas.microsoft.com/office/drawing/2014/main" id="{45190BBF-43E1-7444-87E6-67201AEB9FAA}"/>
                </a:ext>
              </a:extLst>
            </p:cNvPr>
            <p:cNvCxnSpPr>
              <a:cxnSpLocks/>
            </p:cNvCxnSpPr>
            <p:nvPr/>
          </p:nvCxnSpPr>
          <p:spPr>
            <a:xfrm flipV="1">
              <a:off x="1526991" y="6036277"/>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7" name="直線コネクタ 276">
              <a:extLst>
                <a:ext uri="{FF2B5EF4-FFF2-40B4-BE49-F238E27FC236}">
                  <a16:creationId xmlns:a16="http://schemas.microsoft.com/office/drawing/2014/main" id="{67A5B604-BE2B-BE40-8F08-1AB1F7FEB7A6}"/>
                </a:ext>
              </a:extLst>
            </p:cNvPr>
            <p:cNvCxnSpPr>
              <a:cxnSpLocks/>
            </p:cNvCxnSpPr>
            <p:nvPr/>
          </p:nvCxnSpPr>
          <p:spPr>
            <a:xfrm flipV="1">
              <a:off x="1784095" y="6039452"/>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78" name="グループ化 277">
            <a:extLst>
              <a:ext uri="{FF2B5EF4-FFF2-40B4-BE49-F238E27FC236}">
                <a16:creationId xmlns:a16="http://schemas.microsoft.com/office/drawing/2014/main" id="{70D31D0C-B105-9B43-9A50-13A8B06C7A32}"/>
              </a:ext>
            </a:extLst>
          </p:cNvPr>
          <p:cNvGrpSpPr/>
          <p:nvPr/>
        </p:nvGrpSpPr>
        <p:grpSpPr>
          <a:xfrm>
            <a:off x="3996966" y="7695434"/>
            <a:ext cx="257104" cy="75175"/>
            <a:chOff x="1526991" y="6036277"/>
            <a:chExt cx="257104" cy="75175"/>
          </a:xfrm>
        </p:grpSpPr>
        <p:cxnSp>
          <p:nvCxnSpPr>
            <p:cNvPr id="279" name="直線コネクタ 278">
              <a:extLst>
                <a:ext uri="{FF2B5EF4-FFF2-40B4-BE49-F238E27FC236}">
                  <a16:creationId xmlns:a16="http://schemas.microsoft.com/office/drawing/2014/main" id="{ACF06AA4-08D5-EA44-B69B-1A7E26B1E2B4}"/>
                </a:ext>
              </a:extLst>
            </p:cNvPr>
            <p:cNvCxnSpPr>
              <a:cxnSpLocks/>
            </p:cNvCxnSpPr>
            <p:nvPr/>
          </p:nvCxnSpPr>
          <p:spPr>
            <a:xfrm flipV="1">
              <a:off x="1658095" y="6074377"/>
              <a:ext cx="0" cy="36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0" name="直線コネクタ 279">
              <a:extLst>
                <a:ext uri="{FF2B5EF4-FFF2-40B4-BE49-F238E27FC236}">
                  <a16:creationId xmlns:a16="http://schemas.microsoft.com/office/drawing/2014/main" id="{84ECB902-12BB-1F4F-93D7-952B049A756E}"/>
                </a:ext>
              </a:extLst>
            </p:cNvPr>
            <p:cNvCxnSpPr>
              <a:cxnSpLocks/>
            </p:cNvCxnSpPr>
            <p:nvPr/>
          </p:nvCxnSpPr>
          <p:spPr>
            <a:xfrm flipV="1">
              <a:off x="1526991" y="6036277"/>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1" name="直線コネクタ 280">
              <a:extLst>
                <a:ext uri="{FF2B5EF4-FFF2-40B4-BE49-F238E27FC236}">
                  <a16:creationId xmlns:a16="http://schemas.microsoft.com/office/drawing/2014/main" id="{EA66FDC4-EAF7-4846-9DA1-3DF134560DC0}"/>
                </a:ext>
              </a:extLst>
            </p:cNvPr>
            <p:cNvCxnSpPr>
              <a:cxnSpLocks/>
            </p:cNvCxnSpPr>
            <p:nvPr/>
          </p:nvCxnSpPr>
          <p:spPr>
            <a:xfrm flipV="1">
              <a:off x="1784095" y="6039452"/>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82" name="グループ化 281">
            <a:extLst>
              <a:ext uri="{FF2B5EF4-FFF2-40B4-BE49-F238E27FC236}">
                <a16:creationId xmlns:a16="http://schemas.microsoft.com/office/drawing/2014/main" id="{79BAD299-A6D8-2543-8FD6-37D35BBE9579}"/>
              </a:ext>
            </a:extLst>
          </p:cNvPr>
          <p:cNvGrpSpPr/>
          <p:nvPr/>
        </p:nvGrpSpPr>
        <p:grpSpPr>
          <a:xfrm>
            <a:off x="4282716" y="7692801"/>
            <a:ext cx="257104" cy="75175"/>
            <a:chOff x="1526991" y="6036277"/>
            <a:chExt cx="257104" cy="75175"/>
          </a:xfrm>
        </p:grpSpPr>
        <p:cxnSp>
          <p:nvCxnSpPr>
            <p:cNvPr id="283" name="直線コネクタ 282">
              <a:extLst>
                <a:ext uri="{FF2B5EF4-FFF2-40B4-BE49-F238E27FC236}">
                  <a16:creationId xmlns:a16="http://schemas.microsoft.com/office/drawing/2014/main" id="{71DF386F-6D2B-8B44-9F5B-EDD82D1CD775}"/>
                </a:ext>
              </a:extLst>
            </p:cNvPr>
            <p:cNvCxnSpPr>
              <a:cxnSpLocks/>
            </p:cNvCxnSpPr>
            <p:nvPr/>
          </p:nvCxnSpPr>
          <p:spPr>
            <a:xfrm flipV="1">
              <a:off x="1658095" y="6074377"/>
              <a:ext cx="0" cy="36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4" name="直線コネクタ 283">
              <a:extLst>
                <a:ext uri="{FF2B5EF4-FFF2-40B4-BE49-F238E27FC236}">
                  <a16:creationId xmlns:a16="http://schemas.microsoft.com/office/drawing/2014/main" id="{43FF14E4-B5C6-5A44-95F1-2CEE0D5A8D21}"/>
                </a:ext>
              </a:extLst>
            </p:cNvPr>
            <p:cNvCxnSpPr>
              <a:cxnSpLocks/>
            </p:cNvCxnSpPr>
            <p:nvPr/>
          </p:nvCxnSpPr>
          <p:spPr>
            <a:xfrm flipV="1">
              <a:off x="1526991" y="6036277"/>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5" name="直線コネクタ 284">
              <a:extLst>
                <a:ext uri="{FF2B5EF4-FFF2-40B4-BE49-F238E27FC236}">
                  <a16:creationId xmlns:a16="http://schemas.microsoft.com/office/drawing/2014/main" id="{9F1B13A8-CC40-6147-A318-989CB7CDCA77}"/>
                </a:ext>
              </a:extLst>
            </p:cNvPr>
            <p:cNvCxnSpPr>
              <a:cxnSpLocks/>
            </p:cNvCxnSpPr>
            <p:nvPr/>
          </p:nvCxnSpPr>
          <p:spPr>
            <a:xfrm flipV="1">
              <a:off x="1784095" y="6039452"/>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86" name="グループ化 285">
            <a:extLst>
              <a:ext uri="{FF2B5EF4-FFF2-40B4-BE49-F238E27FC236}">
                <a16:creationId xmlns:a16="http://schemas.microsoft.com/office/drawing/2014/main" id="{DE96EF51-DB15-9D4D-8C5A-5FBDE2E3C7CA}"/>
              </a:ext>
            </a:extLst>
          </p:cNvPr>
          <p:cNvGrpSpPr/>
          <p:nvPr/>
        </p:nvGrpSpPr>
        <p:grpSpPr>
          <a:xfrm>
            <a:off x="4568466" y="7695434"/>
            <a:ext cx="257104" cy="75175"/>
            <a:chOff x="1526991" y="6036277"/>
            <a:chExt cx="257104" cy="75175"/>
          </a:xfrm>
        </p:grpSpPr>
        <p:cxnSp>
          <p:nvCxnSpPr>
            <p:cNvPr id="287" name="直線コネクタ 286">
              <a:extLst>
                <a:ext uri="{FF2B5EF4-FFF2-40B4-BE49-F238E27FC236}">
                  <a16:creationId xmlns:a16="http://schemas.microsoft.com/office/drawing/2014/main" id="{D16791F9-6E62-5F46-B399-ED85495CA0E8}"/>
                </a:ext>
              </a:extLst>
            </p:cNvPr>
            <p:cNvCxnSpPr>
              <a:cxnSpLocks/>
            </p:cNvCxnSpPr>
            <p:nvPr/>
          </p:nvCxnSpPr>
          <p:spPr>
            <a:xfrm flipV="1">
              <a:off x="1658095" y="6074377"/>
              <a:ext cx="0" cy="36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8" name="直線コネクタ 287">
              <a:extLst>
                <a:ext uri="{FF2B5EF4-FFF2-40B4-BE49-F238E27FC236}">
                  <a16:creationId xmlns:a16="http://schemas.microsoft.com/office/drawing/2014/main" id="{80D1DA17-28FE-F44F-A470-423C1EB0BDBC}"/>
                </a:ext>
              </a:extLst>
            </p:cNvPr>
            <p:cNvCxnSpPr>
              <a:cxnSpLocks/>
            </p:cNvCxnSpPr>
            <p:nvPr/>
          </p:nvCxnSpPr>
          <p:spPr>
            <a:xfrm flipV="1">
              <a:off x="1526991" y="6036277"/>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9" name="直線コネクタ 288">
              <a:extLst>
                <a:ext uri="{FF2B5EF4-FFF2-40B4-BE49-F238E27FC236}">
                  <a16:creationId xmlns:a16="http://schemas.microsoft.com/office/drawing/2014/main" id="{CAE4C5FF-3021-B848-AA0E-40C83C5EB37B}"/>
                </a:ext>
              </a:extLst>
            </p:cNvPr>
            <p:cNvCxnSpPr>
              <a:cxnSpLocks/>
            </p:cNvCxnSpPr>
            <p:nvPr/>
          </p:nvCxnSpPr>
          <p:spPr>
            <a:xfrm flipV="1">
              <a:off x="1784095" y="6039452"/>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0" name="グループ化 289">
            <a:extLst>
              <a:ext uri="{FF2B5EF4-FFF2-40B4-BE49-F238E27FC236}">
                <a16:creationId xmlns:a16="http://schemas.microsoft.com/office/drawing/2014/main" id="{E6D09B4C-2F4F-C442-B413-13031368AD68}"/>
              </a:ext>
            </a:extLst>
          </p:cNvPr>
          <p:cNvGrpSpPr/>
          <p:nvPr/>
        </p:nvGrpSpPr>
        <p:grpSpPr>
          <a:xfrm>
            <a:off x="4854216" y="7695434"/>
            <a:ext cx="257104" cy="75175"/>
            <a:chOff x="1526991" y="6036277"/>
            <a:chExt cx="257104" cy="75175"/>
          </a:xfrm>
        </p:grpSpPr>
        <p:cxnSp>
          <p:nvCxnSpPr>
            <p:cNvPr id="291" name="直線コネクタ 290">
              <a:extLst>
                <a:ext uri="{FF2B5EF4-FFF2-40B4-BE49-F238E27FC236}">
                  <a16:creationId xmlns:a16="http://schemas.microsoft.com/office/drawing/2014/main" id="{BEB78320-46F9-604E-BD3A-7B570B3FFF3F}"/>
                </a:ext>
              </a:extLst>
            </p:cNvPr>
            <p:cNvCxnSpPr>
              <a:cxnSpLocks/>
            </p:cNvCxnSpPr>
            <p:nvPr/>
          </p:nvCxnSpPr>
          <p:spPr>
            <a:xfrm flipV="1">
              <a:off x="1658095" y="6074377"/>
              <a:ext cx="0" cy="36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2" name="直線コネクタ 291">
              <a:extLst>
                <a:ext uri="{FF2B5EF4-FFF2-40B4-BE49-F238E27FC236}">
                  <a16:creationId xmlns:a16="http://schemas.microsoft.com/office/drawing/2014/main" id="{78F7B0B2-FAA5-7F45-B5C5-D16A62CF94E5}"/>
                </a:ext>
              </a:extLst>
            </p:cNvPr>
            <p:cNvCxnSpPr>
              <a:cxnSpLocks/>
            </p:cNvCxnSpPr>
            <p:nvPr/>
          </p:nvCxnSpPr>
          <p:spPr>
            <a:xfrm flipV="1">
              <a:off x="1526991" y="6036277"/>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3" name="直線コネクタ 292">
              <a:extLst>
                <a:ext uri="{FF2B5EF4-FFF2-40B4-BE49-F238E27FC236}">
                  <a16:creationId xmlns:a16="http://schemas.microsoft.com/office/drawing/2014/main" id="{FB9EE72D-A8B4-E547-83BC-6256B4C79626}"/>
                </a:ext>
              </a:extLst>
            </p:cNvPr>
            <p:cNvCxnSpPr>
              <a:cxnSpLocks/>
            </p:cNvCxnSpPr>
            <p:nvPr/>
          </p:nvCxnSpPr>
          <p:spPr>
            <a:xfrm flipV="1">
              <a:off x="1784095" y="6039452"/>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4" name="グループ化 293">
            <a:extLst>
              <a:ext uri="{FF2B5EF4-FFF2-40B4-BE49-F238E27FC236}">
                <a16:creationId xmlns:a16="http://schemas.microsoft.com/office/drawing/2014/main" id="{CD5B1127-C52A-D14C-B6CA-21BEAECE0411}"/>
              </a:ext>
            </a:extLst>
          </p:cNvPr>
          <p:cNvGrpSpPr/>
          <p:nvPr/>
        </p:nvGrpSpPr>
        <p:grpSpPr>
          <a:xfrm>
            <a:off x="5136791" y="7692259"/>
            <a:ext cx="257104" cy="75175"/>
            <a:chOff x="1526991" y="6036277"/>
            <a:chExt cx="257104" cy="75175"/>
          </a:xfrm>
        </p:grpSpPr>
        <p:cxnSp>
          <p:nvCxnSpPr>
            <p:cNvPr id="295" name="直線コネクタ 294">
              <a:extLst>
                <a:ext uri="{FF2B5EF4-FFF2-40B4-BE49-F238E27FC236}">
                  <a16:creationId xmlns:a16="http://schemas.microsoft.com/office/drawing/2014/main" id="{569E704A-9AF9-FA4E-9BB6-C0F82585BE19}"/>
                </a:ext>
              </a:extLst>
            </p:cNvPr>
            <p:cNvCxnSpPr>
              <a:cxnSpLocks/>
            </p:cNvCxnSpPr>
            <p:nvPr/>
          </p:nvCxnSpPr>
          <p:spPr>
            <a:xfrm flipV="1">
              <a:off x="1658095" y="6074377"/>
              <a:ext cx="0" cy="36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6" name="直線コネクタ 295">
              <a:extLst>
                <a:ext uri="{FF2B5EF4-FFF2-40B4-BE49-F238E27FC236}">
                  <a16:creationId xmlns:a16="http://schemas.microsoft.com/office/drawing/2014/main" id="{7D61140B-16BA-2E45-B957-F081FDCDE03D}"/>
                </a:ext>
              </a:extLst>
            </p:cNvPr>
            <p:cNvCxnSpPr>
              <a:cxnSpLocks/>
            </p:cNvCxnSpPr>
            <p:nvPr/>
          </p:nvCxnSpPr>
          <p:spPr>
            <a:xfrm flipV="1">
              <a:off x="1526991" y="6036277"/>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7" name="直線コネクタ 296">
              <a:extLst>
                <a:ext uri="{FF2B5EF4-FFF2-40B4-BE49-F238E27FC236}">
                  <a16:creationId xmlns:a16="http://schemas.microsoft.com/office/drawing/2014/main" id="{A958139F-57B6-9E40-8DC0-96A8698EC88E}"/>
                </a:ext>
              </a:extLst>
            </p:cNvPr>
            <p:cNvCxnSpPr>
              <a:cxnSpLocks/>
            </p:cNvCxnSpPr>
            <p:nvPr/>
          </p:nvCxnSpPr>
          <p:spPr>
            <a:xfrm flipV="1">
              <a:off x="1784095" y="6039452"/>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98" name="グループ化 297">
            <a:extLst>
              <a:ext uri="{FF2B5EF4-FFF2-40B4-BE49-F238E27FC236}">
                <a16:creationId xmlns:a16="http://schemas.microsoft.com/office/drawing/2014/main" id="{3F658CCF-6483-AD44-85DD-0D174E1438F0}"/>
              </a:ext>
            </a:extLst>
          </p:cNvPr>
          <p:cNvGrpSpPr/>
          <p:nvPr/>
        </p:nvGrpSpPr>
        <p:grpSpPr>
          <a:xfrm>
            <a:off x="5422541" y="7692259"/>
            <a:ext cx="257104" cy="75175"/>
            <a:chOff x="1526991" y="6036277"/>
            <a:chExt cx="257104" cy="75175"/>
          </a:xfrm>
        </p:grpSpPr>
        <p:cxnSp>
          <p:nvCxnSpPr>
            <p:cNvPr id="299" name="直線コネクタ 298">
              <a:extLst>
                <a:ext uri="{FF2B5EF4-FFF2-40B4-BE49-F238E27FC236}">
                  <a16:creationId xmlns:a16="http://schemas.microsoft.com/office/drawing/2014/main" id="{8C326DEE-8AF1-1947-9E82-0EA5E4EB78C9}"/>
                </a:ext>
              </a:extLst>
            </p:cNvPr>
            <p:cNvCxnSpPr>
              <a:cxnSpLocks/>
            </p:cNvCxnSpPr>
            <p:nvPr/>
          </p:nvCxnSpPr>
          <p:spPr>
            <a:xfrm flipV="1">
              <a:off x="1658095" y="6074377"/>
              <a:ext cx="0" cy="36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0" name="直線コネクタ 299">
              <a:extLst>
                <a:ext uri="{FF2B5EF4-FFF2-40B4-BE49-F238E27FC236}">
                  <a16:creationId xmlns:a16="http://schemas.microsoft.com/office/drawing/2014/main" id="{433AF372-74B4-A747-AEFE-8E042E956165}"/>
                </a:ext>
              </a:extLst>
            </p:cNvPr>
            <p:cNvCxnSpPr>
              <a:cxnSpLocks/>
            </p:cNvCxnSpPr>
            <p:nvPr/>
          </p:nvCxnSpPr>
          <p:spPr>
            <a:xfrm flipV="1">
              <a:off x="1526991" y="6036277"/>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1" name="直線コネクタ 300">
              <a:extLst>
                <a:ext uri="{FF2B5EF4-FFF2-40B4-BE49-F238E27FC236}">
                  <a16:creationId xmlns:a16="http://schemas.microsoft.com/office/drawing/2014/main" id="{64240142-FD2C-1A48-B122-0F430000FBA6}"/>
                </a:ext>
              </a:extLst>
            </p:cNvPr>
            <p:cNvCxnSpPr>
              <a:cxnSpLocks/>
            </p:cNvCxnSpPr>
            <p:nvPr/>
          </p:nvCxnSpPr>
          <p:spPr>
            <a:xfrm flipV="1">
              <a:off x="1784095" y="6039452"/>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58" name="グループ化 357">
            <a:extLst>
              <a:ext uri="{FF2B5EF4-FFF2-40B4-BE49-F238E27FC236}">
                <a16:creationId xmlns:a16="http://schemas.microsoft.com/office/drawing/2014/main" id="{51D620E3-8B66-EB4C-BDD0-07D45F3EA407}"/>
              </a:ext>
            </a:extLst>
          </p:cNvPr>
          <p:cNvGrpSpPr/>
          <p:nvPr/>
        </p:nvGrpSpPr>
        <p:grpSpPr>
          <a:xfrm>
            <a:off x="1997760" y="7687652"/>
            <a:ext cx="257104" cy="75175"/>
            <a:chOff x="1526991" y="6036277"/>
            <a:chExt cx="257104" cy="75175"/>
          </a:xfrm>
        </p:grpSpPr>
        <p:cxnSp>
          <p:nvCxnSpPr>
            <p:cNvPr id="359" name="直線コネクタ 358">
              <a:extLst>
                <a:ext uri="{FF2B5EF4-FFF2-40B4-BE49-F238E27FC236}">
                  <a16:creationId xmlns:a16="http://schemas.microsoft.com/office/drawing/2014/main" id="{D062CEDF-C48E-9646-817D-305348EEA0C5}"/>
                </a:ext>
              </a:extLst>
            </p:cNvPr>
            <p:cNvCxnSpPr>
              <a:cxnSpLocks/>
            </p:cNvCxnSpPr>
            <p:nvPr/>
          </p:nvCxnSpPr>
          <p:spPr>
            <a:xfrm flipV="1">
              <a:off x="1658095" y="6074377"/>
              <a:ext cx="0" cy="36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0" name="直線コネクタ 359">
              <a:extLst>
                <a:ext uri="{FF2B5EF4-FFF2-40B4-BE49-F238E27FC236}">
                  <a16:creationId xmlns:a16="http://schemas.microsoft.com/office/drawing/2014/main" id="{8371A5E9-6A94-8A44-B7E7-862B90612310}"/>
                </a:ext>
              </a:extLst>
            </p:cNvPr>
            <p:cNvCxnSpPr>
              <a:cxnSpLocks/>
            </p:cNvCxnSpPr>
            <p:nvPr/>
          </p:nvCxnSpPr>
          <p:spPr>
            <a:xfrm flipV="1">
              <a:off x="1526991" y="6036277"/>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1" name="直線コネクタ 360">
              <a:extLst>
                <a:ext uri="{FF2B5EF4-FFF2-40B4-BE49-F238E27FC236}">
                  <a16:creationId xmlns:a16="http://schemas.microsoft.com/office/drawing/2014/main" id="{E2917176-6BF0-CF40-8466-9EFB22375359}"/>
                </a:ext>
              </a:extLst>
            </p:cNvPr>
            <p:cNvCxnSpPr>
              <a:cxnSpLocks/>
            </p:cNvCxnSpPr>
            <p:nvPr/>
          </p:nvCxnSpPr>
          <p:spPr>
            <a:xfrm flipV="1">
              <a:off x="1784095" y="6039452"/>
              <a:ext cx="0" cy="7200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23" name="正方形/長方形 222">
            <a:extLst>
              <a:ext uri="{FF2B5EF4-FFF2-40B4-BE49-F238E27FC236}">
                <a16:creationId xmlns:a16="http://schemas.microsoft.com/office/drawing/2014/main" id="{7D108652-829D-F644-89CF-D6A99C662FCA}"/>
              </a:ext>
            </a:extLst>
          </p:cNvPr>
          <p:cNvSpPr/>
          <p:nvPr/>
        </p:nvSpPr>
        <p:spPr>
          <a:xfrm>
            <a:off x="1018648" y="4583954"/>
            <a:ext cx="3130101" cy="276999"/>
          </a:xfrm>
          <a:prstGeom prst="rect">
            <a:avLst/>
          </a:prstGeom>
        </p:spPr>
        <p:txBody>
          <a:bodyPr wrap="square">
            <a:spAutoFit/>
          </a:bodyPr>
          <a:lstStyle/>
          <a:p>
            <a:r>
              <a:rPr lang="en-US" altLang="ja-JP" sz="1200" b="1">
                <a:latin typeface="Arial Narrow" panose="020B0604020202020204" pitchFamily="34" charset="0"/>
                <a:ea typeface="Arial Narrow" charset="0"/>
                <a:cs typeface="Arial Narrow" panose="020B0604020202020204" pitchFamily="34" charset="0"/>
              </a:rPr>
              <a:t>Both canonical and non-canonical IEPs</a:t>
            </a:r>
          </a:p>
        </p:txBody>
      </p:sp>
      <p:sp>
        <p:nvSpPr>
          <p:cNvPr id="302" name="正方形/長方形 301">
            <a:extLst>
              <a:ext uri="{FF2B5EF4-FFF2-40B4-BE49-F238E27FC236}">
                <a16:creationId xmlns:a16="http://schemas.microsoft.com/office/drawing/2014/main" id="{3280E7B1-9385-6C4B-A87F-AEAD0974F590}"/>
              </a:ext>
            </a:extLst>
          </p:cNvPr>
          <p:cNvSpPr/>
          <p:nvPr/>
        </p:nvSpPr>
        <p:spPr>
          <a:xfrm>
            <a:off x="4082245" y="5430093"/>
            <a:ext cx="144104" cy="136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4" name="正方形/長方形 303">
            <a:extLst>
              <a:ext uri="{FF2B5EF4-FFF2-40B4-BE49-F238E27FC236}">
                <a16:creationId xmlns:a16="http://schemas.microsoft.com/office/drawing/2014/main" id="{F0D14587-0451-B747-AC28-4680BA36C885}"/>
              </a:ext>
            </a:extLst>
          </p:cNvPr>
          <p:cNvSpPr/>
          <p:nvPr/>
        </p:nvSpPr>
        <p:spPr>
          <a:xfrm>
            <a:off x="4663517" y="5430093"/>
            <a:ext cx="144104" cy="1365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9" name="正方形/長方形 308">
            <a:extLst>
              <a:ext uri="{FF2B5EF4-FFF2-40B4-BE49-F238E27FC236}">
                <a16:creationId xmlns:a16="http://schemas.microsoft.com/office/drawing/2014/main" id="{79453504-2847-144C-A43D-E6FC6D536734}"/>
              </a:ext>
            </a:extLst>
          </p:cNvPr>
          <p:cNvSpPr/>
          <p:nvPr/>
        </p:nvSpPr>
        <p:spPr>
          <a:xfrm>
            <a:off x="584273" y="4455598"/>
            <a:ext cx="1130989" cy="523220"/>
          </a:xfrm>
          <a:prstGeom prst="rect">
            <a:avLst/>
          </a:prstGeom>
        </p:spPr>
        <p:txBody>
          <a:bodyPr wrap="square">
            <a:spAutoFit/>
          </a:bodyPr>
          <a:lstStyle/>
          <a:p>
            <a:r>
              <a:rPr lang="en-US" altLang="ja-JP" sz="2800" b="1">
                <a:latin typeface="Arial Narrow" panose="020B0604020202020204" pitchFamily="34" charset="0"/>
                <a:ea typeface="Arial Narrow" charset="0"/>
                <a:cs typeface="Arial Narrow" panose="020B0604020202020204" pitchFamily="34" charset="0"/>
              </a:rPr>
              <a:t>B</a:t>
            </a:r>
          </a:p>
        </p:txBody>
      </p:sp>
    </p:spTree>
    <p:extLst>
      <p:ext uri="{BB962C8B-B14F-4D97-AF65-F5344CB8AC3E}">
        <p14:creationId xmlns:p14="http://schemas.microsoft.com/office/powerpoint/2010/main" val="31552991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 name="テキスト ボックス 217">
            <a:extLst>
              <a:ext uri="{FF2B5EF4-FFF2-40B4-BE49-F238E27FC236}">
                <a16:creationId xmlns:a16="http://schemas.microsoft.com/office/drawing/2014/main" id="{ACFD433A-D895-5A44-97D0-1103DDC9B421}"/>
              </a:ext>
            </a:extLst>
          </p:cNvPr>
          <p:cNvSpPr txBox="1"/>
          <p:nvPr/>
        </p:nvSpPr>
        <p:spPr>
          <a:xfrm>
            <a:off x="287108" y="8651058"/>
            <a:ext cx="6180382" cy="1200329"/>
          </a:xfrm>
          <a:prstGeom prst="rect">
            <a:avLst/>
          </a:prstGeom>
          <a:noFill/>
        </p:spPr>
        <p:txBody>
          <a:bodyPr wrap="square" rtlCol="0">
            <a:spAutoFit/>
          </a:bodyPr>
          <a:lstStyle/>
          <a:p>
            <a:pPr algn="just"/>
            <a:r>
              <a:rPr lang="en-US" altLang="ja-JP" sz="1200" b="1" dirty="0">
                <a:latin typeface="Times New Roman" panose="02020603050405020304" pitchFamily="18" charset="0"/>
                <a:cs typeface="Times New Roman" panose="02020603050405020304" pitchFamily="18" charset="0"/>
              </a:rPr>
              <a:t>Supplementary Figure 9. </a:t>
            </a:r>
            <a:r>
              <a:rPr lang="en-US" altLang="ja-JP" sz="1200" dirty="0">
                <a:latin typeface="Times New Roman" panose="02020603050405020304" pitchFamily="18" charset="0"/>
                <a:cs typeface="Times New Roman" panose="02020603050405020304" pitchFamily="18" charset="0"/>
              </a:rPr>
              <a:t>Phylogeny of bacteria containing more than 20 G2Is and their types of IEPs.</a:t>
            </a:r>
            <a:r>
              <a:rPr lang="en-US" altLang="ja-JP" sz="1200" b="1" dirty="0">
                <a:latin typeface="Times New Roman" panose="02020603050405020304" pitchFamily="18" charset="0"/>
                <a:cs typeface="Times New Roman" panose="02020603050405020304" pitchFamily="18" charset="0"/>
              </a:rPr>
              <a:t> </a:t>
            </a:r>
            <a:r>
              <a:rPr lang="en-US" altLang="ja-JP" sz="1200" dirty="0">
                <a:latin typeface="Times New Roman" panose="02020603050405020304" pitchFamily="18" charset="0"/>
                <a:cs typeface="Times New Roman" panose="02020603050405020304" pitchFamily="18" charset="0"/>
              </a:rPr>
              <a:t>Phylogenetic tree of 25 representative bacteria containing more than 20 G2Is is shown with their types of IEPs. </a:t>
            </a:r>
            <a:r>
              <a:rPr lang="en-US" altLang="ja-JP" sz="1200" i="1" dirty="0" err="1">
                <a:latin typeface="Times New Roman" panose="02020603050405020304" pitchFamily="18" charset="0"/>
                <a:cs typeface="Times New Roman" panose="02020603050405020304" pitchFamily="18" charset="0"/>
              </a:rPr>
              <a:t>Candidatus</a:t>
            </a:r>
            <a:r>
              <a:rPr lang="en-US" altLang="ja-JP" sz="1200" i="1" dirty="0">
                <a:latin typeface="Times New Roman" panose="02020603050405020304" pitchFamily="18" charset="0"/>
                <a:cs typeface="Times New Roman" panose="02020603050405020304" pitchFamily="18" charset="0"/>
              </a:rPr>
              <a:t> </a:t>
            </a:r>
            <a:r>
              <a:rPr lang="en-US" altLang="ja-JP" sz="1200" i="1" dirty="0" err="1">
                <a:latin typeface="Times New Roman" panose="02020603050405020304" pitchFamily="18" charset="0"/>
                <a:cs typeface="Times New Roman" panose="02020603050405020304" pitchFamily="18" charset="0"/>
              </a:rPr>
              <a:t>Saccharibacteria</a:t>
            </a:r>
            <a:r>
              <a:rPr lang="en-US" altLang="ja-JP" sz="1200" dirty="0">
                <a:latin typeface="Times New Roman" panose="02020603050405020304" pitchFamily="18" charset="0"/>
                <a:cs typeface="Times New Roman" panose="02020603050405020304" pitchFamily="18" charset="0"/>
              </a:rPr>
              <a:t> oral taxon TM7x (</a:t>
            </a:r>
            <a:r>
              <a:rPr lang="en-US" altLang="ja-JP" sz="1200" dirty="0" err="1">
                <a:latin typeface="Times New Roman" panose="02020603050405020304" pitchFamily="18" charset="0"/>
                <a:cs typeface="Times New Roman" panose="02020603050405020304" pitchFamily="18" charset="0"/>
              </a:rPr>
              <a:t>RefSeq</a:t>
            </a:r>
            <a:r>
              <a:rPr lang="en-US" altLang="ja-JP" sz="1200" dirty="0">
                <a:latin typeface="Times New Roman" panose="02020603050405020304" pitchFamily="18" charset="0"/>
                <a:cs typeface="Times New Roman" panose="02020603050405020304" pitchFamily="18" charset="0"/>
              </a:rPr>
              <a:t> assembly accession: GCF_000803625.1) was used as the outgroup. Heat map indicates the number of G2I(s) per type of IEP. Abbreviations of phyla: </a:t>
            </a:r>
            <a:r>
              <a:rPr lang="en-US" altLang="ja-JP" sz="1200" dirty="0" err="1">
                <a:latin typeface="Times New Roman" panose="02020603050405020304" pitchFamily="18" charset="0"/>
                <a:cs typeface="Times New Roman" panose="02020603050405020304" pitchFamily="18" charset="0"/>
              </a:rPr>
              <a:t>FiA</a:t>
            </a:r>
            <a:r>
              <a:rPr lang="en-US" altLang="ja-JP" sz="1200" dirty="0">
                <a:latin typeface="Times New Roman" panose="02020603050405020304" pitchFamily="18" charset="0"/>
                <a:cs typeface="Times New Roman" panose="02020603050405020304" pitchFamily="18" charset="0"/>
              </a:rPr>
              <a:t>, </a:t>
            </a:r>
            <a:r>
              <a:rPr lang="en-US" altLang="ja-JP" sz="1200" dirty="0" err="1">
                <a:latin typeface="Times New Roman" panose="02020603050405020304" pitchFamily="18" charset="0"/>
                <a:cs typeface="Times New Roman" panose="02020603050405020304" pitchFamily="18" charset="0"/>
              </a:rPr>
              <a:t>Firmicutes_A</a:t>
            </a:r>
            <a:r>
              <a:rPr lang="en-US" altLang="ja-JP" sz="1200" dirty="0">
                <a:latin typeface="Times New Roman" panose="02020603050405020304" pitchFamily="18" charset="0"/>
                <a:cs typeface="Times New Roman" panose="02020603050405020304" pitchFamily="18" charset="0"/>
              </a:rPr>
              <a:t>; Fi, Firmicutes; Cy, </a:t>
            </a:r>
            <a:r>
              <a:rPr lang="en-US" altLang="ja-JP" sz="1200" dirty="0" err="1">
                <a:latin typeface="Times New Roman" panose="02020603050405020304" pitchFamily="18" charset="0"/>
                <a:cs typeface="Times New Roman" panose="02020603050405020304" pitchFamily="18" charset="0"/>
              </a:rPr>
              <a:t>Cyanobacteriota</a:t>
            </a:r>
            <a:r>
              <a:rPr lang="en-US" altLang="ja-JP" sz="1200" dirty="0">
                <a:latin typeface="Times New Roman" panose="02020603050405020304" pitchFamily="18" charset="0"/>
                <a:cs typeface="Times New Roman" panose="02020603050405020304" pitchFamily="18" charset="0"/>
              </a:rPr>
              <a:t>; Ba, </a:t>
            </a:r>
            <a:r>
              <a:rPr lang="en-US" altLang="ja-JP" sz="1200" dirty="0" err="1">
                <a:latin typeface="Times New Roman" panose="02020603050405020304" pitchFamily="18" charset="0"/>
                <a:cs typeface="Times New Roman" panose="02020603050405020304" pitchFamily="18" charset="0"/>
              </a:rPr>
              <a:t>Bacteroidota</a:t>
            </a:r>
            <a:r>
              <a:rPr lang="en-US" altLang="ja-JP" sz="1200" dirty="0">
                <a:latin typeface="Times New Roman" panose="02020603050405020304" pitchFamily="18" charset="0"/>
                <a:cs typeface="Times New Roman" panose="02020603050405020304" pitchFamily="18" charset="0"/>
              </a:rPr>
              <a:t>; </a:t>
            </a:r>
            <a:r>
              <a:rPr lang="en-US" altLang="ja-JP" sz="1200" dirty="0" err="1">
                <a:latin typeface="Times New Roman" panose="02020603050405020304" pitchFamily="18" charset="0"/>
                <a:cs typeface="Times New Roman" panose="02020603050405020304" pitchFamily="18" charset="0"/>
              </a:rPr>
              <a:t>Pr</a:t>
            </a:r>
            <a:r>
              <a:rPr lang="en-US" altLang="ja-JP" sz="1200" dirty="0">
                <a:latin typeface="Times New Roman" panose="02020603050405020304" pitchFamily="18" charset="0"/>
                <a:cs typeface="Times New Roman" panose="02020603050405020304" pitchFamily="18" charset="0"/>
              </a:rPr>
              <a:t>, Proteobacteria.</a:t>
            </a:r>
            <a:endParaRPr lang="ja-JP" altLang="ja-JP" sz="1200">
              <a:latin typeface="Times New Roman" panose="02020603050405020304" pitchFamily="18" charset="0"/>
              <a:cs typeface="Times New Roman" panose="02020603050405020304" pitchFamily="18" charset="0"/>
            </a:endParaRPr>
          </a:p>
        </p:txBody>
      </p:sp>
      <p:grpSp>
        <p:nvGrpSpPr>
          <p:cNvPr id="2" name="グループ化 1">
            <a:extLst>
              <a:ext uri="{FF2B5EF4-FFF2-40B4-BE49-F238E27FC236}">
                <a16:creationId xmlns:a16="http://schemas.microsoft.com/office/drawing/2014/main" id="{8C30F4BC-0F27-D44B-A2C0-5F788F790EE1}"/>
              </a:ext>
            </a:extLst>
          </p:cNvPr>
          <p:cNvGrpSpPr/>
          <p:nvPr/>
        </p:nvGrpSpPr>
        <p:grpSpPr>
          <a:xfrm>
            <a:off x="287108" y="282857"/>
            <a:ext cx="6294631" cy="8247662"/>
            <a:chOff x="356558" y="560657"/>
            <a:chExt cx="6294631" cy="8247662"/>
          </a:xfrm>
        </p:grpSpPr>
        <p:pic>
          <p:nvPicPr>
            <p:cNvPr id="61" name="図 60">
              <a:extLst>
                <a:ext uri="{FF2B5EF4-FFF2-40B4-BE49-F238E27FC236}">
                  <a16:creationId xmlns:a16="http://schemas.microsoft.com/office/drawing/2014/main" id="{E1372509-A368-DA46-8EC8-9156831CB90D}"/>
                </a:ext>
              </a:extLst>
            </p:cNvPr>
            <p:cNvPicPr>
              <a:picLocks noChangeAspect="1"/>
            </p:cNvPicPr>
            <p:nvPr/>
          </p:nvPicPr>
          <p:blipFill rotWithShape="1">
            <a:blip r:embed="rId3"/>
            <a:srcRect l="7153" t="44861" r="42044" b="1936"/>
            <a:stretch/>
          </p:blipFill>
          <p:spPr>
            <a:xfrm>
              <a:off x="573531" y="1567828"/>
              <a:ext cx="5793447" cy="6790814"/>
            </a:xfrm>
            <a:prstGeom prst="rect">
              <a:avLst/>
            </a:prstGeom>
          </p:spPr>
        </p:pic>
        <p:sp>
          <p:nvSpPr>
            <p:cNvPr id="197" name="テキスト ボックス 196"/>
            <p:cNvSpPr txBox="1"/>
            <p:nvPr/>
          </p:nvSpPr>
          <p:spPr>
            <a:xfrm>
              <a:off x="943547" y="645396"/>
              <a:ext cx="489937" cy="246221"/>
            </a:xfrm>
            <a:prstGeom prst="rect">
              <a:avLst/>
            </a:prstGeom>
            <a:noFill/>
          </p:spPr>
          <p:txBody>
            <a:bodyPr wrap="square" lIns="0" tIns="0" rIns="0" bIns="0" rtlCol="0">
              <a:spAutoFit/>
            </a:bodyPr>
            <a:lstStyle/>
            <a:p>
              <a:r>
                <a:rPr lang="en-US" altLang="ja-JP" sz="1600" b="1">
                  <a:latin typeface="Arial Narrow" charset="0"/>
                  <a:ea typeface="Arial Narrow" charset="0"/>
                  <a:cs typeface="Arial Narrow" charset="0"/>
                </a:rPr>
                <a:t>Phyla</a:t>
              </a:r>
            </a:p>
          </p:txBody>
        </p:sp>
        <p:sp>
          <p:nvSpPr>
            <p:cNvPr id="198" name="テキスト ボックス 197"/>
            <p:cNvSpPr txBox="1"/>
            <p:nvPr/>
          </p:nvSpPr>
          <p:spPr>
            <a:xfrm>
              <a:off x="2397189" y="608103"/>
              <a:ext cx="928142" cy="246221"/>
            </a:xfrm>
            <a:prstGeom prst="rect">
              <a:avLst/>
            </a:prstGeom>
            <a:noFill/>
          </p:spPr>
          <p:txBody>
            <a:bodyPr wrap="square" lIns="0" tIns="0" rIns="0" bIns="0" rtlCol="0">
              <a:spAutoFit/>
            </a:bodyPr>
            <a:lstStyle/>
            <a:p>
              <a:pPr algn="ctr"/>
              <a:r>
                <a:rPr lang="en-US" altLang="ja-JP" sz="1600" b="1">
                  <a:latin typeface="Arial Narrow" charset="0"/>
                  <a:ea typeface="Arial Narrow" charset="0"/>
                  <a:cs typeface="Arial Narrow" charset="0"/>
                </a:rPr>
                <a:t>Species</a:t>
              </a:r>
            </a:p>
          </p:txBody>
        </p:sp>
        <p:cxnSp>
          <p:nvCxnSpPr>
            <p:cNvPr id="199" name="直線コネクタ 198"/>
            <p:cNvCxnSpPr/>
            <p:nvPr/>
          </p:nvCxnSpPr>
          <p:spPr>
            <a:xfrm>
              <a:off x="3879189" y="691590"/>
              <a:ext cx="2772000" cy="502"/>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200" name="テキスト ボックス 199"/>
            <p:cNvSpPr txBox="1"/>
            <p:nvPr/>
          </p:nvSpPr>
          <p:spPr>
            <a:xfrm>
              <a:off x="4864654" y="560657"/>
              <a:ext cx="716084" cy="246221"/>
            </a:xfrm>
            <a:prstGeom prst="rect">
              <a:avLst/>
            </a:prstGeom>
            <a:solidFill>
              <a:schemeClr val="bg1"/>
            </a:solidFill>
          </p:spPr>
          <p:txBody>
            <a:bodyPr wrap="square" lIns="0" tIns="0" rIns="0" bIns="0" rtlCol="0">
              <a:spAutoFit/>
            </a:bodyPr>
            <a:lstStyle/>
            <a:p>
              <a:pPr algn="ctr"/>
              <a:r>
                <a:rPr lang="en-US" altLang="ja-JP" sz="1600" b="1">
                  <a:latin typeface="Arial Narrow" charset="0"/>
                  <a:ea typeface="Arial Narrow" charset="0"/>
                  <a:cs typeface="Arial Narrow" charset="0"/>
                </a:rPr>
                <a:t>IEP-type</a:t>
              </a:r>
            </a:p>
          </p:txBody>
        </p:sp>
        <p:cxnSp>
          <p:nvCxnSpPr>
            <p:cNvPr id="202" name="直線コネクタ 201"/>
            <p:cNvCxnSpPr/>
            <p:nvPr/>
          </p:nvCxnSpPr>
          <p:spPr>
            <a:xfrm flipH="1">
              <a:off x="6650055" y="691590"/>
              <a:ext cx="0" cy="1080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203" name="テキスト ボックス 202"/>
            <p:cNvSpPr txBox="1"/>
            <p:nvPr/>
          </p:nvSpPr>
          <p:spPr>
            <a:xfrm>
              <a:off x="357041" y="2332890"/>
              <a:ext cx="364236" cy="246221"/>
            </a:xfrm>
            <a:prstGeom prst="rect">
              <a:avLst/>
            </a:prstGeom>
            <a:noFill/>
          </p:spPr>
          <p:txBody>
            <a:bodyPr wrap="square" lIns="0" tIns="0" rIns="0" bIns="0" rtlCol="0">
              <a:spAutoFit/>
            </a:bodyPr>
            <a:lstStyle/>
            <a:p>
              <a:r>
                <a:rPr lang="en-US" altLang="ja-JP" sz="1600" b="1" err="1">
                  <a:latin typeface="Arial Narrow" charset="0"/>
                  <a:ea typeface="Arial Narrow" charset="0"/>
                  <a:cs typeface="Arial Narrow" charset="0"/>
                </a:rPr>
                <a:t>FiA</a:t>
              </a:r>
              <a:endParaRPr lang="en-US" altLang="ja-JP" sz="1600" b="1">
                <a:latin typeface="Arial Narrow" charset="0"/>
                <a:ea typeface="Arial Narrow" charset="0"/>
                <a:cs typeface="Arial Narrow" charset="0"/>
              </a:endParaRPr>
            </a:p>
          </p:txBody>
        </p:sp>
        <p:sp>
          <p:nvSpPr>
            <p:cNvPr id="204" name="テキスト ボックス 203"/>
            <p:cNvSpPr txBox="1"/>
            <p:nvPr/>
          </p:nvSpPr>
          <p:spPr>
            <a:xfrm>
              <a:off x="356558" y="3812046"/>
              <a:ext cx="364236" cy="246221"/>
            </a:xfrm>
            <a:prstGeom prst="rect">
              <a:avLst/>
            </a:prstGeom>
            <a:noFill/>
          </p:spPr>
          <p:txBody>
            <a:bodyPr wrap="square" lIns="0" tIns="0" rIns="0" bIns="0" rtlCol="0">
              <a:spAutoFit/>
            </a:bodyPr>
            <a:lstStyle/>
            <a:p>
              <a:r>
                <a:rPr lang="en-US" altLang="ja-JP" sz="1600" b="1">
                  <a:latin typeface="Arial Narrow" charset="0"/>
                  <a:ea typeface="Arial Narrow" charset="0"/>
                  <a:cs typeface="Arial Narrow" charset="0"/>
                </a:rPr>
                <a:t>Fi</a:t>
              </a:r>
            </a:p>
          </p:txBody>
        </p:sp>
        <p:sp>
          <p:nvSpPr>
            <p:cNvPr id="205" name="テキスト ボックス 204"/>
            <p:cNvSpPr txBox="1"/>
            <p:nvPr/>
          </p:nvSpPr>
          <p:spPr>
            <a:xfrm>
              <a:off x="356558" y="5164539"/>
              <a:ext cx="364236" cy="246221"/>
            </a:xfrm>
            <a:prstGeom prst="rect">
              <a:avLst/>
            </a:prstGeom>
            <a:noFill/>
          </p:spPr>
          <p:txBody>
            <a:bodyPr wrap="square" lIns="0" tIns="0" rIns="0" bIns="0" rtlCol="0">
              <a:spAutoFit/>
            </a:bodyPr>
            <a:lstStyle/>
            <a:p>
              <a:r>
                <a:rPr lang="en-US" altLang="ja-JP" sz="1600" b="1">
                  <a:latin typeface="Arial Narrow" charset="0"/>
                  <a:ea typeface="Arial Narrow" charset="0"/>
                  <a:cs typeface="Arial Narrow" charset="0"/>
                </a:rPr>
                <a:t>Cy</a:t>
              </a:r>
            </a:p>
          </p:txBody>
        </p:sp>
        <p:sp>
          <p:nvSpPr>
            <p:cNvPr id="206" name="テキスト ボックス 205"/>
            <p:cNvSpPr txBox="1"/>
            <p:nvPr/>
          </p:nvSpPr>
          <p:spPr>
            <a:xfrm>
              <a:off x="356558" y="6491582"/>
              <a:ext cx="364236" cy="246221"/>
            </a:xfrm>
            <a:prstGeom prst="rect">
              <a:avLst/>
            </a:prstGeom>
            <a:noFill/>
          </p:spPr>
          <p:txBody>
            <a:bodyPr wrap="square" lIns="0" tIns="0" rIns="0" bIns="0" rtlCol="0">
              <a:spAutoFit/>
            </a:bodyPr>
            <a:lstStyle/>
            <a:p>
              <a:r>
                <a:rPr lang="en-US" altLang="ja-JP" sz="1600" b="1">
                  <a:latin typeface="Arial Narrow" charset="0"/>
                  <a:ea typeface="Arial Narrow" charset="0"/>
                  <a:cs typeface="Arial Narrow" charset="0"/>
                </a:rPr>
                <a:t>Ba</a:t>
              </a:r>
            </a:p>
          </p:txBody>
        </p:sp>
        <p:sp>
          <p:nvSpPr>
            <p:cNvPr id="207" name="テキスト ボックス 206"/>
            <p:cNvSpPr txBox="1"/>
            <p:nvPr/>
          </p:nvSpPr>
          <p:spPr>
            <a:xfrm>
              <a:off x="356558" y="6862547"/>
              <a:ext cx="364236" cy="246221"/>
            </a:xfrm>
            <a:prstGeom prst="rect">
              <a:avLst/>
            </a:prstGeom>
            <a:noFill/>
          </p:spPr>
          <p:txBody>
            <a:bodyPr wrap="square" lIns="0" tIns="0" rIns="0" bIns="0" rtlCol="0">
              <a:spAutoFit/>
            </a:bodyPr>
            <a:lstStyle/>
            <a:p>
              <a:r>
                <a:rPr lang="en-US" altLang="ja-JP" sz="1600" b="1">
                  <a:latin typeface="Arial Narrow" charset="0"/>
                  <a:ea typeface="Arial Narrow" charset="0"/>
                  <a:cs typeface="Arial Narrow" charset="0"/>
                </a:rPr>
                <a:t>De</a:t>
              </a:r>
            </a:p>
          </p:txBody>
        </p:sp>
        <p:sp>
          <p:nvSpPr>
            <p:cNvPr id="208" name="テキスト ボックス 207"/>
            <p:cNvSpPr txBox="1"/>
            <p:nvPr/>
          </p:nvSpPr>
          <p:spPr>
            <a:xfrm>
              <a:off x="356558" y="7564703"/>
              <a:ext cx="364236" cy="246221"/>
            </a:xfrm>
            <a:prstGeom prst="rect">
              <a:avLst/>
            </a:prstGeom>
            <a:noFill/>
          </p:spPr>
          <p:txBody>
            <a:bodyPr wrap="square" lIns="0" tIns="0" rIns="0" bIns="0" rtlCol="0">
              <a:spAutoFit/>
            </a:bodyPr>
            <a:lstStyle/>
            <a:p>
              <a:r>
                <a:rPr lang="en-US" altLang="ja-JP" sz="1600" b="1" err="1">
                  <a:latin typeface="Arial Narrow" charset="0"/>
                  <a:ea typeface="Arial Narrow" charset="0"/>
                  <a:cs typeface="Arial Narrow" charset="0"/>
                </a:rPr>
                <a:t>Pr</a:t>
              </a:r>
              <a:endParaRPr lang="en-US" altLang="ja-JP" sz="1600" b="1">
                <a:latin typeface="Arial Narrow" charset="0"/>
                <a:ea typeface="Arial Narrow" charset="0"/>
                <a:cs typeface="Arial Narrow" charset="0"/>
              </a:endParaRPr>
            </a:p>
          </p:txBody>
        </p:sp>
        <p:grpSp>
          <p:nvGrpSpPr>
            <p:cNvPr id="10" name="グループ化 9">
              <a:extLst>
                <a:ext uri="{FF2B5EF4-FFF2-40B4-BE49-F238E27FC236}">
                  <a16:creationId xmlns:a16="http://schemas.microsoft.com/office/drawing/2014/main" id="{CA07EFCE-9C2E-734B-B4CC-639846C60DD8}"/>
                </a:ext>
              </a:extLst>
            </p:cNvPr>
            <p:cNvGrpSpPr/>
            <p:nvPr/>
          </p:nvGrpSpPr>
          <p:grpSpPr>
            <a:xfrm>
              <a:off x="3725226" y="8423425"/>
              <a:ext cx="2836664" cy="384894"/>
              <a:chOff x="3591002" y="8733478"/>
              <a:chExt cx="2836664" cy="384894"/>
            </a:xfrm>
          </p:grpSpPr>
          <p:grpSp>
            <p:nvGrpSpPr>
              <p:cNvPr id="9" name="グループ化 8">
                <a:extLst>
                  <a:ext uri="{FF2B5EF4-FFF2-40B4-BE49-F238E27FC236}">
                    <a16:creationId xmlns:a16="http://schemas.microsoft.com/office/drawing/2014/main" id="{FE558876-9FE4-7F46-9174-5C7CA750F4F4}"/>
                  </a:ext>
                </a:extLst>
              </p:cNvPr>
              <p:cNvGrpSpPr/>
              <p:nvPr/>
            </p:nvGrpSpPr>
            <p:grpSpPr>
              <a:xfrm>
                <a:off x="4338625" y="8772158"/>
                <a:ext cx="1956497" cy="229036"/>
                <a:chOff x="4338625" y="8772158"/>
                <a:chExt cx="1956497" cy="229036"/>
              </a:xfrm>
            </p:grpSpPr>
            <p:pic>
              <p:nvPicPr>
                <p:cNvPr id="219" name="図 218">
                  <a:extLst>
                    <a:ext uri="{FF2B5EF4-FFF2-40B4-BE49-F238E27FC236}">
                      <a16:creationId xmlns:a16="http://schemas.microsoft.com/office/drawing/2014/main" id="{483DD0C2-8C13-6D4B-8360-1D300E543EA3}"/>
                    </a:ext>
                  </a:extLst>
                </p:cNvPr>
                <p:cNvPicPr>
                  <a:picLocks noChangeAspect="1"/>
                </p:cNvPicPr>
                <p:nvPr/>
              </p:nvPicPr>
              <p:blipFill rotWithShape="1">
                <a:blip r:embed="rId4"/>
                <a:srcRect l="8054" t="9496" r="88607" b="65088"/>
                <a:stretch/>
              </p:blipFill>
              <p:spPr>
                <a:xfrm rot="16200000">
                  <a:off x="5205130" y="7911201"/>
                  <a:ext cx="229036" cy="1950949"/>
                </a:xfrm>
                <a:prstGeom prst="rect">
                  <a:avLst/>
                </a:prstGeom>
              </p:spPr>
            </p:pic>
            <p:cxnSp>
              <p:nvCxnSpPr>
                <p:cNvPr id="221" name="直線コネクタ 220">
                  <a:extLst>
                    <a:ext uri="{FF2B5EF4-FFF2-40B4-BE49-F238E27FC236}">
                      <a16:creationId xmlns:a16="http://schemas.microsoft.com/office/drawing/2014/main" id="{E3A789A9-A8E3-1049-916E-F951BE83DD4E}"/>
                    </a:ext>
                  </a:extLst>
                </p:cNvPr>
                <p:cNvCxnSpPr/>
                <p:nvPr/>
              </p:nvCxnSpPr>
              <p:spPr>
                <a:xfrm>
                  <a:off x="4340630" y="8778107"/>
                  <a:ext cx="1890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2" name="直線コネクタ 221">
                  <a:extLst>
                    <a:ext uri="{FF2B5EF4-FFF2-40B4-BE49-F238E27FC236}">
                      <a16:creationId xmlns:a16="http://schemas.microsoft.com/office/drawing/2014/main" id="{C0628CB1-AF07-204E-942C-B1DA971DB872}"/>
                    </a:ext>
                  </a:extLst>
                </p:cNvPr>
                <p:cNvCxnSpPr/>
                <p:nvPr/>
              </p:nvCxnSpPr>
              <p:spPr>
                <a:xfrm>
                  <a:off x="4338625" y="8944498"/>
                  <a:ext cx="1897199"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3" name="直線コネクタ 222">
                  <a:extLst>
                    <a:ext uri="{FF2B5EF4-FFF2-40B4-BE49-F238E27FC236}">
                      <a16:creationId xmlns:a16="http://schemas.microsoft.com/office/drawing/2014/main" id="{1883D5EC-FB75-F64A-AAEB-47E6846DA7D2}"/>
                    </a:ext>
                  </a:extLst>
                </p:cNvPr>
                <p:cNvCxnSpPr/>
                <p:nvPr/>
              </p:nvCxnSpPr>
              <p:spPr>
                <a:xfrm flipH="1" flipV="1">
                  <a:off x="4342848" y="8778660"/>
                  <a:ext cx="1334" cy="1800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4" name="直線コネクタ 223">
                  <a:extLst>
                    <a:ext uri="{FF2B5EF4-FFF2-40B4-BE49-F238E27FC236}">
                      <a16:creationId xmlns:a16="http://schemas.microsoft.com/office/drawing/2014/main" id="{CFCDE7DC-8067-6C4C-90B4-C141EB471B0E}"/>
                    </a:ext>
                  </a:extLst>
                </p:cNvPr>
                <p:cNvCxnSpPr/>
                <p:nvPr/>
              </p:nvCxnSpPr>
              <p:spPr>
                <a:xfrm flipH="1" flipV="1">
                  <a:off x="6233091" y="8772628"/>
                  <a:ext cx="1334" cy="1800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25" name="テキスト ボックス 224">
                <a:extLst>
                  <a:ext uri="{FF2B5EF4-FFF2-40B4-BE49-F238E27FC236}">
                    <a16:creationId xmlns:a16="http://schemas.microsoft.com/office/drawing/2014/main" id="{B3F606D9-F82D-0948-9483-09B0D097F33E}"/>
                  </a:ext>
                </a:extLst>
              </p:cNvPr>
              <p:cNvSpPr txBox="1"/>
              <p:nvPr/>
            </p:nvSpPr>
            <p:spPr>
              <a:xfrm>
                <a:off x="4283737" y="8902372"/>
                <a:ext cx="247650" cy="216000"/>
              </a:xfrm>
              <a:prstGeom prst="rect">
                <a:avLst/>
              </a:prstGeom>
              <a:noFill/>
            </p:spPr>
            <p:txBody>
              <a:bodyPr wrap="square" rtlCol="0">
                <a:spAutoFit/>
              </a:bodyPr>
              <a:lstStyle/>
              <a:p>
                <a:r>
                  <a:rPr lang="en-US" altLang="ja-JP" sz="1000" b="1">
                    <a:latin typeface="Arial" charset="0"/>
                    <a:ea typeface="Arial" charset="0"/>
                    <a:cs typeface="Arial" charset="0"/>
                  </a:rPr>
                  <a:t>1</a:t>
                </a:r>
                <a:endParaRPr kumimoji="1" lang="ja-JP" altLang="en-US" sz="1000" b="1">
                  <a:latin typeface="Arial" charset="0"/>
                  <a:ea typeface="Arial" charset="0"/>
                  <a:cs typeface="Arial" charset="0"/>
                </a:endParaRPr>
              </a:p>
            </p:txBody>
          </p:sp>
          <p:sp>
            <p:nvSpPr>
              <p:cNvPr id="226" name="テキスト ボックス 225">
                <a:extLst>
                  <a:ext uri="{FF2B5EF4-FFF2-40B4-BE49-F238E27FC236}">
                    <a16:creationId xmlns:a16="http://schemas.microsoft.com/office/drawing/2014/main" id="{68E2AD3E-61E3-D243-A2F5-18A9998793B6}"/>
                  </a:ext>
                </a:extLst>
              </p:cNvPr>
              <p:cNvSpPr txBox="1"/>
              <p:nvPr/>
            </p:nvSpPr>
            <p:spPr>
              <a:xfrm>
                <a:off x="5132212" y="8902372"/>
                <a:ext cx="340975" cy="216000"/>
              </a:xfrm>
              <a:prstGeom prst="rect">
                <a:avLst/>
              </a:prstGeom>
              <a:noFill/>
            </p:spPr>
            <p:txBody>
              <a:bodyPr wrap="square" rtlCol="0">
                <a:spAutoFit/>
              </a:bodyPr>
              <a:lstStyle/>
              <a:p>
                <a:r>
                  <a:rPr lang="en-US" altLang="ja-JP" sz="1000" b="1">
                    <a:latin typeface="Arial" charset="0"/>
                    <a:ea typeface="Arial" charset="0"/>
                    <a:cs typeface="Arial" charset="0"/>
                  </a:rPr>
                  <a:t>25</a:t>
                </a:r>
                <a:endParaRPr kumimoji="1" lang="ja-JP" altLang="en-US" sz="1000" b="1">
                  <a:latin typeface="Arial" charset="0"/>
                  <a:ea typeface="Arial" charset="0"/>
                  <a:cs typeface="Arial" charset="0"/>
                </a:endParaRPr>
              </a:p>
            </p:txBody>
          </p:sp>
          <p:sp>
            <p:nvSpPr>
              <p:cNvPr id="227" name="テキスト ボックス 226">
                <a:extLst>
                  <a:ext uri="{FF2B5EF4-FFF2-40B4-BE49-F238E27FC236}">
                    <a16:creationId xmlns:a16="http://schemas.microsoft.com/office/drawing/2014/main" id="{194D5EDA-D058-3C4E-A9D5-7A5A7340E08D}"/>
                  </a:ext>
                </a:extLst>
              </p:cNvPr>
              <p:cNvSpPr txBox="1"/>
              <p:nvPr/>
            </p:nvSpPr>
            <p:spPr>
              <a:xfrm>
                <a:off x="6006795" y="8902372"/>
                <a:ext cx="420871" cy="216000"/>
              </a:xfrm>
              <a:prstGeom prst="rect">
                <a:avLst/>
              </a:prstGeom>
              <a:noFill/>
            </p:spPr>
            <p:txBody>
              <a:bodyPr wrap="square" rtlCol="0">
                <a:spAutoFit/>
              </a:bodyPr>
              <a:lstStyle/>
              <a:p>
                <a:r>
                  <a:rPr lang="en-US" altLang="ja-JP" sz="1000" b="1">
                    <a:latin typeface="Arial" charset="0"/>
                    <a:ea typeface="Arial" charset="0"/>
                    <a:cs typeface="Arial" charset="0"/>
                  </a:rPr>
                  <a:t>50~</a:t>
                </a:r>
                <a:endParaRPr kumimoji="1" lang="ja-JP" altLang="en-US" sz="1000" b="1">
                  <a:latin typeface="Arial" charset="0"/>
                  <a:ea typeface="Arial" charset="0"/>
                  <a:cs typeface="Arial" charset="0"/>
                </a:endParaRPr>
              </a:p>
            </p:txBody>
          </p:sp>
          <p:sp>
            <p:nvSpPr>
              <p:cNvPr id="228" name="テキスト ボックス 227">
                <a:extLst>
                  <a:ext uri="{FF2B5EF4-FFF2-40B4-BE49-F238E27FC236}">
                    <a16:creationId xmlns:a16="http://schemas.microsoft.com/office/drawing/2014/main" id="{76DEF8CD-AAF3-444C-AF83-82CD2CB751D8}"/>
                  </a:ext>
                </a:extLst>
              </p:cNvPr>
              <p:cNvSpPr txBox="1"/>
              <p:nvPr/>
            </p:nvSpPr>
            <p:spPr>
              <a:xfrm>
                <a:off x="3591002" y="8733478"/>
                <a:ext cx="793127" cy="246221"/>
              </a:xfrm>
              <a:prstGeom prst="rect">
                <a:avLst/>
              </a:prstGeom>
              <a:noFill/>
            </p:spPr>
            <p:txBody>
              <a:bodyPr wrap="square" rtlCol="0">
                <a:spAutoFit/>
              </a:bodyPr>
              <a:lstStyle/>
              <a:p>
                <a:r>
                  <a:rPr lang="en-US" altLang="ja-JP" sz="1000" b="1">
                    <a:latin typeface="Arial" charset="0"/>
                    <a:ea typeface="Arial" charset="0"/>
                    <a:cs typeface="Arial" charset="0"/>
                  </a:rPr>
                  <a:t>No. of G2I</a:t>
                </a:r>
                <a:endParaRPr kumimoji="1" lang="ja-JP" altLang="en-US" sz="1000" b="1">
                  <a:latin typeface="Arial" charset="0"/>
                  <a:ea typeface="Arial" charset="0"/>
                  <a:cs typeface="Arial" charset="0"/>
                </a:endParaRPr>
              </a:p>
            </p:txBody>
          </p:sp>
        </p:grpSp>
        <p:grpSp>
          <p:nvGrpSpPr>
            <p:cNvPr id="22" name="グループ化 21">
              <a:extLst>
                <a:ext uri="{FF2B5EF4-FFF2-40B4-BE49-F238E27FC236}">
                  <a16:creationId xmlns:a16="http://schemas.microsoft.com/office/drawing/2014/main" id="{13B36939-5831-1947-9804-57DDFD66F355}"/>
                </a:ext>
              </a:extLst>
            </p:cNvPr>
            <p:cNvGrpSpPr/>
            <p:nvPr/>
          </p:nvGrpSpPr>
          <p:grpSpPr>
            <a:xfrm>
              <a:off x="2056552" y="947307"/>
              <a:ext cx="1769109" cy="7650096"/>
              <a:chOff x="2065517" y="947307"/>
              <a:chExt cx="1769109" cy="7650096"/>
            </a:xfrm>
          </p:grpSpPr>
          <p:sp>
            <p:nvSpPr>
              <p:cNvPr id="15" name="正方形/長方形 14">
                <a:extLst>
                  <a:ext uri="{FF2B5EF4-FFF2-40B4-BE49-F238E27FC236}">
                    <a16:creationId xmlns:a16="http://schemas.microsoft.com/office/drawing/2014/main" id="{CF60F3EA-E137-3F4D-96C2-776AB92669CA}"/>
                  </a:ext>
                </a:extLst>
              </p:cNvPr>
              <p:cNvSpPr/>
              <p:nvPr/>
            </p:nvSpPr>
            <p:spPr>
              <a:xfrm>
                <a:off x="2065517" y="947307"/>
                <a:ext cx="1764000" cy="76500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0" name="正方形/長方形 229">
                <a:extLst>
                  <a:ext uri="{FF2B5EF4-FFF2-40B4-BE49-F238E27FC236}">
                    <a16:creationId xmlns:a16="http://schemas.microsoft.com/office/drawing/2014/main" id="{2D997D18-4ED7-554B-AEAB-5F795A6FC80C}"/>
                  </a:ext>
                </a:extLst>
              </p:cNvPr>
              <p:cNvSpPr/>
              <p:nvPr/>
            </p:nvSpPr>
            <p:spPr>
              <a:xfrm>
                <a:off x="2070626" y="1846153"/>
                <a:ext cx="1764000" cy="210778"/>
              </a:xfrm>
              <a:prstGeom prst="rect">
                <a:avLst/>
              </a:prstGeom>
              <a:solidFill>
                <a:srgbClr val="D2E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a:p>
            </p:txBody>
          </p:sp>
          <p:sp>
            <p:nvSpPr>
              <p:cNvPr id="231" name="正方形/長方形 230">
                <a:extLst>
                  <a:ext uri="{FF2B5EF4-FFF2-40B4-BE49-F238E27FC236}">
                    <a16:creationId xmlns:a16="http://schemas.microsoft.com/office/drawing/2014/main" id="{DD1D9922-8AA6-C94A-AAB8-88454DE11C66}"/>
                  </a:ext>
                </a:extLst>
              </p:cNvPr>
              <p:cNvSpPr/>
              <p:nvPr/>
            </p:nvSpPr>
            <p:spPr>
              <a:xfrm>
                <a:off x="2070626" y="2344256"/>
                <a:ext cx="1764000" cy="210778"/>
              </a:xfrm>
              <a:prstGeom prst="rect">
                <a:avLst/>
              </a:prstGeom>
              <a:solidFill>
                <a:srgbClr val="D2E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a:p>
            </p:txBody>
          </p:sp>
          <p:sp>
            <p:nvSpPr>
              <p:cNvPr id="232" name="正方形/長方形 231">
                <a:extLst>
                  <a:ext uri="{FF2B5EF4-FFF2-40B4-BE49-F238E27FC236}">
                    <a16:creationId xmlns:a16="http://schemas.microsoft.com/office/drawing/2014/main" id="{A5933D89-E244-6C49-BE11-98462C4D887C}"/>
                  </a:ext>
                </a:extLst>
              </p:cNvPr>
              <p:cNvSpPr/>
              <p:nvPr/>
            </p:nvSpPr>
            <p:spPr>
              <a:xfrm>
                <a:off x="2070626" y="7325535"/>
                <a:ext cx="1764000" cy="948658"/>
              </a:xfrm>
              <a:prstGeom prst="rect">
                <a:avLst/>
              </a:prstGeom>
              <a:solidFill>
                <a:srgbClr val="D2E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a:p>
            </p:txBody>
          </p:sp>
          <p:sp>
            <p:nvSpPr>
              <p:cNvPr id="233" name="正方形/長方形 232">
                <a:extLst>
                  <a:ext uri="{FF2B5EF4-FFF2-40B4-BE49-F238E27FC236}">
                    <a16:creationId xmlns:a16="http://schemas.microsoft.com/office/drawing/2014/main" id="{EF3B396E-AA24-B84C-846D-AF5BD5D3DD47}"/>
                  </a:ext>
                </a:extLst>
              </p:cNvPr>
              <p:cNvSpPr/>
              <p:nvPr/>
            </p:nvSpPr>
            <p:spPr>
              <a:xfrm>
                <a:off x="2070626" y="2847629"/>
                <a:ext cx="1764000" cy="2064601"/>
              </a:xfrm>
              <a:prstGeom prst="rect">
                <a:avLst/>
              </a:prstGeom>
              <a:solidFill>
                <a:srgbClr val="D2E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a:p>
            </p:txBody>
          </p:sp>
          <p:sp>
            <p:nvSpPr>
              <p:cNvPr id="234" name="正方形/長方形 233">
                <a:extLst>
                  <a:ext uri="{FF2B5EF4-FFF2-40B4-BE49-F238E27FC236}">
                    <a16:creationId xmlns:a16="http://schemas.microsoft.com/office/drawing/2014/main" id="{E4881536-CA6F-5149-8267-0890E77B4DBF}"/>
                  </a:ext>
                </a:extLst>
              </p:cNvPr>
              <p:cNvSpPr/>
              <p:nvPr/>
            </p:nvSpPr>
            <p:spPr>
              <a:xfrm>
                <a:off x="2070626" y="6515381"/>
                <a:ext cx="1764000" cy="195787"/>
              </a:xfrm>
              <a:prstGeom prst="rect">
                <a:avLst/>
              </a:prstGeom>
              <a:solidFill>
                <a:srgbClr val="D2E3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a:p>
            </p:txBody>
          </p:sp>
          <p:sp>
            <p:nvSpPr>
              <p:cNvPr id="235" name="テキスト ボックス 234">
                <a:extLst>
                  <a:ext uri="{FF2B5EF4-FFF2-40B4-BE49-F238E27FC236}">
                    <a16:creationId xmlns:a16="http://schemas.microsoft.com/office/drawing/2014/main" id="{57BD70A4-DE71-8B44-A4CF-1ABB4A4EFAA9}"/>
                  </a:ext>
                </a:extLst>
              </p:cNvPr>
              <p:cNvSpPr txBox="1"/>
              <p:nvPr/>
            </p:nvSpPr>
            <p:spPr>
              <a:xfrm>
                <a:off x="2070626" y="2379741"/>
                <a:ext cx="1764000" cy="153888"/>
              </a:xfrm>
              <a:prstGeom prst="rect">
                <a:avLst/>
              </a:prstGeom>
              <a:solidFill>
                <a:srgbClr val="D2E4EC"/>
              </a:solidFill>
              <a:ln>
                <a:noFill/>
              </a:ln>
            </p:spPr>
            <p:txBody>
              <a:bodyPr wrap="square" lIns="0" tIns="0" rIns="0" bIns="0" rtlCol="0">
                <a:spAutoFit/>
              </a:bodyPr>
              <a:lstStyle/>
              <a:p>
                <a:r>
                  <a:rPr lang="en-US" altLang="ja-JP" sz="1000" b="1" i="1" err="1">
                    <a:latin typeface="Arial" charset="0"/>
                    <a:ea typeface="Arial" charset="0"/>
                    <a:cs typeface="Arial" charset="0"/>
                  </a:rPr>
                  <a:t>Thermoanaerobacter</a:t>
                </a:r>
                <a:r>
                  <a:rPr lang="en-US" altLang="ja-JP" sz="1000" b="1" i="1">
                    <a:latin typeface="Arial" charset="0"/>
                    <a:ea typeface="Arial" charset="0"/>
                    <a:cs typeface="Arial" charset="0"/>
                  </a:rPr>
                  <a:t> </a:t>
                </a:r>
                <a:r>
                  <a:rPr lang="en-US" altLang="ja-JP" sz="1000" b="1" i="1" err="1">
                    <a:latin typeface="Arial" charset="0"/>
                    <a:ea typeface="Arial" charset="0"/>
                    <a:cs typeface="Arial" charset="0"/>
                  </a:rPr>
                  <a:t>wiegelii</a:t>
                </a:r>
                <a:endParaRPr kumimoji="1" lang="ja-JP" altLang="en-US" sz="1000" b="1">
                  <a:latin typeface="Arial" charset="0"/>
                  <a:ea typeface="Arial" charset="0"/>
                  <a:cs typeface="Arial" charset="0"/>
                </a:endParaRPr>
              </a:p>
            </p:txBody>
          </p:sp>
          <p:sp>
            <p:nvSpPr>
              <p:cNvPr id="236" name="テキスト ボックス 235">
                <a:extLst>
                  <a:ext uri="{FF2B5EF4-FFF2-40B4-BE49-F238E27FC236}">
                    <a16:creationId xmlns:a16="http://schemas.microsoft.com/office/drawing/2014/main" id="{A9E71B9E-0F30-DD4B-9D74-CC69274BB182}"/>
                  </a:ext>
                </a:extLst>
              </p:cNvPr>
              <p:cNvSpPr txBox="1"/>
              <p:nvPr/>
            </p:nvSpPr>
            <p:spPr>
              <a:xfrm>
                <a:off x="2070626" y="1869189"/>
                <a:ext cx="1764000" cy="138499"/>
              </a:xfrm>
              <a:prstGeom prst="rect">
                <a:avLst/>
              </a:prstGeom>
              <a:solidFill>
                <a:srgbClr val="D2E2EB"/>
              </a:solidFill>
              <a:ln>
                <a:noFill/>
              </a:ln>
            </p:spPr>
            <p:txBody>
              <a:bodyPr wrap="square" lIns="0" tIns="0" rIns="0" bIns="0" rtlCol="0">
                <a:spAutoFit/>
              </a:bodyPr>
              <a:lstStyle/>
              <a:p>
                <a:r>
                  <a:rPr lang="en-US" altLang="ja-JP" sz="900" b="1" i="1" err="1">
                    <a:latin typeface="Arial" charset="0"/>
                    <a:ea typeface="Arial" charset="0"/>
                    <a:cs typeface="Arial" charset="0"/>
                  </a:rPr>
                  <a:t>Symbiobacterium</a:t>
                </a:r>
                <a:r>
                  <a:rPr lang="en-US" altLang="ja-JP" sz="900" b="1" i="1">
                    <a:latin typeface="Arial" charset="0"/>
                    <a:ea typeface="Arial" charset="0"/>
                    <a:cs typeface="Arial" charset="0"/>
                  </a:rPr>
                  <a:t> </a:t>
                </a:r>
                <a:r>
                  <a:rPr lang="en-US" altLang="ja-JP" sz="900" b="1" i="1" err="1">
                    <a:latin typeface="Arial" charset="0"/>
                    <a:ea typeface="Arial" charset="0"/>
                    <a:cs typeface="Arial" charset="0"/>
                  </a:rPr>
                  <a:t>thermophilum</a:t>
                </a:r>
                <a:endParaRPr kumimoji="1" lang="ja-JP" altLang="en-US" sz="900" b="1">
                  <a:latin typeface="Arial" charset="0"/>
                  <a:ea typeface="Arial" charset="0"/>
                  <a:cs typeface="Arial" charset="0"/>
                </a:endParaRPr>
              </a:p>
            </p:txBody>
          </p:sp>
          <p:sp>
            <p:nvSpPr>
              <p:cNvPr id="237" name="テキスト ボックス 236">
                <a:extLst>
                  <a:ext uri="{FF2B5EF4-FFF2-40B4-BE49-F238E27FC236}">
                    <a16:creationId xmlns:a16="http://schemas.microsoft.com/office/drawing/2014/main" id="{A38DFBF8-F14D-FB4A-8BD3-3D678D8C0E94}"/>
                  </a:ext>
                </a:extLst>
              </p:cNvPr>
              <p:cNvSpPr txBox="1"/>
              <p:nvPr/>
            </p:nvSpPr>
            <p:spPr>
              <a:xfrm>
                <a:off x="2070626" y="3157713"/>
                <a:ext cx="1764000" cy="153888"/>
              </a:xfrm>
              <a:prstGeom prst="rect">
                <a:avLst/>
              </a:prstGeom>
              <a:solidFill>
                <a:srgbClr val="D2E3EC"/>
              </a:solidFill>
              <a:ln>
                <a:noFill/>
              </a:ln>
            </p:spPr>
            <p:txBody>
              <a:bodyPr wrap="square" lIns="0" tIns="0" rIns="0" bIns="0" rtlCol="0">
                <a:spAutoFit/>
              </a:bodyPr>
              <a:lstStyle/>
              <a:p>
                <a:r>
                  <a:rPr lang="en-US" altLang="ja-JP" sz="1000" b="1" i="1" err="1">
                    <a:latin typeface="Arial" charset="0"/>
                    <a:ea typeface="Arial" charset="0"/>
                    <a:cs typeface="Arial" charset="0"/>
                  </a:rPr>
                  <a:t>Paenibacillus_R</a:t>
                </a:r>
                <a:r>
                  <a:rPr lang="en-US" altLang="ja-JP" sz="1000" b="1" i="1">
                    <a:latin typeface="Arial" charset="0"/>
                    <a:ea typeface="Arial" charset="0"/>
                    <a:cs typeface="Arial" charset="0"/>
                  </a:rPr>
                  <a:t> </a:t>
                </a:r>
                <a:r>
                  <a:rPr lang="en-US" altLang="ja-JP" sz="1000" b="1" i="1" err="1">
                    <a:latin typeface="Arial" charset="0"/>
                    <a:ea typeface="Arial" charset="0"/>
                    <a:cs typeface="Arial" charset="0"/>
                  </a:rPr>
                  <a:t>yonginensis</a:t>
                </a:r>
                <a:endParaRPr kumimoji="1" lang="ja-JP" altLang="en-US" sz="1000" b="1">
                  <a:latin typeface="Arial" charset="0"/>
                  <a:ea typeface="Arial" charset="0"/>
                  <a:cs typeface="Arial" charset="0"/>
                </a:endParaRPr>
              </a:p>
            </p:txBody>
          </p:sp>
          <p:sp>
            <p:nvSpPr>
              <p:cNvPr id="238" name="テキスト ボックス 237">
                <a:extLst>
                  <a:ext uri="{FF2B5EF4-FFF2-40B4-BE49-F238E27FC236}">
                    <a16:creationId xmlns:a16="http://schemas.microsoft.com/office/drawing/2014/main" id="{0BC7DDFA-F3E3-C746-9427-B62C10E2806A}"/>
                  </a:ext>
                </a:extLst>
              </p:cNvPr>
              <p:cNvSpPr txBox="1"/>
              <p:nvPr/>
            </p:nvSpPr>
            <p:spPr>
              <a:xfrm>
                <a:off x="2070626" y="2895652"/>
                <a:ext cx="1764000" cy="153888"/>
              </a:xfrm>
              <a:prstGeom prst="rect">
                <a:avLst/>
              </a:prstGeom>
              <a:solidFill>
                <a:srgbClr val="D2E3EC"/>
              </a:solidFill>
              <a:ln>
                <a:noFill/>
              </a:ln>
            </p:spPr>
            <p:txBody>
              <a:bodyPr wrap="square" lIns="0" tIns="0" rIns="0" bIns="0" rtlCol="0">
                <a:spAutoFit/>
              </a:bodyPr>
              <a:lstStyle/>
              <a:p>
                <a:r>
                  <a:rPr lang="en-US" altLang="ja-JP" sz="1000" b="1" i="1" err="1">
                    <a:latin typeface="Arial" charset="0"/>
                    <a:ea typeface="Arial" charset="0"/>
                    <a:cs typeface="Arial" charset="0"/>
                  </a:rPr>
                  <a:t>Thermobacillus</a:t>
                </a:r>
                <a:r>
                  <a:rPr lang="en-US" altLang="ja-JP" sz="1000" b="1" i="1">
                    <a:latin typeface="Arial" charset="0"/>
                    <a:ea typeface="Arial" charset="0"/>
                    <a:cs typeface="Arial" charset="0"/>
                  </a:rPr>
                  <a:t> </a:t>
                </a:r>
                <a:r>
                  <a:rPr lang="en-US" altLang="ja-JP" sz="1000" b="1" i="1" err="1">
                    <a:latin typeface="Arial" charset="0"/>
                    <a:ea typeface="Arial" charset="0"/>
                    <a:cs typeface="Arial" charset="0"/>
                  </a:rPr>
                  <a:t>composti</a:t>
                </a:r>
                <a:endParaRPr kumimoji="1" lang="ja-JP" altLang="en-US" sz="1000" b="1">
                  <a:latin typeface="Arial" charset="0"/>
                  <a:ea typeface="Arial" charset="0"/>
                  <a:cs typeface="Arial" charset="0"/>
                </a:endParaRPr>
              </a:p>
            </p:txBody>
          </p:sp>
          <p:sp>
            <p:nvSpPr>
              <p:cNvPr id="239" name="テキスト ボックス 238">
                <a:extLst>
                  <a:ext uri="{FF2B5EF4-FFF2-40B4-BE49-F238E27FC236}">
                    <a16:creationId xmlns:a16="http://schemas.microsoft.com/office/drawing/2014/main" id="{E21187AC-07E8-974A-BC0D-398451061FC6}"/>
                  </a:ext>
                </a:extLst>
              </p:cNvPr>
              <p:cNvSpPr txBox="1"/>
              <p:nvPr/>
            </p:nvSpPr>
            <p:spPr>
              <a:xfrm>
                <a:off x="2070626" y="3424258"/>
                <a:ext cx="1764000" cy="153888"/>
              </a:xfrm>
              <a:prstGeom prst="rect">
                <a:avLst/>
              </a:prstGeom>
              <a:solidFill>
                <a:srgbClr val="D2E3EC"/>
              </a:solidFill>
              <a:ln>
                <a:noFill/>
              </a:ln>
            </p:spPr>
            <p:txBody>
              <a:bodyPr wrap="square" lIns="0" tIns="0" rIns="0" bIns="0" rtlCol="0">
                <a:spAutoFit/>
              </a:bodyPr>
              <a:lstStyle/>
              <a:p>
                <a:r>
                  <a:rPr lang="en-US" altLang="ja-JP" sz="1000" b="1" i="1" err="1">
                    <a:latin typeface="Arial" charset="0"/>
                    <a:ea typeface="Arial" charset="0"/>
                    <a:cs typeface="Arial" charset="0"/>
                  </a:rPr>
                  <a:t>Faecalibaculum</a:t>
                </a:r>
                <a:r>
                  <a:rPr lang="en-US" altLang="ja-JP" sz="1000" b="1" i="1">
                    <a:latin typeface="Arial" charset="0"/>
                    <a:ea typeface="Arial" charset="0"/>
                    <a:cs typeface="Arial" charset="0"/>
                  </a:rPr>
                  <a:t> </a:t>
                </a:r>
                <a:r>
                  <a:rPr lang="en-US" altLang="ja-JP" sz="1000" b="1" i="1" err="1">
                    <a:latin typeface="Arial" charset="0"/>
                    <a:ea typeface="Arial" charset="0"/>
                    <a:cs typeface="Arial" charset="0"/>
                  </a:rPr>
                  <a:t>rodentium</a:t>
                </a:r>
                <a:endParaRPr kumimoji="1" lang="ja-JP" altLang="en-US" sz="1000" b="1">
                  <a:latin typeface="Arial" charset="0"/>
                  <a:ea typeface="Arial" charset="0"/>
                  <a:cs typeface="Arial" charset="0"/>
                </a:endParaRPr>
              </a:p>
            </p:txBody>
          </p:sp>
          <p:sp>
            <p:nvSpPr>
              <p:cNvPr id="240" name="テキスト ボックス 239">
                <a:extLst>
                  <a:ext uri="{FF2B5EF4-FFF2-40B4-BE49-F238E27FC236}">
                    <a16:creationId xmlns:a16="http://schemas.microsoft.com/office/drawing/2014/main" id="{C2ED236D-F2F8-2F4A-B0A4-9C24312D4DD3}"/>
                  </a:ext>
                </a:extLst>
              </p:cNvPr>
              <p:cNvSpPr txBox="1"/>
              <p:nvPr/>
            </p:nvSpPr>
            <p:spPr>
              <a:xfrm>
                <a:off x="2070626" y="3959852"/>
                <a:ext cx="1764000" cy="138499"/>
              </a:xfrm>
              <a:prstGeom prst="rect">
                <a:avLst/>
              </a:prstGeom>
              <a:solidFill>
                <a:srgbClr val="D2E3EC"/>
              </a:solidFill>
              <a:ln>
                <a:noFill/>
              </a:ln>
            </p:spPr>
            <p:txBody>
              <a:bodyPr wrap="square" lIns="0" tIns="0" rIns="0" bIns="0" rtlCol="0">
                <a:spAutoFit/>
              </a:bodyPr>
              <a:lstStyle/>
              <a:p>
                <a:r>
                  <a:rPr lang="en-US" altLang="ja-JP" sz="900" b="1" i="1" err="1">
                    <a:latin typeface="Arial" charset="0"/>
                    <a:ea typeface="Arial" charset="0"/>
                    <a:cs typeface="Arial" charset="0"/>
                  </a:rPr>
                  <a:t>Lactobacillus_G</a:t>
                </a:r>
                <a:r>
                  <a:rPr lang="en-US" altLang="ja-JP" sz="900" b="1" i="1">
                    <a:latin typeface="Arial" charset="0"/>
                    <a:ea typeface="Arial" charset="0"/>
                    <a:cs typeface="Arial" charset="0"/>
                  </a:rPr>
                  <a:t> </a:t>
                </a:r>
                <a:r>
                  <a:rPr lang="en-US" altLang="ja-JP" sz="900" b="1" i="1" err="1">
                    <a:latin typeface="Arial" charset="0"/>
                    <a:ea typeface="Arial" charset="0"/>
                    <a:cs typeface="Arial" charset="0"/>
                  </a:rPr>
                  <a:t>paracollinoides</a:t>
                </a:r>
                <a:endParaRPr kumimoji="1" lang="ja-JP" altLang="en-US" sz="900" b="1">
                  <a:latin typeface="Arial" charset="0"/>
                  <a:ea typeface="Arial" charset="0"/>
                  <a:cs typeface="Arial" charset="0"/>
                </a:endParaRPr>
              </a:p>
            </p:txBody>
          </p:sp>
          <p:sp>
            <p:nvSpPr>
              <p:cNvPr id="241" name="テキスト ボックス 240">
                <a:extLst>
                  <a:ext uri="{FF2B5EF4-FFF2-40B4-BE49-F238E27FC236}">
                    <a16:creationId xmlns:a16="http://schemas.microsoft.com/office/drawing/2014/main" id="{D7DCDB49-587A-0340-983D-BB128880E55A}"/>
                  </a:ext>
                </a:extLst>
              </p:cNvPr>
              <p:cNvSpPr txBox="1"/>
              <p:nvPr/>
            </p:nvSpPr>
            <p:spPr>
              <a:xfrm>
                <a:off x="2070626" y="2111116"/>
                <a:ext cx="1764000" cy="153888"/>
              </a:xfrm>
              <a:prstGeom prst="rect">
                <a:avLst/>
              </a:prstGeom>
              <a:solidFill>
                <a:schemeClr val="bg1"/>
              </a:solidFill>
              <a:ln>
                <a:noFill/>
              </a:ln>
            </p:spPr>
            <p:txBody>
              <a:bodyPr wrap="square" lIns="0" tIns="0" rIns="0" bIns="0" rtlCol="0">
                <a:spAutoFit/>
              </a:bodyPr>
              <a:lstStyle/>
              <a:p>
                <a:r>
                  <a:rPr lang="en-US" altLang="ja-JP" sz="1000" b="1" i="1" err="1">
                    <a:latin typeface="Arial" charset="0"/>
                    <a:ea typeface="Arial" charset="0"/>
                    <a:cs typeface="Arial" charset="0"/>
                  </a:rPr>
                  <a:t>Halobacteroides</a:t>
                </a:r>
                <a:r>
                  <a:rPr lang="en-US" altLang="ja-JP" sz="1000" b="1" i="1">
                    <a:latin typeface="Arial" charset="0"/>
                    <a:ea typeface="Arial" charset="0"/>
                    <a:cs typeface="Arial" charset="0"/>
                  </a:rPr>
                  <a:t> </a:t>
                </a:r>
                <a:r>
                  <a:rPr lang="en-US" altLang="ja-JP" sz="1000" b="1" i="1" err="1">
                    <a:latin typeface="Arial" charset="0"/>
                    <a:ea typeface="Arial" charset="0"/>
                    <a:cs typeface="Arial" charset="0"/>
                  </a:rPr>
                  <a:t>halobius</a:t>
                </a:r>
                <a:endParaRPr kumimoji="1" lang="ja-JP" altLang="en-US" sz="1000" b="1">
                  <a:latin typeface="Arial" charset="0"/>
                  <a:ea typeface="Arial" charset="0"/>
                  <a:cs typeface="Arial" charset="0"/>
                </a:endParaRPr>
              </a:p>
            </p:txBody>
          </p:sp>
          <p:sp>
            <p:nvSpPr>
              <p:cNvPr id="242" name="テキスト ボックス 241">
                <a:extLst>
                  <a:ext uri="{FF2B5EF4-FFF2-40B4-BE49-F238E27FC236}">
                    <a16:creationId xmlns:a16="http://schemas.microsoft.com/office/drawing/2014/main" id="{75AB22B6-22C0-3044-9AEE-466E45FDDD4A}"/>
                  </a:ext>
                </a:extLst>
              </p:cNvPr>
              <p:cNvSpPr txBox="1"/>
              <p:nvPr/>
            </p:nvSpPr>
            <p:spPr>
              <a:xfrm>
                <a:off x="2070626" y="2631846"/>
                <a:ext cx="1764000" cy="153888"/>
              </a:xfrm>
              <a:prstGeom prst="rect">
                <a:avLst/>
              </a:prstGeom>
              <a:solidFill>
                <a:schemeClr val="bg1"/>
              </a:solidFill>
              <a:ln>
                <a:noFill/>
              </a:ln>
            </p:spPr>
            <p:txBody>
              <a:bodyPr wrap="square" lIns="0" tIns="0" rIns="0" bIns="0" rtlCol="0">
                <a:spAutoFit/>
              </a:bodyPr>
              <a:lstStyle/>
              <a:p>
                <a:r>
                  <a:rPr lang="en-US" altLang="ja-JP" sz="900" b="1" i="1" err="1">
                    <a:latin typeface="Arial" charset="0"/>
                    <a:ea typeface="Arial" charset="0"/>
                    <a:cs typeface="Arial" charset="0"/>
                  </a:rPr>
                  <a:t>Natranaerobius</a:t>
                </a:r>
                <a:r>
                  <a:rPr lang="en-US" altLang="ja-JP" sz="1000" b="1" i="1">
                    <a:latin typeface="Arial" charset="0"/>
                    <a:ea typeface="Arial" charset="0"/>
                    <a:cs typeface="Arial" charset="0"/>
                  </a:rPr>
                  <a:t> </a:t>
                </a:r>
                <a:r>
                  <a:rPr lang="en-US" altLang="ja-JP" sz="900" b="1" i="1">
                    <a:latin typeface="Arial" charset="0"/>
                    <a:ea typeface="Arial" charset="0"/>
                    <a:cs typeface="Arial" charset="0"/>
                  </a:rPr>
                  <a:t>thermophilus</a:t>
                </a:r>
                <a:endParaRPr kumimoji="1" lang="ja-JP" altLang="en-US" sz="900" b="1">
                  <a:latin typeface="Arial" charset="0"/>
                  <a:ea typeface="Arial" charset="0"/>
                  <a:cs typeface="Arial" charset="0"/>
                </a:endParaRPr>
              </a:p>
            </p:txBody>
          </p:sp>
          <p:sp>
            <p:nvSpPr>
              <p:cNvPr id="243" name="テキスト ボックス 242">
                <a:extLst>
                  <a:ext uri="{FF2B5EF4-FFF2-40B4-BE49-F238E27FC236}">
                    <a16:creationId xmlns:a16="http://schemas.microsoft.com/office/drawing/2014/main" id="{82EF1872-4F23-DA49-89D9-A4AF67BB4B8F}"/>
                  </a:ext>
                </a:extLst>
              </p:cNvPr>
              <p:cNvSpPr txBox="1"/>
              <p:nvPr/>
            </p:nvSpPr>
            <p:spPr>
              <a:xfrm>
                <a:off x="2070626" y="3695717"/>
                <a:ext cx="1764000" cy="153888"/>
              </a:xfrm>
              <a:prstGeom prst="rect">
                <a:avLst/>
              </a:prstGeom>
              <a:solidFill>
                <a:srgbClr val="D2E3EC"/>
              </a:solidFill>
              <a:ln>
                <a:noFill/>
              </a:ln>
            </p:spPr>
            <p:txBody>
              <a:bodyPr wrap="square" lIns="0" tIns="0" rIns="0" bIns="0" rtlCol="0">
                <a:spAutoFit/>
              </a:bodyPr>
              <a:lstStyle/>
              <a:p>
                <a:r>
                  <a:rPr lang="en-US" altLang="ja-JP" sz="1000" b="1" i="1" err="1">
                    <a:latin typeface="Arial" charset="0"/>
                    <a:ea typeface="Arial" charset="0"/>
                    <a:cs typeface="Arial" charset="0"/>
                  </a:rPr>
                  <a:t>Lactobacillus_B</a:t>
                </a:r>
                <a:r>
                  <a:rPr lang="en-US" altLang="ja-JP" sz="1000" b="1" i="1">
                    <a:latin typeface="Arial" charset="0"/>
                    <a:ea typeface="Arial" charset="0"/>
                    <a:cs typeface="Arial" charset="0"/>
                  </a:rPr>
                  <a:t> </a:t>
                </a:r>
                <a:r>
                  <a:rPr lang="en-US" altLang="ja-JP" sz="1000" b="1" i="1" err="1">
                    <a:latin typeface="Arial" charset="0"/>
                    <a:ea typeface="Arial" charset="0"/>
                    <a:cs typeface="Arial" charset="0"/>
                  </a:rPr>
                  <a:t>acidipiscis</a:t>
                </a:r>
                <a:endParaRPr kumimoji="1" lang="ja-JP" altLang="en-US" sz="1000" b="1">
                  <a:latin typeface="Arial" charset="0"/>
                  <a:ea typeface="Arial" charset="0"/>
                  <a:cs typeface="Arial" charset="0"/>
                </a:endParaRPr>
              </a:p>
            </p:txBody>
          </p:sp>
          <p:sp>
            <p:nvSpPr>
              <p:cNvPr id="244" name="テキスト ボックス 243">
                <a:extLst>
                  <a:ext uri="{FF2B5EF4-FFF2-40B4-BE49-F238E27FC236}">
                    <a16:creationId xmlns:a16="http://schemas.microsoft.com/office/drawing/2014/main" id="{D176229D-6A6D-0A47-AA91-6CF381A47D94}"/>
                  </a:ext>
                </a:extLst>
              </p:cNvPr>
              <p:cNvSpPr txBox="1"/>
              <p:nvPr/>
            </p:nvSpPr>
            <p:spPr>
              <a:xfrm>
                <a:off x="2070626" y="4207738"/>
                <a:ext cx="1764000" cy="153888"/>
              </a:xfrm>
              <a:prstGeom prst="rect">
                <a:avLst/>
              </a:prstGeom>
              <a:solidFill>
                <a:srgbClr val="D2E3EC"/>
              </a:solidFill>
              <a:ln>
                <a:noFill/>
              </a:ln>
            </p:spPr>
            <p:txBody>
              <a:bodyPr wrap="square" lIns="0" tIns="0" rIns="0" bIns="0" rtlCol="0">
                <a:spAutoFit/>
              </a:bodyPr>
              <a:lstStyle/>
              <a:p>
                <a:r>
                  <a:rPr lang="en-US" altLang="ja-JP" sz="1000" b="1" i="1" err="1">
                    <a:latin typeface="Arial" charset="0"/>
                    <a:ea typeface="Arial" charset="0"/>
                    <a:cs typeface="Arial" charset="0"/>
                  </a:rPr>
                  <a:t>Bacillus_A</a:t>
                </a:r>
                <a:r>
                  <a:rPr lang="en-US" altLang="ja-JP" sz="1000" b="1" i="1">
                    <a:latin typeface="Arial" charset="0"/>
                    <a:ea typeface="Arial" charset="0"/>
                    <a:cs typeface="Arial" charset="0"/>
                  </a:rPr>
                  <a:t> </a:t>
                </a:r>
                <a:r>
                  <a:rPr lang="en-US" altLang="ja-JP" sz="1000" b="1" i="1" err="1">
                    <a:latin typeface="Arial" charset="0"/>
                    <a:ea typeface="Arial" charset="0"/>
                    <a:cs typeface="Arial" charset="0"/>
                  </a:rPr>
                  <a:t>thuringiensis_U</a:t>
                </a:r>
                <a:endParaRPr kumimoji="1" lang="ja-JP" altLang="en-US" sz="1000" b="1">
                  <a:latin typeface="Arial" charset="0"/>
                  <a:ea typeface="Arial" charset="0"/>
                  <a:cs typeface="Arial" charset="0"/>
                </a:endParaRPr>
              </a:p>
            </p:txBody>
          </p:sp>
          <p:sp>
            <p:nvSpPr>
              <p:cNvPr id="245" name="テキスト ボックス 244">
                <a:extLst>
                  <a:ext uri="{FF2B5EF4-FFF2-40B4-BE49-F238E27FC236}">
                    <a16:creationId xmlns:a16="http://schemas.microsoft.com/office/drawing/2014/main" id="{DB038E2F-3123-5542-A4A2-BB1AE843E5C4}"/>
                  </a:ext>
                </a:extLst>
              </p:cNvPr>
              <p:cNvSpPr txBox="1"/>
              <p:nvPr/>
            </p:nvSpPr>
            <p:spPr>
              <a:xfrm>
                <a:off x="2070626" y="4724362"/>
                <a:ext cx="1764000" cy="153888"/>
              </a:xfrm>
              <a:prstGeom prst="rect">
                <a:avLst/>
              </a:prstGeom>
              <a:solidFill>
                <a:srgbClr val="D2E3EC"/>
              </a:solidFill>
              <a:ln>
                <a:noFill/>
              </a:ln>
            </p:spPr>
            <p:txBody>
              <a:bodyPr wrap="square" lIns="0" tIns="0" rIns="0" bIns="0" rtlCol="0">
                <a:spAutoFit/>
              </a:bodyPr>
              <a:lstStyle/>
              <a:p>
                <a:r>
                  <a:rPr lang="en-US" altLang="ja-JP" sz="1000" b="1" i="1" err="1">
                    <a:latin typeface="Arial" charset="0"/>
                    <a:ea typeface="Arial" charset="0"/>
                    <a:cs typeface="Arial" charset="0"/>
                  </a:rPr>
                  <a:t>Bacillus_X</a:t>
                </a:r>
                <a:r>
                  <a:rPr lang="en-US" altLang="ja-JP" sz="1000" b="1" i="1">
                    <a:latin typeface="Arial" charset="0"/>
                    <a:ea typeface="Arial" charset="0"/>
                    <a:cs typeface="Arial" charset="0"/>
                  </a:rPr>
                  <a:t> </a:t>
                </a:r>
                <a:r>
                  <a:rPr lang="en-US" altLang="ja-JP" sz="1000" b="1" i="1" err="1">
                    <a:latin typeface="Arial" charset="0"/>
                    <a:ea typeface="Arial" charset="0"/>
                    <a:cs typeface="Arial" charset="0"/>
                  </a:rPr>
                  <a:t>simplex_A</a:t>
                </a:r>
                <a:endParaRPr kumimoji="1" lang="ja-JP" altLang="en-US" sz="1000" b="1">
                  <a:latin typeface="Arial" charset="0"/>
                  <a:ea typeface="Arial" charset="0"/>
                  <a:cs typeface="Arial" charset="0"/>
                </a:endParaRPr>
              </a:p>
            </p:txBody>
          </p:sp>
          <p:sp>
            <p:nvSpPr>
              <p:cNvPr id="246" name="テキスト ボックス 245">
                <a:extLst>
                  <a:ext uri="{FF2B5EF4-FFF2-40B4-BE49-F238E27FC236}">
                    <a16:creationId xmlns:a16="http://schemas.microsoft.com/office/drawing/2014/main" id="{B552A5CC-DD5E-1847-A99F-E272D4D4BC50}"/>
                  </a:ext>
                </a:extLst>
              </p:cNvPr>
              <p:cNvSpPr txBox="1"/>
              <p:nvPr/>
            </p:nvSpPr>
            <p:spPr>
              <a:xfrm>
                <a:off x="2070626" y="4461687"/>
                <a:ext cx="1764000" cy="153888"/>
              </a:xfrm>
              <a:prstGeom prst="rect">
                <a:avLst/>
              </a:prstGeom>
              <a:solidFill>
                <a:srgbClr val="D2E3EC"/>
              </a:solidFill>
              <a:ln>
                <a:noFill/>
              </a:ln>
            </p:spPr>
            <p:txBody>
              <a:bodyPr wrap="square" lIns="0" tIns="0" rIns="0" bIns="0" rtlCol="0">
                <a:spAutoFit/>
              </a:bodyPr>
              <a:lstStyle/>
              <a:p>
                <a:r>
                  <a:rPr lang="en-US" altLang="ja-JP" sz="1000" b="1" i="1" err="1">
                    <a:latin typeface="Arial" charset="0"/>
                    <a:ea typeface="Arial" charset="0"/>
                    <a:cs typeface="Arial" charset="0"/>
                  </a:rPr>
                  <a:t>Bacillus_O</a:t>
                </a:r>
                <a:r>
                  <a:rPr lang="en-US" altLang="ja-JP" sz="1000" b="1" i="1">
                    <a:latin typeface="Arial" charset="0"/>
                    <a:ea typeface="Arial" charset="0"/>
                    <a:cs typeface="Arial" charset="0"/>
                  </a:rPr>
                  <a:t> </a:t>
                </a:r>
                <a:r>
                  <a:rPr lang="en-US" altLang="ja-JP" sz="1000" b="1" i="1" err="1">
                    <a:latin typeface="Arial" charset="0"/>
                    <a:ea typeface="Arial" charset="0"/>
                    <a:cs typeface="Arial" charset="0"/>
                  </a:rPr>
                  <a:t>smithii</a:t>
                </a:r>
                <a:endParaRPr kumimoji="1" lang="ja-JP" altLang="en-US" sz="1000" b="1">
                  <a:latin typeface="Arial" charset="0"/>
                  <a:ea typeface="Arial" charset="0"/>
                  <a:cs typeface="Arial" charset="0"/>
                </a:endParaRPr>
              </a:p>
            </p:txBody>
          </p:sp>
          <p:sp>
            <p:nvSpPr>
              <p:cNvPr id="247" name="テキスト ボックス 246">
                <a:extLst>
                  <a:ext uri="{FF2B5EF4-FFF2-40B4-BE49-F238E27FC236}">
                    <a16:creationId xmlns:a16="http://schemas.microsoft.com/office/drawing/2014/main" id="{C70E03D5-6247-CB4E-A1A8-8B54EE1607BE}"/>
                  </a:ext>
                </a:extLst>
              </p:cNvPr>
              <p:cNvSpPr txBox="1"/>
              <p:nvPr/>
            </p:nvSpPr>
            <p:spPr>
              <a:xfrm>
                <a:off x="2070626" y="5006344"/>
                <a:ext cx="1764000" cy="123111"/>
              </a:xfrm>
              <a:prstGeom prst="rect">
                <a:avLst/>
              </a:prstGeom>
              <a:solidFill>
                <a:schemeClr val="bg1"/>
              </a:solidFill>
              <a:ln>
                <a:noFill/>
              </a:ln>
            </p:spPr>
            <p:txBody>
              <a:bodyPr wrap="square" lIns="0" tIns="0" rIns="0" bIns="0" rtlCol="0">
                <a:spAutoFit/>
              </a:bodyPr>
              <a:lstStyle/>
              <a:p>
                <a:r>
                  <a:rPr lang="en-US" altLang="ja-JP" sz="800" b="1" i="1" err="1">
                    <a:latin typeface="Arial" charset="0"/>
                    <a:ea typeface="Arial" charset="0"/>
                    <a:cs typeface="Arial" charset="0"/>
                  </a:rPr>
                  <a:t>Thermosynechococcus</a:t>
                </a:r>
                <a:r>
                  <a:rPr lang="en-US" altLang="ja-JP" sz="800" b="1" i="1">
                    <a:latin typeface="Arial" charset="0"/>
                    <a:ea typeface="Arial" charset="0"/>
                    <a:cs typeface="Arial" charset="0"/>
                  </a:rPr>
                  <a:t> elongatus</a:t>
                </a:r>
                <a:endParaRPr kumimoji="1" lang="ja-JP" altLang="en-US" sz="800" b="1">
                  <a:latin typeface="Arial" charset="0"/>
                  <a:ea typeface="Arial" charset="0"/>
                  <a:cs typeface="Arial" charset="0"/>
                </a:endParaRPr>
              </a:p>
            </p:txBody>
          </p:sp>
          <p:sp>
            <p:nvSpPr>
              <p:cNvPr id="248" name="テキスト ボックス 247">
                <a:extLst>
                  <a:ext uri="{FF2B5EF4-FFF2-40B4-BE49-F238E27FC236}">
                    <a16:creationId xmlns:a16="http://schemas.microsoft.com/office/drawing/2014/main" id="{59BBEE89-BBD2-F74B-97C4-7D14E8F03538}"/>
                  </a:ext>
                </a:extLst>
              </p:cNvPr>
              <p:cNvSpPr txBox="1"/>
              <p:nvPr/>
            </p:nvSpPr>
            <p:spPr>
              <a:xfrm>
                <a:off x="2070626" y="5241639"/>
                <a:ext cx="1764000" cy="153888"/>
              </a:xfrm>
              <a:prstGeom prst="rect">
                <a:avLst/>
              </a:prstGeom>
              <a:solidFill>
                <a:schemeClr val="bg1"/>
              </a:solidFill>
              <a:ln>
                <a:noFill/>
              </a:ln>
            </p:spPr>
            <p:txBody>
              <a:bodyPr wrap="square" lIns="0" tIns="0" rIns="0" bIns="0" rtlCol="0">
                <a:spAutoFit/>
              </a:bodyPr>
              <a:lstStyle/>
              <a:p>
                <a:r>
                  <a:rPr lang="en-US" altLang="ja-JP" sz="1000" b="1" i="1" err="1">
                    <a:latin typeface="Arial" charset="0"/>
                    <a:ea typeface="Arial" charset="0"/>
                    <a:cs typeface="Arial" charset="0"/>
                  </a:rPr>
                  <a:t>Dactylococcopsis</a:t>
                </a:r>
                <a:r>
                  <a:rPr lang="en-US" altLang="ja-JP" sz="1000" b="1" i="1">
                    <a:latin typeface="Arial" charset="0"/>
                    <a:ea typeface="Arial" charset="0"/>
                    <a:cs typeface="Arial" charset="0"/>
                  </a:rPr>
                  <a:t> salina</a:t>
                </a:r>
                <a:endParaRPr kumimoji="1" lang="ja-JP" altLang="en-US" sz="1000" b="1">
                  <a:latin typeface="Arial" charset="0"/>
                  <a:ea typeface="Arial" charset="0"/>
                  <a:cs typeface="Arial" charset="0"/>
                </a:endParaRPr>
              </a:p>
            </p:txBody>
          </p:sp>
          <p:sp>
            <p:nvSpPr>
              <p:cNvPr id="249" name="テキスト ボックス 248">
                <a:extLst>
                  <a:ext uri="{FF2B5EF4-FFF2-40B4-BE49-F238E27FC236}">
                    <a16:creationId xmlns:a16="http://schemas.microsoft.com/office/drawing/2014/main" id="{E76437D0-C915-D64A-AADB-DCA3268BD090}"/>
                  </a:ext>
                </a:extLst>
              </p:cNvPr>
              <p:cNvSpPr txBox="1"/>
              <p:nvPr/>
            </p:nvSpPr>
            <p:spPr>
              <a:xfrm>
                <a:off x="2070626" y="5506549"/>
                <a:ext cx="1764000" cy="153888"/>
              </a:xfrm>
              <a:prstGeom prst="rect">
                <a:avLst/>
              </a:prstGeom>
              <a:solidFill>
                <a:schemeClr val="bg1"/>
              </a:solidFill>
              <a:ln>
                <a:noFill/>
              </a:ln>
            </p:spPr>
            <p:txBody>
              <a:bodyPr wrap="square" lIns="0" tIns="0" rIns="0" bIns="0" rtlCol="0">
                <a:spAutoFit/>
              </a:bodyPr>
              <a:lstStyle/>
              <a:p>
                <a:r>
                  <a:rPr lang="en-US" altLang="ja-JP" sz="1000" b="1" i="1">
                    <a:latin typeface="Arial" charset="0"/>
                    <a:ea typeface="Arial" charset="0"/>
                    <a:cs typeface="Arial" charset="0"/>
                  </a:rPr>
                  <a:t>Moorea </a:t>
                </a:r>
                <a:r>
                  <a:rPr lang="en-US" altLang="ja-JP" sz="1000" b="1" i="1" err="1">
                    <a:latin typeface="Arial" charset="0"/>
                    <a:ea typeface="Arial" charset="0"/>
                    <a:cs typeface="Arial" charset="0"/>
                  </a:rPr>
                  <a:t>producens_A</a:t>
                </a:r>
                <a:endParaRPr kumimoji="1" lang="ja-JP" altLang="en-US" sz="1000" b="1">
                  <a:latin typeface="Arial" charset="0"/>
                  <a:ea typeface="Arial" charset="0"/>
                  <a:cs typeface="Arial" charset="0"/>
                </a:endParaRPr>
              </a:p>
            </p:txBody>
          </p:sp>
          <p:sp>
            <p:nvSpPr>
              <p:cNvPr id="250" name="テキスト ボックス 249">
                <a:extLst>
                  <a:ext uri="{FF2B5EF4-FFF2-40B4-BE49-F238E27FC236}">
                    <a16:creationId xmlns:a16="http://schemas.microsoft.com/office/drawing/2014/main" id="{860B0843-1220-8B4F-9761-E67FF9AE9212}"/>
                  </a:ext>
                </a:extLst>
              </p:cNvPr>
              <p:cNvSpPr txBox="1"/>
              <p:nvPr/>
            </p:nvSpPr>
            <p:spPr>
              <a:xfrm>
                <a:off x="2070626" y="5751508"/>
                <a:ext cx="1764000" cy="153888"/>
              </a:xfrm>
              <a:prstGeom prst="rect">
                <a:avLst/>
              </a:prstGeom>
              <a:solidFill>
                <a:schemeClr val="bg1"/>
              </a:solidFill>
              <a:ln>
                <a:noFill/>
              </a:ln>
            </p:spPr>
            <p:txBody>
              <a:bodyPr wrap="square" lIns="0" tIns="0" rIns="0" bIns="0" rtlCol="0">
                <a:spAutoFit/>
              </a:bodyPr>
              <a:lstStyle/>
              <a:p>
                <a:r>
                  <a:rPr lang="fr-FR" altLang="ja-JP" sz="1000" b="1" i="1" err="1">
                    <a:latin typeface="Arial" charset="0"/>
                    <a:ea typeface="Arial" charset="0"/>
                    <a:cs typeface="Arial" charset="0"/>
                  </a:rPr>
                  <a:t>Microcoleus</a:t>
                </a:r>
                <a:r>
                  <a:rPr lang="fr-FR" altLang="ja-JP" sz="1000" b="1" i="1">
                    <a:latin typeface="Arial" charset="0"/>
                    <a:ea typeface="Arial" charset="0"/>
                    <a:cs typeface="Arial" charset="0"/>
                  </a:rPr>
                  <a:t> </a:t>
                </a:r>
                <a:r>
                  <a:rPr lang="fr-FR" altLang="ja-JP" sz="1000" b="1">
                    <a:latin typeface="Arial" charset="0"/>
                    <a:ea typeface="Arial" charset="0"/>
                    <a:cs typeface="Arial" charset="0"/>
                  </a:rPr>
                  <a:t>s__</a:t>
                </a:r>
                <a:endParaRPr kumimoji="1" lang="ja-JP" altLang="en-US" sz="1000" b="1">
                  <a:latin typeface="Arial" charset="0"/>
                  <a:ea typeface="Arial" charset="0"/>
                  <a:cs typeface="Arial" charset="0"/>
                </a:endParaRPr>
              </a:p>
            </p:txBody>
          </p:sp>
          <p:sp>
            <p:nvSpPr>
              <p:cNvPr id="251" name="テキスト ボックス 250">
                <a:extLst>
                  <a:ext uri="{FF2B5EF4-FFF2-40B4-BE49-F238E27FC236}">
                    <a16:creationId xmlns:a16="http://schemas.microsoft.com/office/drawing/2014/main" id="{0CD80E0D-10BF-7B41-9DF7-FD047001AB2C}"/>
                  </a:ext>
                </a:extLst>
              </p:cNvPr>
              <p:cNvSpPr txBox="1"/>
              <p:nvPr/>
            </p:nvSpPr>
            <p:spPr>
              <a:xfrm>
                <a:off x="2070626" y="6285082"/>
                <a:ext cx="1764000" cy="153888"/>
              </a:xfrm>
              <a:prstGeom prst="rect">
                <a:avLst/>
              </a:prstGeom>
              <a:solidFill>
                <a:schemeClr val="bg1"/>
              </a:solidFill>
              <a:ln>
                <a:noFill/>
              </a:ln>
            </p:spPr>
            <p:txBody>
              <a:bodyPr wrap="square" lIns="0" tIns="0" rIns="0" bIns="0" rtlCol="0">
                <a:spAutoFit/>
              </a:bodyPr>
              <a:lstStyle/>
              <a:p>
                <a:r>
                  <a:rPr lang="en-US" altLang="ja-JP" sz="1000" b="1" i="1" err="1">
                    <a:latin typeface="Arial" charset="0"/>
                    <a:ea typeface="Arial" charset="0"/>
                    <a:cs typeface="Arial" charset="0"/>
                  </a:rPr>
                  <a:t>Trichodesmium</a:t>
                </a:r>
                <a:r>
                  <a:rPr lang="en-US" altLang="ja-JP" sz="1000" b="1" i="1">
                    <a:latin typeface="Arial" charset="0"/>
                    <a:ea typeface="Arial" charset="0"/>
                    <a:cs typeface="Arial" charset="0"/>
                  </a:rPr>
                  <a:t> </a:t>
                </a:r>
                <a:r>
                  <a:rPr lang="en-US" altLang="ja-JP" sz="1000" b="1" i="1" err="1">
                    <a:latin typeface="Arial" charset="0"/>
                    <a:ea typeface="Arial" charset="0"/>
                    <a:cs typeface="Arial" charset="0"/>
                  </a:rPr>
                  <a:t>erythraeum</a:t>
                </a:r>
                <a:endParaRPr kumimoji="1" lang="ja-JP" altLang="en-US" sz="1000" b="1">
                  <a:latin typeface="Arial" charset="0"/>
                  <a:ea typeface="Arial" charset="0"/>
                  <a:cs typeface="Arial" charset="0"/>
                </a:endParaRPr>
              </a:p>
            </p:txBody>
          </p:sp>
          <p:sp>
            <p:nvSpPr>
              <p:cNvPr id="252" name="テキスト ボックス 251">
                <a:extLst>
                  <a:ext uri="{FF2B5EF4-FFF2-40B4-BE49-F238E27FC236}">
                    <a16:creationId xmlns:a16="http://schemas.microsoft.com/office/drawing/2014/main" id="{9B26F1D8-D28D-EA4E-A230-1E5008A0B716}"/>
                  </a:ext>
                </a:extLst>
              </p:cNvPr>
              <p:cNvSpPr txBox="1"/>
              <p:nvPr/>
            </p:nvSpPr>
            <p:spPr>
              <a:xfrm>
                <a:off x="2070626" y="6023919"/>
                <a:ext cx="1764000" cy="153888"/>
              </a:xfrm>
              <a:prstGeom prst="rect">
                <a:avLst/>
              </a:prstGeom>
              <a:solidFill>
                <a:schemeClr val="bg1"/>
              </a:solidFill>
              <a:ln>
                <a:noFill/>
              </a:ln>
            </p:spPr>
            <p:txBody>
              <a:bodyPr wrap="square" lIns="0" tIns="0" rIns="0" bIns="0" rtlCol="0">
                <a:spAutoFit/>
              </a:bodyPr>
              <a:lstStyle/>
              <a:p>
                <a:r>
                  <a:rPr lang="en-US" altLang="ja-JP" sz="1000" b="1" i="1" err="1">
                    <a:latin typeface="Arial" charset="0"/>
                    <a:ea typeface="Arial" charset="0"/>
                    <a:cs typeface="Arial" charset="0"/>
                  </a:rPr>
                  <a:t>Arthrospira</a:t>
                </a:r>
                <a:r>
                  <a:rPr lang="en-US" altLang="ja-JP" sz="1000" b="1" i="1">
                    <a:latin typeface="Arial" charset="0"/>
                    <a:ea typeface="Arial" charset="0"/>
                    <a:cs typeface="Arial" charset="0"/>
                  </a:rPr>
                  <a:t> platensis</a:t>
                </a:r>
                <a:endParaRPr kumimoji="1" lang="ja-JP" altLang="en-US" sz="1000" b="1">
                  <a:latin typeface="Arial" charset="0"/>
                  <a:ea typeface="Arial" charset="0"/>
                  <a:cs typeface="Arial" charset="0"/>
                </a:endParaRPr>
              </a:p>
            </p:txBody>
          </p:sp>
          <p:sp>
            <p:nvSpPr>
              <p:cNvPr id="253" name="テキスト ボックス 252">
                <a:extLst>
                  <a:ext uri="{FF2B5EF4-FFF2-40B4-BE49-F238E27FC236}">
                    <a16:creationId xmlns:a16="http://schemas.microsoft.com/office/drawing/2014/main" id="{ECE1394D-265A-0E41-BADC-24FC68F2FF18}"/>
                  </a:ext>
                </a:extLst>
              </p:cNvPr>
              <p:cNvSpPr txBox="1"/>
              <p:nvPr/>
            </p:nvSpPr>
            <p:spPr>
              <a:xfrm>
                <a:off x="2070626" y="6541070"/>
                <a:ext cx="1764000" cy="153888"/>
              </a:xfrm>
              <a:prstGeom prst="rect">
                <a:avLst/>
              </a:prstGeom>
              <a:solidFill>
                <a:srgbClr val="D2E3EC"/>
              </a:solidFill>
              <a:ln>
                <a:noFill/>
              </a:ln>
            </p:spPr>
            <p:txBody>
              <a:bodyPr wrap="square" lIns="0" tIns="0" rIns="0" bIns="0" rtlCol="0">
                <a:spAutoFit/>
              </a:bodyPr>
              <a:lstStyle/>
              <a:p>
                <a:r>
                  <a:rPr lang="en-US" altLang="ja-JP" sz="1000" b="1" i="1" err="1">
                    <a:latin typeface="Arial" charset="0"/>
                    <a:ea typeface="Arial" charset="0"/>
                    <a:cs typeface="Arial" charset="0"/>
                  </a:rPr>
                  <a:t>Petrimonas</a:t>
                </a:r>
                <a:r>
                  <a:rPr lang="en-US" altLang="ja-JP" sz="1000" b="1" i="1">
                    <a:latin typeface="Arial" charset="0"/>
                    <a:ea typeface="Arial" charset="0"/>
                    <a:cs typeface="Arial" charset="0"/>
                  </a:rPr>
                  <a:t> mucosa</a:t>
                </a:r>
                <a:endParaRPr kumimoji="1" lang="ja-JP" altLang="en-US" sz="1000" b="1">
                  <a:latin typeface="Arial" charset="0"/>
                  <a:ea typeface="Arial" charset="0"/>
                  <a:cs typeface="Arial" charset="0"/>
                </a:endParaRPr>
              </a:p>
            </p:txBody>
          </p:sp>
          <p:sp>
            <p:nvSpPr>
              <p:cNvPr id="254" name="テキスト ボックス 253">
                <a:extLst>
                  <a:ext uri="{FF2B5EF4-FFF2-40B4-BE49-F238E27FC236}">
                    <a16:creationId xmlns:a16="http://schemas.microsoft.com/office/drawing/2014/main" id="{B2F60766-A35C-5E40-BE89-EB475C7C0973}"/>
                  </a:ext>
                </a:extLst>
              </p:cNvPr>
              <p:cNvSpPr txBox="1"/>
              <p:nvPr/>
            </p:nvSpPr>
            <p:spPr>
              <a:xfrm>
                <a:off x="2070626" y="7062191"/>
                <a:ext cx="1764000" cy="153888"/>
              </a:xfrm>
              <a:prstGeom prst="rect">
                <a:avLst/>
              </a:prstGeom>
              <a:solidFill>
                <a:schemeClr val="bg1"/>
              </a:solidFill>
              <a:ln>
                <a:noFill/>
              </a:ln>
            </p:spPr>
            <p:txBody>
              <a:bodyPr wrap="square" lIns="0" tIns="0" rIns="0" bIns="0" rtlCol="0">
                <a:spAutoFit/>
              </a:bodyPr>
              <a:lstStyle/>
              <a:p>
                <a:r>
                  <a:rPr lang="en-US" altLang="ja-JP" sz="1000" b="1" i="1" err="1">
                    <a:latin typeface="Arial" charset="0"/>
                    <a:ea typeface="Arial" charset="0"/>
                    <a:cs typeface="Arial" charset="0"/>
                  </a:rPr>
                  <a:t>Desulfobacter</a:t>
                </a:r>
                <a:r>
                  <a:rPr lang="en-US" altLang="ja-JP" sz="1000" b="1" i="1">
                    <a:latin typeface="Arial" charset="0"/>
                    <a:ea typeface="Arial" charset="0"/>
                    <a:cs typeface="Arial" charset="0"/>
                  </a:rPr>
                  <a:t> </a:t>
                </a:r>
                <a:r>
                  <a:rPr lang="en-US" altLang="ja-JP" sz="1000" b="1" i="1" err="1">
                    <a:latin typeface="Arial" charset="0"/>
                    <a:ea typeface="Arial" charset="0"/>
                    <a:cs typeface="Arial" charset="0"/>
                  </a:rPr>
                  <a:t>postgatei</a:t>
                </a:r>
                <a:endParaRPr kumimoji="1" lang="ja-JP" altLang="en-US" sz="1000" b="1">
                  <a:latin typeface="Arial" charset="0"/>
                  <a:ea typeface="Arial" charset="0"/>
                  <a:cs typeface="Arial" charset="0"/>
                </a:endParaRPr>
              </a:p>
            </p:txBody>
          </p:sp>
          <p:sp>
            <p:nvSpPr>
              <p:cNvPr id="255" name="テキスト ボックス 254">
                <a:extLst>
                  <a:ext uri="{FF2B5EF4-FFF2-40B4-BE49-F238E27FC236}">
                    <a16:creationId xmlns:a16="http://schemas.microsoft.com/office/drawing/2014/main" id="{904D6E3A-552F-C447-859F-3397AF9836E8}"/>
                  </a:ext>
                </a:extLst>
              </p:cNvPr>
              <p:cNvSpPr txBox="1"/>
              <p:nvPr/>
            </p:nvSpPr>
            <p:spPr>
              <a:xfrm>
                <a:off x="2070626" y="6803524"/>
                <a:ext cx="1764000" cy="153888"/>
              </a:xfrm>
              <a:prstGeom prst="rect">
                <a:avLst/>
              </a:prstGeom>
              <a:solidFill>
                <a:schemeClr val="bg1"/>
              </a:solidFill>
              <a:ln>
                <a:noFill/>
              </a:ln>
            </p:spPr>
            <p:txBody>
              <a:bodyPr wrap="square" lIns="0" tIns="0" rIns="0" bIns="0" rtlCol="0">
                <a:spAutoFit/>
              </a:bodyPr>
              <a:lstStyle/>
              <a:p>
                <a:r>
                  <a:rPr lang="en-US" altLang="ja-JP" sz="1000" b="1" i="1" err="1">
                    <a:latin typeface="Arial" charset="0"/>
                    <a:ea typeface="Arial" charset="0"/>
                    <a:cs typeface="Arial" charset="0"/>
                  </a:rPr>
                  <a:t>Desulfobacula</a:t>
                </a:r>
                <a:r>
                  <a:rPr lang="en-US" altLang="ja-JP" sz="1000" b="1" i="1">
                    <a:latin typeface="Arial" charset="0"/>
                    <a:ea typeface="Arial" charset="0"/>
                    <a:cs typeface="Arial" charset="0"/>
                  </a:rPr>
                  <a:t> </a:t>
                </a:r>
                <a:r>
                  <a:rPr lang="en-US" altLang="ja-JP" sz="1000" b="1" i="1" err="1">
                    <a:latin typeface="Arial" charset="0"/>
                    <a:ea typeface="Arial" charset="0"/>
                    <a:cs typeface="Arial" charset="0"/>
                  </a:rPr>
                  <a:t>toluolica</a:t>
                </a:r>
                <a:endParaRPr kumimoji="1" lang="ja-JP" altLang="en-US" sz="1000" b="1">
                  <a:latin typeface="Arial" charset="0"/>
                  <a:ea typeface="Arial" charset="0"/>
                  <a:cs typeface="Arial" charset="0"/>
                </a:endParaRPr>
              </a:p>
            </p:txBody>
          </p:sp>
          <p:sp>
            <p:nvSpPr>
              <p:cNvPr id="256" name="テキスト ボックス 255">
                <a:extLst>
                  <a:ext uri="{FF2B5EF4-FFF2-40B4-BE49-F238E27FC236}">
                    <a16:creationId xmlns:a16="http://schemas.microsoft.com/office/drawing/2014/main" id="{0A7D0785-17FA-364D-AE7D-BF19D40B37E1}"/>
                  </a:ext>
                </a:extLst>
              </p:cNvPr>
              <p:cNvSpPr txBox="1"/>
              <p:nvPr/>
            </p:nvSpPr>
            <p:spPr>
              <a:xfrm>
                <a:off x="2070626" y="7578081"/>
                <a:ext cx="1764000" cy="153888"/>
              </a:xfrm>
              <a:prstGeom prst="rect">
                <a:avLst/>
              </a:prstGeom>
              <a:solidFill>
                <a:srgbClr val="D2E2EB"/>
              </a:solidFill>
              <a:ln>
                <a:noFill/>
              </a:ln>
            </p:spPr>
            <p:txBody>
              <a:bodyPr wrap="square" lIns="0" tIns="0" rIns="0" bIns="0" rtlCol="0">
                <a:spAutoFit/>
              </a:bodyPr>
              <a:lstStyle/>
              <a:p>
                <a:r>
                  <a:rPr lang="en-US" altLang="ja-JP" sz="1000" b="1" i="1" err="1">
                    <a:latin typeface="Arial" charset="0"/>
                    <a:ea typeface="Arial" charset="0"/>
                    <a:cs typeface="Arial" charset="0"/>
                  </a:rPr>
                  <a:t>Orientia</a:t>
                </a:r>
                <a:r>
                  <a:rPr lang="en-US" altLang="ja-JP" sz="1000" b="1" i="1">
                    <a:latin typeface="Arial" charset="0"/>
                    <a:ea typeface="Arial" charset="0"/>
                    <a:cs typeface="Arial" charset="0"/>
                  </a:rPr>
                  <a:t> tsutsugamushi</a:t>
                </a:r>
                <a:endParaRPr kumimoji="1" lang="ja-JP" altLang="en-US" sz="1000" b="1">
                  <a:latin typeface="Arial" charset="0"/>
                  <a:ea typeface="Arial" charset="0"/>
                  <a:cs typeface="Arial" charset="0"/>
                </a:endParaRPr>
              </a:p>
            </p:txBody>
          </p:sp>
          <p:sp>
            <p:nvSpPr>
              <p:cNvPr id="257" name="テキスト ボックス 256">
                <a:extLst>
                  <a:ext uri="{FF2B5EF4-FFF2-40B4-BE49-F238E27FC236}">
                    <a16:creationId xmlns:a16="http://schemas.microsoft.com/office/drawing/2014/main" id="{4828D462-FE2E-1A46-B275-71020BEC3682}"/>
                  </a:ext>
                </a:extLst>
              </p:cNvPr>
              <p:cNvSpPr txBox="1"/>
              <p:nvPr/>
            </p:nvSpPr>
            <p:spPr>
              <a:xfrm>
                <a:off x="2070626" y="7327719"/>
                <a:ext cx="1764000" cy="138499"/>
              </a:xfrm>
              <a:prstGeom prst="rect">
                <a:avLst/>
              </a:prstGeom>
              <a:solidFill>
                <a:srgbClr val="D2E2EB"/>
              </a:solidFill>
              <a:ln>
                <a:noFill/>
              </a:ln>
            </p:spPr>
            <p:txBody>
              <a:bodyPr wrap="square" lIns="0" tIns="0" rIns="0" bIns="0" rtlCol="0">
                <a:spAutoFit/>
              </a:bodyPr>
              <a:lstStyle/>
              <a:p>
                <a:r>
                  <a:rPr lang="en-US" altLang="ja-JP" sz="900" b="1" i="1" err="1">
                    <a:latin typeface="Arial" charset="0"/>
                    <a:ea typeface="Arial" charset="0"/>
                    <a:cs typeface="Arial" charset="0"/>
                  </a:rPr>
                  <a:t>Bradyrhizobium</a:t>
                </a:r>
                <a:r>
                  <a:rPr lang="en-US" altLang="ja-JP" sz="900" b="1" i="1">
                    <a:latin typeface="Arial" charset="0"/>
                    <a:ea typeface="Arial" charset="0"/>
                    <a:cs typeface="Arial" charset="0"/>
                  </a:rPr>
                  <a:t> </a:t>
                </a:r>
                <a:r>
                  <a:rPr lang="en-US" altLang="ja-JP" sz="900" b="1" i="1" err="1">
                    <a:latin typeface="Arial" charset="0"/>
                    <a:ea typeface="Arial" charset="0"/>
                    <a:cs typeface="Arial" charset="0"/>
                  </a:rPr>
                  <a:t>erythrophlei_D</a:t>
                </a:r>
                <a:endParaRPr kumimoji="1" lang="ja-JP" altLang="en-US" sz="900" b="1">
                  <a:latin typeface="Arial" charset="0"/>
                  <a:ea typeface="Arial" charset="0"/>
                  <a:cs typeface="Arial" charset="0"/>
                </a:endParaRPr>
              </a:p>
            </p:txBody>
          </p:sp>
          <p:sp>
            <p:nvSpPr>
              <p:cNvPr id="258" name="テキスト ボックス 257">
                <a:extLst>
                  <a:ext uri="{FF2B5EF4-FFF2-40B4-BE49-F238E27FC236}">
                    <a16:creationId xmlns:a16="http://schemas.microsoft.com/office/drawing/2014/main" id="{AD609022-FDB9-F044-B795-1E66CE3C05D5}"/>
                  </a:ext>
                </a:extLst>
              </p:cNvPr>
              <p:cNvSpPr txBox="1"/>
              <p:nvPr/>
            </p:nvSpPr>
            <p:spPr>
              <a:xfrm>
                <a:off x="2070626" y="8111167"/>
                <a:ext cx="1764000" cy="153888"/>
              </a:xfrm>
              <a:prstGeom prst="rect">
                <a:avLst/>
              </a:prstGeom>
              <a:solidFill>
                <a:srgbClr val="D2E2EB"/>
              </a:solidFill>
              <a:ln>
                <a:noFill/>
              </a:ln>
            </p:spPr>
            <p:txBody>
              <a:bodyPr wrap="square" lIns="0" tIns="0" rIns="0" bIns="0" rtlCol="0">
                <a:spAutoFit/>
              </a:bodyPr>
              <a:lstStyle/>
              <a:p>
                <a:r>
                  <a:rPr lang="en-US" altLang="ja-JP" sz="1000" b="1" i="1">
                    <a:latin typeface="Arial" charset="0"/>
                    <a:ea typeface="Arial" charset="0"/>
                    <a:cs typeface="Arial" charset="0"/>
                  </a:rPr>
                  <a:t>Vibrio </a:t>
                </a:r>
                <a:r>
                  <a:rPr lang="en-US" altLang="ja-JP" sz="1000" b="1" i="1" err="1">
                    <a:latin typeface="Arial" charset="0"/>
                    <a:ea typeface="Arial" charset="0"/>
                    <a:cs typeface="Arial" charset="0"/>
                  </a:rPr>
                  <a:t>campbellii_A</a:t>
                </a:r>
                <a:endParaRPr kumimoji="1" lang="ja-JP" altLang="en-US" sz="1000" b="1">
                  <a:latin typeface="Arial" charset="0"/>
                  <a:ea typeface="Arial" charset="0"/>
                  <a:cs typeface="Arial" charset="0"/>
                </a:endParaRPr>
              </a:p>
            </p:txBody>
          </p:sp>
          <p:sp>
            <p:nvSpPr>
              <p:cNvPr id="259" name="テキスト ボックス 258">
                <a:extLst>
                  <a:ext uri="{FF2B5EF4-FFF2-40B4-BE49-F238E27FC236}">
                    <a16:creationId xmlns:a16="http://schemas.microsoft.com/office/drawing/2014/main" id="{124F6074-ED15-3F49-ACC4-86152F30AB52}"/>
                  </a:ext>
                </a:extLst>
              </p:cNvPr>
              <p:cNvSpPr txBox="1"/>
              <p:nvPr/>
            </p:nvSpPr>
            <p:spPr>
              <a:xfrm>
                <a:off x="2070626" y="7852200"/>
                <a:ext cx="1764000" cy="153888"/>
              </a:xfrm>
              <a:prstGeom prst="rect">
                <a:avLst/>
              </a:prstGeom>
              <a:solidFill>
                <a:srgbClr val="D2E2EB"/>
              </a:solidFill>
              <a:ln>
                <a:noFill/>
              </a:ln>
            </p:spPr>
            <p:txBody>
              <a:bodyPr wrap="square" lIns="0" tIns="0" rIns="0" bIns="0" rtlCol="0">
                <a:spAutoFit/>
              </a:bodyPr>
              <a:lstStyle/>
              <a:p>
                <a:r>
                  <a:rPr lang="en-US" altLang="ja-JP" sz="1000" b="1" i="1">
                    <a:latin typeface="Arial" charset="0"/>
                    <a:ea typeface="Arial" charset="0"/>
                    <a:cs typeface="Arial" charset="0"/>
                  </a:rPr>
                  <a:t>Photobacterium </a:t>
                </a:r>
                <a:r>
                  <a:rPr lang="en-US" altLang="ja-JP" sz="1000" b="1" i="1" err="1">
                    <a:latin typeface="Arial" charset="0"/>
                    <a:ea typeface="Arial" charset="0"/>
                    <a:cs typeface="Arial" charset="0"/>
                  </a:rPr>
                  <a:t>gaetbulicola</a:t>
                </a:r>
                <a:endParaRPr kumimoji="1" lang="ja-JP" altLang="en-US" sz="1000" b="1">
                  <a:latin typeface="Arial" charset="0"/>
                  <a:ea typeface="Arial" charset="0"/>
                  <a:cs typeface="Arial" charset="0"/>
                </a:endParaRPr>
              </a:p>
            </p:txBody>
          </p:sp>
          <p:sp>
            <p:nvSpPr>
              <p:cNvPr id="260" name="テキスト ボックス 259">
                <a:extLst>
                  <a:ext uri="{FF2B5EF4-FFF2-40B4-BE49-F238E27FC236}">
                    <a16:creationId xmlns:a16="http://schemas.microsoft.com/office/drawing/2014/main" id="{D620051D-9C6C-A441-B696-CDD14471479F}"/>
                  </a:ext>
                </a:extLst>
              </p:cNvPr>
              <p:cNvSpPr txBox="1"/>
              <p:nvPr/>
            </p:nvSpPr>
            <p:spPr>
              <a:xfrm>
                <a:off x="2070626" y="1596560"/>
                <a:ext cx="1764000" cy="153888"/>
              </a:xfrm>
              <a:prstGeom prst="rect">
                <a:avLst/>
              </a:prstGeom>
              <a:solidFill>
                <a:schemeClr val="bg1"/>
              </a:solidFill>
              <a:ln>
                <a:noFill/>
              </a:ln>
            </p:spPr>
            <p:txBody>
              <a:bodyPr wrap="square" lIns="0" tIns="0" rIns="0" bIns="0" rtlCol="0">
                <a:spAutoFit/>
              </a:bodyPr>
              <a:lstStyle/>
              <a:p>
                <a:r>
                  <a:rPr lang="en-US" altLang="ja-JP" sz="1000">
                    <a:latin typeface="Arial" charset="0"/>
                    <a:ea typeface="Arial" charset="0"/>
                    <a:cs typeface="Arial" charset="0"/>
                  </a:rPr>
                  <a:t>Outgroup</a:t>
                </a:r>
                <a:endParaRPr kumimoji="1" lang="ja-JP" altLang="en-US" sz="1000">
                  <a:latin typeface="Arial" charset="0"/>
                  <a:ea typeface="Arial" charset="0"/>
                  <a:cs typeface="Arial" charset="0"/>
                </a:endParaRPr>
              </a:p>
            </p:txBody>
          </p:sp>
        </p:grpSp>
        <p:grpSp>
          <p:nvGrpSpPr>
            <p:cNvPr id="263" name="図形グループ 5">
              <a:extLst>
                <a:ext uri="{FF2B5EF4-FFF2-40B4-BE49-F238E27FC236}">
                  <a16:creationId xmlns:a16="http://schemas.microsoft.com/office/drawing/2014/main" id="{EEECEA01-7F7D-B24E-A847-3AD6D1F72BB2}"/>
                </a:ext>
              </a:extLst>
            </p:cNvPr>
            <p:cNvGrpSpPr/>
            <p:nvPr/>
          </p:nvGrpSpPr>
          <p:grpSpPr>
            <a:xfrm>
              <a:off x="3823525" y="1806169"/>
              <a:ext cx="2492965" cy="6521850"/>
              <a:chOff x="3868175" y="2024360"/>
              <a:chExt cx="2492965" cy="6521850"/>
            </a:xfrm>
          </p:grpSpPr>
          <p:cxnSp>
            <p:nvCxnSpPr>
              <p:cNvPr id="264" name="直線コネクタ 263">
                <a:extLst>
                  <a:ext uri="{FF2B5EF4-FFF2-40B4-BE49-F238E27FC236}">
                    <a16:creationId xmlns:a16="http://schemas.microsoft.com/office/drawing/2014/main" id="{C5998810-2701-1146-A969-1DA6E2D0591F}"/>
                  </a:ext>
                </a:extLst>
              </p:cNvPr>
              <p:cNvCxnSpPr/>
              <p:nvPr/>
            </p:nvCxnSpPr>
            <p:spPr>
              <a:xfrm>
                <a:off x="3869055" y="2024360"/>
                <a:ext cx="2484000" cy="142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5" name="直線コネクタ 264">
                <a:extLst>
                  <a:ext uri="{FF2B5EF4-FFF2-40B4-BE49-F238E27FC236}">
                    <a16:creationId xmlns:a16="http://schemas.microsoft.com/office/drawing/2014/main" id="{4B200B55-E935-E742-9027-82C735A7A7E5}"/>
                  </a:ext>
                </a:extLst>
              </p:cNvPr>
              <p:cNvCxnSpPr/>
              <p:nvPr/>
            </p:nvCxnSpPr>
            <p:spPr>
              <a:xfrm>
                <a:off x="5937834" y="2030880"/>
                <a:ext cx="0" cy="6508799"/>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6" name="直線コネクタ 265">
                <a:extLst>
                  <a:ext uri="{FF2B5EF4-FFF2-40B4-BE49-F238E27FC236}">
                    <a16:creationId xmlns:a16="http://schemas.microsoft.com/office/drawing/2014/main" id="{DCF69CF9-9B68-604A-9998-D61E78FF9FC4}"/>
                  </a:ext>
                </a:extLst>
              </p:cNvPr>
              <p:cNvCxnSpPr/>
              <p:nvPr/>
            </p:nvCxnSpPr>
            <p:spPr>
              <a:xfrm>
                <a:off x="5729403" y="2037411"/>
                <a:ext cx="0" cy="6508799"/>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7" name="直線コネクタ 266">
                <a:extLst>
                  <a:ext uri="{FF2B5EF4-FFF2-40B4-BE49-F238E27FC236}">
                    <a16:creationId xmlns:a16="http://schemas.microsoft.com/office/drawing/2014/main" id="{D69CE83E-9CB5-5B48-BC8E-EDB7992DF0FF}"/>
                  </a:ext>
                </a:extLst>
              </p:cNvPr>
              <p:cNvCxnSpPr/>
              <p:nvPr/>
            </p:nvCxnSpPr>
            <p:spPr>
              <a:xfrm>
                <a:off x="5521761" y="2033377"/>
                <a:ext cx="0" cy="6508799"/>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8" name="直線コネクタ 267">
                <a:extLst>
                  <a:ext uri="{FF2B5EF4-FFF2-40B4-BE49-F238E27FC236}">
                    <a16:creationId xmlns:a16="http://schemas.microsoft.com/office/drawing/2014/main" id="{BC89A418-8F69-9545-B8D2-05EB6604DC30}"/>
                  </a:ext>
                </a:extLst>
              </p:cNvPr>
              <p:cNvCxnSpPr/>
              <p:nvPr/>
            </p:nvCxnSpPr>
            <p:spPr>
              <a:xfrm>
                <a:off x="5313407" y="2033377"/>
                <a:ext cx="0" cy="6508799"/>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9" name="直線コネクタ 268">
                <a:extLst>
                  <a:ext uri="{FF2B5EF4-FFF2-40B4-BE49-F238E27FC236}">
                    <a16:creationId xmlns:a16="http://schemas.microsoft.com/office/drawing/2014/main" id="{9CDCD1D7-7A45-264A-B01C-1D567E64CE9C}"/>
                  </a:ext>
                </a:extLst>
              </p:cNvPr>
              <p:cNvCxnSpPr/>
              <p:nvPr/>
            </p:nvCxnSpPr>
            <p:spPr>
              <a:xfrm>
                <a:off x="5105742" y="2032126"/>
                <a:ext cx="0" cy="6508799"/>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0" name="直線コネクタ 269">
                <a:extLst>
                  <a:ext uri="{FF2B5EF4-FFF2-40B4-BE49-F238E27FC236}">
                    <a16:creationId xmlns:a16="http://schemas.microsoft.com/office/drawing/2014/main" id="{7F03587B-02EA-E448-8A3E-250C87A70F0E}"/>
                  </a:ext>
                </a:extLst>
              </p:cNvPr>
              <p:cNvCxnSpPr/>
              <p:nvPr/>
            </p:nvCxnSpPr>
            <p:spPr>
              <a:xfrm>
                <a:off x="4891810" y="2032126"/>
                <a:ext cx="0" cy="6508799"/>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1" name="直線コネクタ 270">
                <a:extLst>
                  <a:ext uri="{FF2B5EF4-FFF2-40B4-BE49-F238E27FC236}">
                    <a16:creationId xmlns:a16="http://schemas.microsoft.com/office/drawing/2014/main" id="{E2A737AE-17F7-A841-A09A-2989C9D40C6B}"/>
                  </a:ext>
                </a:extLst>
              </p:cNvPr>
              <p:cNvCxnSpPr/>
              <p:nvPr/>
            </p:nvCxnSpPr>
            <p:spPr>
              <a:xfrm>
                <a:off x="4684253" y="2032126"/>
                <a:ext cx="0" cy="6508799"/>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2" name="直線コネクタ 271">
                <a:extLst>
                  <a:ext uri="{FF2B5EF4-FFF2-40B4-BE49-F238E27FC236}">
                    <a16:creationId xmlns:a16="http://schemas.microsoft.com/office/drawing/2014/main" id="{3F3C93B5-5164-5542-90B6-A8D6DC540977}"/>
                  </a:ext>
                </a:extLst>
              </p:cNvPr>
              <p:cNvCxnSpPr/>
              <p:nvPr/>
            </p:nvCxnSpPr>
            <p:spPr>
              <a:xfrm>
                <a:off x="4484802" y="2030875"/>
                <a:ext cx="0" cy="6508799"/>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3" name="直線コネクタ 272">
                <a:extLst>
                  <a:ext uri="{FF2B5EF4-FFF2-40B4-BE49-F238E27FC236}">
                    <a16:creationId xmlns:a16="http://schemas.microsoft.com/office/drawing/2014/main" id="{837E1DE9-BE47-EB4E-AB3C-0A6A0363EE7F}"/>
                  </a:ext>
                </a:extLst>
              </p:cNvPr>
              <p:cNvCxnSpPr/>
              <p:nvPr/>
            </p:nvCxnSpPr>
            <p:spPr>
              <a:xfrm>
                <a:off x="4271597" y="2030875"/>
                <a:ext cx="0" cy="6508799"/>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4" name="直線コネクタ 273">
                <a:extLst>
                  <a:ext uri="{FF2B5EF4-FFF2-40B4-BE49-F238E27FC236}">
                    <a16:creationId xmlns:a16="http://schemas.microsoft.com/office/drawing/2014/main" id="{B314ADF8-A724-1B40-A774-183AFED981E0}"/>
                  </a:ext>
                </a:extLst>
              </p:cNvPr>
              <p:cNvCxnSpPr/>
              <p:nvPr/>
            </p:nvCxnSpPr>
            <p:spPr>
              <a:xfrm>
                <a:off x="4067300" y="2033372"/>
                <a:ext cx="0" cy="6508799"/>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5" name="直線コネクタ 274">
                <a:extLst>
                  <a:ext uri="{FF2B5EF4-FFF2-40B4-BE49-F238E27FC236}">
                    <a16:creationId xmlns:a16="http://schemas.microsoft.com/office/drawing/2014/main" id="{5E4BA246-4168-C94B-AAFA-C05DFEE62657}"/>
                  </a:ext>
                </a:extLst>
              </p:cNvPr>
              <p:cNvCxnSpPr/>
              <p:nvPr/>
            </p:nvCxnSpPr>
            <p:spPr>
              <a:xfrm>
                <a:off x="3871085" y="2027109"/>
                <a:ext cx="0" cy="6508799"/>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6" name="直線コネクタ 275">
                <a:extLst>
                  <a:ext uri="{FF2B5EF4-FFF2-40B4-BE49-F238E27FC236}">
                    <a16:creationId xmlns:a16="http://schemas.microsoft.com/office/drawing/2014/main" id="{BD31E246-A249-AF4B-BBD7-8AF9EAC18545}"/>
                  </a:ext>
                </a:extLst>
              </p:cNvPr>
              <p:cNvCxnSpPr/>
              <p:nvPr/>
            </p:nvCxnSpPr>
            <p:spPr>
              <a:xfrm>
                <a:off x="3876741" y="2286135"/>
                <a:ext cx="2484000" cy="142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7" name="直線コネクタ 276">
                <a:extLst>
                  <a:ext uri="{FF2B5EF4-FFF2-40B4-BE49-F238E27FC236}">
                    <a16:creationId xmlns:a16="http://schemas.microsoft.com/office/drawing/2014/main" id="{E8598858-5352-4446-92E2-8FD37B4F009D}"/>
                  </a:ext>
                </a:extLst>
              </p:cNvPr>
              <p:cNvCxnSpPr/>
              <p:nvPr/>
            </p:nvCxnSpPr>
            <p:spPr>
              <a:xfrm>
                <a:off x="3874751" y="2552306"/>
                <a:ext cx="2484000" cy="142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8" name="直線コネクタ 277">
                <a:extLst>
                  <a:ext uri="{FF2B5EF4-FFF2-40B4-BE49-F238E27FC236}">
                    <a16:creationId xmlns:a16="http://schemas.microsoft.com/office/drawing/2014/main" id="{E63C181A-5AA9-0F49-8793-AEAEA335C55C}"/>
                  </a:ext>
                </a:extLst>
              </p:cNvPr>
              <p:cNvCxnSpPr/>
              <p:nvPr/>
            </p:nvCxnSpPr>
            <p:spPr>
              <a:xfrm>
                <a:off x="3875017" y="2807496"/>
                <a:ext cx="2484000" cy="142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9" name="直線コネクタ 278">
                <a:extLst>
                  <a:ext uri="{FF2B5EF4-FFF2-40B4-BE49-F238E27FC236}">
                    <a16:creationId xmlns:a16="http://schemas.microsoft.com/office/drawing/2014/main" id="{95DC1A32-2516-9749-AA8B-A07A4E291E6B}"/>
                  </a:ext>
                </a:extLst>
              </p:cNvPr>
              <p:cNvCxnSpPr/>
              <p:nvPr/>
            </p:nvCxnSpPr>
            <p:spPr>
              <a:xfrm>
                <a:off x="3876475" y="3065000"/>
                <a:ext cx="2484000" cy="142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0" name="直線コネクタ 279">
                <a:extLst>
                  <a:ext uri="{FF2B5EF4-FFF2-40B4-BE49-F238E27FC236}">
                    <a16:creationId xmlns:a16="http://schemas.microsoft.com/office/drawing/2014/main" id="{02CCFB55-76E3-0340-BB6E-BDDB5937CDB3}"/>
                  </a:ext>
                </a:extLst>
              </p:cNvPr>
              <p:cNvCxnSpPr/>
              <p:nvPr/>
            </p:nvCxnSpPr>
            <p:spPr>
              <a:xfrm>
                <a:off x="3876741" y="3329714"/>
                <a:ext cx="2484000" cy="142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1" name="直線コネクタ 280">
                <a:extLst>
                  <a:ext uri="{FF2B5EF4-FFF2-40B4-BE49-F238E27FC236}">
                    <a16:creationId xmlns:a16="http://schemas.microsoft.com/office/drawing/2014/main" id="{896B70B4-BAAC-0344-BD97-707D2289CE86}"/>
                  </a:ext>
                </a:extLst>
              </p:cNvPr>
              <p:cNvCxnSpPr/>
              <p:nvPr/>
            </p:nvCxnSpPr>
            <p:spPr>
              <a:xfrm>
                <a:off x="3874751" y="3586527"/>
                <a:ext cx="2484000" cy="142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2" name="直線コネクタ 281">
                <a:extLst>
                  <a:ext uri="{FF2B5EF4-FFF2-40B4-BE49-F238E27FC236}">
                    <a16:creationId xmlns:a16="http://schemas.microsoft.com/office/drawing/2014/main" id="{3AE34EB2-0CE5-0040-97EE-7B872C8A70A1}"/>
                  </a:ext>
                </a:extLst>
              </p:cNvPr>
              <p:cNvCxnSpPr/>
              <p:nvPr/>
            </p:nvCxnSpPr>
            <p:spPr>
              <a:xfrm>
                <a:off x="3875017" y="3848812"/>
                <a:ext cx="2484000" cy="142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3" name="直線コネクタ 282">
                <a:extLst>
                  <a:ext uri="{FF2B5EF4-FFF2-40B4-BE49-F238E27FC236}">
                    <a16:creationId xmlns:a16="http://schemas.microsoft.com/office/drawing/2014/main" id="{486341C7-FDAD-9249-BDFD-E684324AFB9C}"/>
                  </a:ext>
                </a:extLst>
              </p:cNvPr>
              <p:cNvCxnSpPr/>
              <p:nvPr/>
            </p:nvCxnSpPr>
            <p:spPr>
              <a:xfrm>
                <a:off x="3874724" y="4375730"/>
                <a:ext cx="2484000" cy="142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4" name="直線コネクタ 283">
                <a:extLst>
                  <a:ext uri="{FF2B5EF4-FFF2-40B4-BE49-F238E27FC236}">
                    <a16:creationId xmlns:a16="http://schemas.microsoft.com/office/drawing/2014/main" id="{B5B6807A-7326-3846-AABD-692CBC084C73}"/>
                  </a:ext>
                </a:extLst>
              </p:cNvPr>
              <p:cNvCxnSpPr/>
              <p:nvPr/>
            </p:nvCxnSpPr>
            <p:spPr>
              <a:xfrm>
                <a:off x="3874990" y="4629346"/>
                <a:ext cx="2484000" cy="142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5" name="直線コネクタ 284">
                <a:extLst>
                  <a:ext uri="{FF2B5EF4-FFF2-40B4-BE49-F238E27FC236}">
                    <a16:creationId xmlns:a16="http://schemas.microsoft.com/office/drawing/2014/main" id="{BA380CA5-7B5B-0945-AAD2-C6C33726DF25}"/>
                  </a:ext>
                </a:extLst>
              </p:cNvPr>
              <p:cNvCxnSpPr/>
              <p:nvPr/>
            </p:nvCxnSpPr>
            <p:spPr>
              <a:xfrm>
                <a:off x="3873000" y="4890800"/>
                <a:ext cx="2484000" cy="142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6" name="直線コネクタ 285">
                <a:extLst>
                  <a:ext uri="{FF2B5EF4-FFF2-40B4-BE49-F238E27FC236}">
                    <a16:creationId xmlns:a16="http://schemas.microsoft.com/office/drawing/2014/main" id="{0C10DD20-9A79-2B4B-ADAD-8B98277C6B87}"/>
                  </a:ext>
                </a:extLst>
              </p:cNvPr>
              <p:cNvCxnSpPr/>
              <p:nvPr/>
            </p:nvCxnSpPr>
            <p:spPr>
              <a:xfrm>
                <a:off x="3873266" y="5153167"/>
                <a:ext cx="2484000" cy="142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7" name="直線コネクタ 286">
                <a:extLst>
                  <a:ext uri="{FF2B5EF4-FFF2-40B4-BE49-F238E27FC236}">
                    <a16:creationId xmlns:a16="http://schemas.microsoft.com/office/drawing/2014/main" id="{63959487-42CD-FB4C-B7FD-03FF72FAE6A6}"/>
                  </a:ext>
                </a:extLst>
              </p:cNvPr>
              <p:cNvCxnSpPr/>
              <p:nvPr/>
            </p:nvCxnSpPr>
            <p:spPr>
              <a:xfrm>
                <a:off x="3876502" y="5408668"/>
                <a:ext cx="2484000" cy="142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8" name="直線コネクタ 287">
                <a:extLst>
                  <a:ext uri="{FF2B5EF4-FFF2-40B4-BE49-F238E27FC236}">
                    <a16:creationId xmlns:a16="http://schemas.microsoft.com/office/drawing/2014/main" id="{0A91968A-A472-864E-A73C-0B0F42B19C68}"/>
                  </a:ext>
                </a:extLst>
              </p:cNvPr>
              <p:cNvCxnSpPr/>
              <p:nvPr/>
            </p:nvCxnSpPr>
            <p:spPr>
              <a:xfrm>
                <a:off x="3876768" y="5672774"/>
                <a:ext cx="2484000" cy="142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9" name="直線コネクタ 288">
                <a:extLst>
                  <a:ext uri="{FF2B5EF4-FFF2-40B4-BE49-F238E27FC236}">
                    <a16:creationId xmlns:a16="http://schemas.microsoft.com/office/drawing/2014/main" id="{B9D8C981-918F-0D4C-95C0-515C2642C119}"/>
                  </a:ext>
                </a:extLst>
              </p:cNvPr>
              <p:cNvCxnSpPr/>
              <p:nvPr/>
            </p:nvCxnSpPr>
            <p:spPr>
              <a:xfrm>
                <a:off x="3876475" y="5926055"/>
                <a:ext cx="2484000" cy="142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0" name="直線コネクタ 289">
                <a:extLst>
                  <a:ext uri="{FF2B5EF4-FFF2-40B4-BE49-F238E27FC236}">
                    <a16:creationId xmlns:a16="http://schemas.microsoft.com/office/drawing/2014/main" id="{ECB130B4-3325-A046-BE6E-60AE63D2B1C5}"/>
                  </a:ext>
                </a:extLst>
              </p:cNvPr>
              <p:cNvCxnSpPr/>
              <p:nvPr/>
            </p:nvCxnSpPr>
            <p:spPr>
              <a:xfrm>
                <a:off x="3876741" y="6193946"/>
                <a:ext cx="2484000" cy="142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1" name="直線コネクタ 290">
                <a:extLst>
                  <a:ext uri="{FF2B5EF4-FFF2-40B4-BE49-F238E27FC236}">
                    <a16:creationId xmlns:a16="http://schemas.microsoft.com/office/drawing/2014/main" id="{759F5572-7452-1645-9F4E-E67CD16473B2}"/>
                  </a:ext>
                </a:extLst>
              </p:cNvPr>
              <p:cNvCxnSpPr/>
              <p:nvPr/>
            </p:nvCxnSpPr>
            <p:spPr>
              <a:xfrm>
                <a:off x="3874751" y="6448815"/>
                <a:ext cx="2484000" cy="142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2" name="直線コネクタ 291">
                <a:extLst>
                  <a:ext uri="{FF2B5EF4-FFF2-40B4-BE49-F238E27FC236}">
                    <a16:creationId xmlns:a16="http://schemas.microsoft.com/office/drawing/2014/main" id="{90319A52-5591-ED40-99DE-135B44550518}"/>
                  </a:ext>
                </a:extLst>
              </p:cNvPr>
              <p:cNvCxnSpPr/>
              <p:nvPr/>
            </p:nvCxnSpPr>
            <p:spPr>
              <a:xfrm>
                <a:off x="3875017" y="6711025"/>
                <a:ext cx="2484000" cy="142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3" name="直線コネクタ 292">
                <a:extLst>
                  <a:ext uri="{FF2B5EF4-FFF2-40B4-BE49-F238E27FC236}">
                    <a16:creationId xmlns:a16="http://schemas.microsoft.com/office/drawing/2014/main" id="{7A564EF2-A9BF-6A49-A7E9-9499C2FC389B}"/>
                  </a:ext>
                </a:extLst>
              </p:cNvPr>
              <p:cNvCxnSpPr/>
              <p:nvPr/>
            </p:nvCxnSpPr>
            <p:spPr>
              <a:xfrm>
                <a:off x="3875310" y="6972432"/>
                <a:ext cx="2484000" cy="142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4" name="直線コネクタ 293">
                <a:extLst>
                  <a:ext uri="{FF2B5EF4-FFF2-40B4-BE49-F238E27FC236}">
                    <a16:creationId xmlns:a16="http://schemas.microsoft.com/office/drawing/2014/main" id="{0F69CCF4-390B-AA4D-88C4-D322161F7D90}"/>
                  </a:ext>
                </a:extLst>
              </p:cNvPr>
              <p:cNvCxnSpPr/>
              <p:nvPr/>
            </p:nvCxnSpPr>
            <p:spPr>
              <a:xfrm>
                <a:off x="3875017" y="7224908"/>
                <a:ext cx="2484000" cy="142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5" name="直線コネクタ 294">
                <a:extLst>
                  <a:ext uri="{FF2B5EF4-FFF2-40B4-BE49-F238E27FC236}">
                    <a16:creationId xmlns:a16="http://schemas.microsoft.com/office/drawing/2014/main" id="{B578BF83-33FD-8B47-840A-C731C02A5620}"/>
                  </a:ext>
                </a:extLst>
              </p:cNvPr>
              <p:cNvCxnSpPr/>
              <p:nvPr/>
            </p:nvCxnSpPr>
            <p:spPr>
              <a:xfrm>
                <a:off x="3875283" y="7491884"/>
                <a:ext cx="2484000" cy="142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6" name="直線コネクタ 295">
                <a:extLst>
                  <a:ext uri="{FF2B5EF4-FFF2-40B4-BE49-F238E27FC236}">
                    <a16:creationId xmlns:a16="http://schemas.microsoft.com/office/drawing/2014/main" id="{4F87C614-DD13-1443-8955-59019C50B4ED}"/>
                  </a:ext>
                </a:extLst>
              </p:cNvPr>
              <p:cNvCxnSpPr/>
              <p:nvPr/>
            </p:nvCxnSpPr>
            <p:spPr>
              <a:xfrm>
                <a:off x="3873293" y="7751078"/>
                <a:ext cx="2484000" cy="142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7" name="直線コネクタ 296">
                <a:extLst>
                  <a:ext uri="{FF2B5EF4-FFF2-40B4-BE49-F238E27FC236}">
                    <a16:creationId xmlns:a16="http://schemas.microsoft.com/office/drawing/2014/main" id="{77B27CC5-2375-8B49-B092-8137FBDF3742}"/>
                  </a:ext>
                </a:extLst>
              </p:cNvPr>
              <p:cNvCxnSpPr/>
              <p:nvPr/>
            </p:nvCxnSpPr>
            <p:spPr>
              <a:xfrm>
                <a:off x="3873559" y="8014098"/>
                <a:ext cx="2484000" cy="142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8" name="直線コネクタ 297">
                <a:extLst>
                  <a:ext uri="{FF2B5EF4-FFF2-40B4-BE49-F238E27FC236}">
                    <a16:creationId xmlns:a16="http://schemas.microsoft.com/office/drawing/2014/main" id="{FD36365D-6A49-DC4B-BF2E-9369759AC9B6}"/>
                  </a:ext>
                </a:extLst>
              </p:cNvPr>
              <p:cNvCxnSpPr/>
              <p:nvPr/>
            </p:nvCxnSpPr>
            <p:spPr>
              <a:xfrm>
                <a:off x="3877140" y="8278414"/>
                <a:ext cx="2484000" cy="142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9" name="直線コネクタ 298">
                <a:extLst>
                  <a:ext uri="{FF2B5EF4-FFF2-40B4-BE49-F238E27FC236}">
                    <a16:creationId xmlns:a16="http://schemas.microsoft.com/office/drawing/2014/main" id="{831ABCD3-865B-D84F-9B81-ED72AF875C25}"/>
                  </a:ext>
                </a:extLst>
              </p:cNvPr>
              <p:cNvCxnSpPr/>
              <p:nvPr/>
            </p:nvCxnSpPr>
            <p:spPr>
              <a:xfrm>
                <a:off x="3868175" y="8536195"/>
                <a:ext cx="2484000" cy="142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0" name="直線コネクタ 299">
                <a:extLst>
                  <a:ext uri="{FF2B5EF4-FFF2-40B4-BE49-F238E27FC236}">
                    <a16:creationId xmlns:a16="http://schemas.microsoft.com/office/drawing/2014/main" id="{3DE6CA9A-DD5F-7945-B04A-B4FDBD167CEE}"/>
                  </a:ext>
                </a:extLst>
              </p:cNvPr>
              <p:cNvCxnSpPr/>
              <p:nvPr/>
            </p:nvCxnSpPr>
            <p:spPr>
              <a:xfrm>
                <a:off x="6146026" y="2031343"/>
                <a:ext cx="0" cy="6508799"/>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1" name="直線コネクタ 300">
                <a:extLst>
                  <a:ext uri="{FF2B5EF4-FFF2-40B4-BE49-F238E27FC236}">
                    <a16:creationId xmlns:a16="http://schemas.microsoft.com/office/drawing/2014/main" id="{F077D4DE-C7FC-0746-8D2F-8C23BDAF4881}"/>
                  </a:ext>
                </a:extLst>
              </p:cNvPr>
              <p:cNvCxnSpPr/>
              <p:nvPr/>
            </p:nvCxnSpPr>
            <p:spPr>
              <a:xfrm>
                <a:off x="3873000" y="4111905"/>
                <a:ext cx="2484000" cy="142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02" name="テキスト ボックス 301">
              <a:extLst>
                <a:ext uri="{FF2B5EF4-FFF2-40B4-BE49-F238E27FC236}">
                  <a16:creationId xmlns:a16="http://schemas.microsoft.com/office/drawing/2014/main" id="{FA021707-1C8D-2948-987C-EC5E6840DCF6}"/>
                </a:ext>
              </a:extLst>
            </p:cNvPr>
            <p:cNvSpPr txBox="1"/>
            <p:nvPr/>
          </p:nvSpPr>
          <p:spPr>
            <a:xfrm>
              <a:off x="4030493" y="1844062"/>
              <a:ext cx="198772"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25</a:t>
              </a:r>
              <a:endParaRPr kumimoji="1" lang="ja-JP" altLang="en-US" sz="1400" b="1">
                <a:latin typeface="Arial" charset="0"/>
                <a:ea typeface="Arial" charset="0"/>
                <a:cs typeface="Arial" charset="0"/>
              </a:endParaRPr>
            </a:p>
          </p:txBody>
        </p:sp>
        <p:sp>
          <p:nvSpPr>
            <p:cNvPr id="303" name="テキスト ボックス 302">
              <a:extLst>
                <a:ext uri="{FF2B5EF4-FFF2-40B4-BE49-F238E27FC236}">
                  <a16:creationId xmlns:a16="http://schemas.microsoft.com/office/drawing/2014/main" id="{1627E867-A182-DC4A-95B7-D54B241040F5}"/>
                </a:ext>
              </a:extLst>
            </p:cNvPr>
            <p:cNvSpPr txBox="1"/>
            <p:nvPr/>
          </p:nvSpPr>
          <p:spPr>
            <a:xfrm>
              <a:off x="4030493" y="3138723"/>
              <a:ext cx="198772"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22</a:t>
              </a:r>
              <a:endParaRPr kumimoji="1" lang="ja-JP" altLang="en-US" sz="1400" b="1">
                <a:latin typeface="Arial" charset="0"/>
                <a:ea typeface="Arial" charset="0"/>
                <a:cs typeface="Arial" charset="0"/>
              </a:endParaRPr>
            </a:p>
          </p:txBody>
        </p:sp>
        <p:sp>
          <p:nvSpPr>
            <p:cNvPr id="304" name="テキスト ボックス 303">
              <a:extLst>
                <a:ext uri="{FF2B5EF4-FFF2-40B4-BE49-F238E27FC236}">
                  <a16:creationId xmlns:a16="http://schemas.microsoft.com/office/drawing/2014/main" id="{B01DD47D-A4D9-274C-9FCF-AD5517DC478F}"/>
                </a:ext>
              </a:extLst>
            </p:cNvPr>
            <p:cNvSpPr txBox="1"/>
            <p:nvPr/>
          </p:nvSpPr>
          <p:spPr>
            <a:xfrm>
              <a:off x="4030493" y="2625921"/>
              <a:ext cx="198772" cy="215444"/>
            </a:xfrm>
            <a:prstGeom prst="rect">
              <a:avLst/>
            </a:prstGeom>
            <a:noFill/>
          </p:spPr>
          <p:txBody>
            <a:bodyPr wrap="none" lIns="0" tIns="0" rIns="0" bIns="0" rtlCol="0">
              <a:spAutoFit/>
            </a:bodyPr>
            <a:lstStyle/>
            <a:p>
              <a:r>
                <a:rPr lang="en-US" altLang="ja-JP" sz="1400" b="1">
                  <a:latin typeface="Arial" charset="0"/>
                  <a:ea typeface="Arial" charset="0"/>
                  <a:cs typeface="Arial" charset="0"/>
                </a:rPr>
                <a:t>15</a:t>
              </a:r>
              <a:endParaRPr kumimoji="1" lang="ja-JP" altLang="en-US" sz="1400" b="1">
                <a:latin typeface="Arial" charset="0"/>
                <a:ea typeface="Arial" charset="0"/>
                <a:cs typeface="Arial" charset="0"/>
              </a:endParaRPr>
            </a:p>
          </p:txBody>
        </p:sp>
        <p:sp>
          <p:nvSpPr>
            <p:cNvPr id="305" name="テキスト ボックス 304">
              <a:extLst>
                <a:ext uri="{FF2B5EF4-FFF2-40B4-BE49-F238E27FC236}">
                  <a16:creationId xmlns:a16="http://schemas.microsoft.com/office/drawing/2014/main" id="{8C82683E-A29A-514B-BFD8-F4A2926DB397}"/>
                </a:ext>
              </a:extLst>
            </p:cNvPr>
            <p:cNvSpPr txBox="1"/>
            <p:nvPr/>
          </p:nvSpPr>
          <p:spPr>
            <a:xfrm>
              <a:off x="4085830" y="2366248"/>
              <a:ext cx="99386" cy="215444"/>
            </a:xfrm>
            <a:prstGeom prst="rect">
              <a:avLst/>
            </a:prstGeom>
            <a:noFill/>
          </p:spPr>
          <p:txBody>
            <a:bodyPr wrap="none" lIns="0" tIns="0" rIns="0" bIns="0" rtlCol="0">
              <a:spAutoFit/>
            </a:bodyPr>
            <a:lstStyle/>
            <a:p>
              <a:r>
                <a:rPr lang="en-US" altLang="ja-JP" sz="1400" b="1">
                  <a:latin typeface="Arial" charset="0"/>
                  <a:ea typeface="Arial" charset="0"/>
                  <a:cs typeface="Arial" charset="0"/>
                </a:rPr>
                <a:t>8</a:t>
              </a:r>
              <a:endParaRPr kumimoji="1" lang="ja-JP" altLang="en-US" sz="1400" b="1">
                <a:latin typeface="Arial" charset="0"/>
                <a:ea typeface="Arial" charset="0"/>
                <a:cs typeface="Arial" charset="0"/>
              </a:endParaRPr>
            </a:p>
          </p:txBody>
        </p:sp>
        <p:sp>
          <p:nvSpPr>
            <p:cNvPr id="306" name="テキスト ボックス 305">
              <a:extLst>
                <a:ext uri="{FF2B5EF4-FFF2-40B4-BE49-F238E27FC236}">
                  <a16:creationId xmlns:a16="http://schemas.microsoft.com/office/drawing/2014/main" id="{DC1E7AE3-A167-BB43-BD10-CEE2AF9E62F8}"/>
                </a:ext>
              </a:extLst>
            </p:cNvPr>
            <p:cNvSpPr txBox="1"/>
            <p:nvPr/>
          </p:nvSpPr>
          <p:spPr>
            <a:xfrm>
              <a:off x="6113544" y="2366248"/>
              <a:ext cx="198772" cy="215444"/>
            </a:xfrm>
            <a:prstGeom prst="rect">
              <a:avLst/>
            </a:prstGeom>
            <a:noFill/>
          </p:spPr>
          <p:txBody>
            <a:bodyPr wrap="none" lIns="0" tIns="0" rIns="0" bIns="0" rtlCol="0">
              <a:spAutoFit/>
            </a:bodyPr>
            <a:lstStyle/>
            <a:p>
              <a:r>
                <a:rPr lang="en-US" altLang="ja-JP" sz="1400" b="1">
                  <a:latin typeface="Arial" charset="0"/>
                  <a:ea typeface="Arial" charset="0"/>
                  <a:cs typeface="Arial" charset="0"/>
                </a:rPr>
                <a:t>15</a:t>
              </a:r>
              <a:endParaRPr kumimoji="1" lang="ja-JP" altLang="en-US" sz="1400" b="1">
                <a:latin typeface="Arial" charset="0"/>
                <a:ea typeface="Arial" charset="0"/>
                <a:cs typeface="Arial" charset="0"/>
              </a:endParaRPr>
            </a:p>
          </p:txBody>
        </p:sp>
        <p:sp>
          <p:nvSpPr>
            <p:cNvPr id="307" name="テキスト ボックス 306">
              <a:extLst>
                <a:ext uri="{FF2B5EF4-FFF2-40B4-BE49-F238E27FC236}">
                  <a16:creationId xmlns:a16="http://schemas.microsoft.com/office/drawing/2014/main" id="{3DE7897E-32A3-3340-B00B-8BB6E841652C}"/>
                </a:ext>
              </a:extLst>
            </p:cNvPr>
            <p:cNvSpPr txBox="1"/>
            <p:nvPr/>
          </p:nvSpPr>
          <p:spPr>
            <a:xfrm>
              <a:off x="3877340" y="2100047"/>
              <a:ext cx="99386" cy="215444"/>
            </a:xfrm>
            <a:prstGeom prst="rect">
              <a:avLst/>
            </a:prstGeom>
            <a:noFill/>
          </p:spPr>
          <p:txBody>
            <a:bodyPr wrap="none" lIns="0" tIns="0" rIns="0" bIns="0" rtlCol="0">
              <a:spAutoFit/>
            </a:bodyPr>
            <a:lstStyle/>
            <a:p>
              <a:r>
                <a:rPr lang="en-US" altLang="ja-JP" sz="1400" b="1">
                  <a:latin typeface="Arial" charset="0"/>
                  <a:ea typeface="Arial" charset="0"/>
                  <a:cs typeface="Arial" charset="0"/>
                </a:rPr>
                <a:t>3</a:t>
              </a:r>
              <a:endParaRPr kumimoji="1" lang="ja-JP" altLang="en-US" sz="1400" b="1">
                <a:latin typeface="Arial" charset="0"/>
                <a:ea typeface="Arial" charset="0"/>
                <a:cs typeface="Arial" charset="0"/>
              </a:endParaRPr>
            </a:p>
          </p:txBody>
        </p:sp>
        <p:sp>
          <p:nvSpPr>
            <p:cNvPr id="308" name="テキスト ボックス 307">
              <a:extLst>
                <a:ext uri="{FF2B5EF4-FFF2-40B4-BE49-F238E27FC236}">
                  <a16:creationId xmlns:a16="http://schemas.microsoft.com/office/drawing/2014/main" id="{2A17D831-0961-DB42-9B8A-272A90388F34}"/>
                </a:ext>
              </a:extLst>
            </p:cNvPr>
            <p:cNvSpPr txBox="1"/>
            <p:nvPr/>
          </p:nvSpPr>
          <p:spPr>
            <a:xfrm>
              <a:off x="4697720" y="2100047"/>
              <a:ext cx="99386" cy="215444"/>
            </a:xfrm>
            <a:prstGeom prst="rect">
              <a:avLst/>
            </a:prstGeom>
            <a:noFill/>
          </p:spPr>
          <p:txBody>
            <a:bodyPr wrap="none" lIns="0" tIns="0" rIns="0" bIns="0" rtlCol="0">
              <a:spAutoFit/>
            </a:bodyPr>
            <a:lstStyle/>
            <a:p>
              <a:r>
                <a:rPr lang="en-US" altLang="ja-JP" sz="1400" b="1">
                  <a:latin typeface="Arial" charset="0"/>
                  <a:ea typeface="Arial" charset="0"/>
                  <a:cs typeface="Arial" charset="0"/>
                </a:rPr>
                <a:t>4</a:t>
              </a:r>
              <a:endParaRPr kumimoji="1" lang="ja-JP" altLang="en-US" sz="1400" b="1">
                <a:latin typeface="Arial" charset="0"/>
                <a:ea typeface="Arial" charset="0"/>
                <a:cs typeface="Arial" charset="0"/>
              </a:endParaRPr>
            </a:p>
          </p:txBody>
        </p:sp>
        <p:sp>
          <p:nvSpPr>
            <p:cNvPr id="309" name="テキスト ボックス 308">
              <a:extLst>
                <a:ext uri="{FF2B5EF4-FFF2-40B4-BE49-F238E27FC236}">
                  <a16:creationId xmlns:a16="http://schemas.microsoft.com/office/drawing/2014/main" id="{40BBA846-BB25-0946-A608-3D35CEEC1DAE}"/>
                </a:ext>
              </a:extLst>
            </p:cNvPr>
            <p:cNvSpPr txBox="1"/>
            <p:nvPr/>
          </p:nvSpPr>
          <p:spPr>
            <a:xfrm>
              <a:off x="5903762" y="2100047"/>
              <a:ext cx="198772" cy="215444"/>
            </a:xfrm>
            <a:prstGeom prst="rect">
              <a:avLst/>
            </a:prstGeom>
            <a:noFill/>
          </p:spPr>
          <p:txBody>
            <a:bodyPr wrap="none" lIns="0" tIns="0" rIns="0" bIns="0" rtlCol="0">
              <a:spAutoFit/>
            </a:bodyPr>
            <a:lstStyle/>
            <a:p>
              <a:r>
                <a:rPr lang="en-US" altLang="ja-JP" sz="1400" b="1">
                  <a:latin typeface="Arial" charset="0"/>
                  <a:ea typeface="Arial" charset="0"/>
                  <a:cs typeface="Arial" charset="0"/>
                </a:rPr>
                <a:t>14</a:t>
              </a:r>
              <a:endParaRPr kumimoji="1" lang="ja-JP" altLang="en-US" sz="1400" b="1">
                <a:latin typeface="Arial" charset="0"/>
                <a:ea typeface="Arial" charset="0"/>
                <a:cs typeface="Arial" charset="0"/>
              </a:endParaRPr>
            </a:p>
          </p:txBody>
        </p:sp>
        <p:sp>
          <p:nvSpPr>
            <p:cNvPr id="310" name="テキスト ボックス 309">
              <a:extLst>
                <a:ext uri="{FF2B5EF4-FFF2-40B4-BE49-F238E27FC236}">
                  <a16:creationId xmlns:a16="http://schemas.microsoft.com/office/drawing/2014/main" id="{EB6EB190-8FE4-9F41-99C6-7A1079DEE6B1}"/>
                </a:ext>
              </a:extLst>
            </p:cNvPr>
            <p:cNvSpPr txBox="1"/>
            <p:nvPr/>
          </p:nvSpPr>
          <p:spPr>
            <a:xfrm>
              <a:off x="6163237" y="2100047"/>
              <a:ext cx="99386" cy="215444"/>
            </a:xfrm>
            <a:prstGeom prst="rect">
              <a:avLst/>
            </a:prstGeom>
            <a:noFill/>
          </p:spPr>
          <p:txBody>
            <a:bodyPr wrap="none" lIns="0" tIns="0" rIns="0" bIns="0" rtlCol="0">
              <a:spAutoFit/>
            </a:bodyPr>
            <a:lstStyle/>
            <a:p>
              <a:r>
                <a:rPr lang="en-US" altLang="ja-JP" sz="1400" b="1">
                  <a:latin typeface="Arial" charset="0"/>
                  <a:ea typeface="Arial" charset="0"/>
                  <a:cs typeface="Arial" charset="0"/>
                </a:rPr>
                <a:t>2</a:t>
              </a:r>
              <a:endParaRPr kumimoji="1" lang="ja-JP" altLang="en-US" sz="1400" b="1">
                <a:latin typeface="Arial" charset="0"/>
                <a:ea typeface="Arial" charset="0"/>
                <a:cs typeface="Arial" charset="0"/>
              </a:endParaRPr>
            </a:p>
          </p:txBody>
        </p:sp>
        <p:sp>
          <p:nvSpPr>
            <p:cNvPr id="311" name="テキスト ボックス 310">
              <a:extLst>
                <a:ext uri="{FF2B5EF4-FFF2-40B4-BE49-F238E27FC236}">
                  <a16:creationId xmlns:a16="http://schemas.microsoft.com/office/drawing/2014/main" id="{B77E1292-E0CE-CA42-97F7-C1A9B962A420}"/>
                </a:ext>
              </a:extLst>
            </p:cNvPr>
            <p:cNvSpPr txBox="1"/>
            <p:nvPr/>
          </p:nvSpPr>
          <p:spPr>
            <a:xfrm>
              <a:off x="4856391" y="2625921"/>
              <a:ext cx="198772" cy="215444"/>
            </a:xfrm>
            <a:prstGeom prst="rect">
              <a:avLst/>
            </a:prstGeom>
            <a:noFill/>
          </p:spPr>
          <p:txBody>
            <a:bodyPr wrap="none" lIns="0" tIns="0" rIns="0" bIns="0" rtlCol="0">
              <a:spAutoFit/>
            </a:bodyPr>
            <a:lstStyle/>
            <a:p>
              <a:r>
                <a:rPr lang="en-US" altLang="ja-JP" sz="1400" b="1">
                  <a:latin typeface="Arial" charset="0"/>
                  <a:ea typeface="Arial" charset="0"/>
                  <a:cs typeface="Arial" charset="0"/>
                </a:rPr>
                <a:t>10</a:t>
              </a:r>
              <a:endParaRPr kumimoji="1" lang="ja-JP" altLang="en-US" sz="1400" b="1">
                <a:latin typeface="Arial" charset="0"/>
                <a:ea typeface="Arial" charset="0"/>
                <a:cs typeface="Arial" charset="0"/>
              </a:endParaRPr>
            </a:p>
          </p:txBody>
        </p:sp>
        <p:sp>
          <p:nvSpPr>
            <p:cNvPr id="312" name="テキスト ボックス 311">
              <a:extLst>
                <a:ext uri="{FF2B5EF4-FFF2-40B4-BE49-F238E27FC236}">
                  <a16:creationId xmlns:a16="http://schemas.microsoft.com/office/drawing/2014/main" id="{CECF3727-2155-5C47-80C5-591C6EAFA62B}"/>
                </a:ext>
              </a:extLst>
            </p:cNvPr>
            <p:cNvSpPr txBox="1"/>
            <p:nvPr/>
          </p:nvSpPr>
          <p:spPr>
            <a:xfrm>
              <a:off x="5953455" y="2889190"/>
              <a:ext cx="99386"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6</a:t>
              </a:r>
              <a:endParaRPr kumimoji="1" lang="ja-JP" altLang="en-US" sz="1400" b="1">
                <a:latin typeface="Arial" charset="0"/>
                <a:ea typeface="Arial" charset="0"/>
                <a:cs typeface="Arial" charset="0"/>
              </a:endParaRPr>
            </a:p>
          </p:txBody>
        </p:sp>
        <p:sp>
          <p:nvSpPr>
            <p:cNvPr id="313" name="テキスト ボックス 312">
              <a:extLst>
                <a:ext uri="{FF2B5EF4-FFF2-40B4-BE49-F238E27FC236}">
                  <a16:creationId xmlns:a16="http://schemas.microsoft.com/office/drawing/2014/main" id="{A81ABA97-4E8C-CB43-9E50-87122E8888AE}"/>
                </a:ext>
              </a:extLst>
            </p:cNvPr>
            <p:cNvSpPr txBox="1"/>
            <p:nvPr/>
          </p:nvSpPr>
          <p:spPr>
            <a:xfrm>
              <a:off x="4030493" y="2889190"/>
              <a:ext cx="198772"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13</a:t>
              </a:r>
              <a:endParaRPr kumimoji="1" lang="ja-JP" altLang="en-US" sz="1400" b="1">
                <a:latin typeface="Arial" charset="0"/>
                <a:ea typeface="Arial" charset="0"/>
                <a:cs typeface="Arial" charset="0"/>
              </a:endParaRPr>
            </a:p>
          </p:txBody>
        </p:sp>
        <p:sp>
          <p:nvSpPr>
            <p:cNvPr id="314" name="テキスト ボックス 313">
              <a:extLst>
                <a:ext uri="{FF2B5EF4-FFF2-40B4-BE49-F238E27FC236}">
                  <a16:creationId xmlns:a16="http://schemas.microsoft.com/office/drawing/2014/main" id="{18CDD8E6-90C9-2440-B425-99E9CD358FC1}"/>
                </a:ext>
              </a:extLst>
            </p:cNvPr>
            <p:cNvSpPr txBox="1"/>
            <p:nvPr/>
          </p:nvSpPr>
          <p:spPr>
            <a:xfrm>
              <a:off x="4499226" y="2889190"/>
              <a:ext cx="99386"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2</a:t>
              </a:r>
              <a:endParaRPr kumimoji="1" lang="ja-JP" altLang="en-US" sz="1400" b="1">
                <a:latin typeface="Arial" charset="0"/>
                <a:ea typeface="Arial" charset="0"/>
                <a:cs typeface="Arial" charset="0"/>
              </a:endParaRPr>
            </a:p>
          </p:txBody>
        </p:sp>
        <p:sp>
          <p:nvSpPr>
            <p:cNvPr id="315" name="テキスト ボックス 314">
              <a:extLst>
                <a:ext uri="{FF2B5EF4-FFF2-40B4-BE49-F238E27FC236}">
                  <a16:creationId xmlns:a16="http://schemas.microsoft.com/office/drawing/2014/main" id="{0432580D-3861-2145-BE0E-713B1C15BA7A}"/>
                </a:ext>
              </a:extLst>
            </p:cNvPr>
            <p:cNvSpPr txBox="1"/>
            <p:nvPr/>
          </p:nvSpPr>
          <p:spPr>
            <a:xfrm>
              <a:off x="5953455" y="3138723"/>
              <a:ext cx="99386" cy="215444"/>
            </a:xfrm>
            <a:prstGeom prst="rect">
              <a:avLst/>
            </a:prstGeom>
            <a:noFill/>
          </p:spPr>
          <p:txBody>
            <a:bodyPr wrap="none" lIns="0" tIns="0" rIns="0" bIns="0" rtlCol="0">
              <a:spAutoFit/>
            </a:bodyPr>
            <a:lstStyle/>
            <a:p>
              <a:r>
                <a:rPr lang="en-US" altLang="ja-JP" sz="1400" b="1">
                  <a:latin typeface="Arial" charset="0"/>
                  <a:ea typeface="Arial" charset="0"/>
                  <a:cs typeface="Arial" charset="0"/>
                </a:rPr>
                <a:t>6</a:t>
              </a:r>
              <a:endParaRPr kumimoji="1" lang="ja-JP" altLang="en-US" sz="1400" b="1">
                <a:latin typeface="Arial" charset="0"/>
                <a:ea typeface="Arial" charset="0"/>
                <a:cs typeface="Arial" charset="0"/>
              </a:endParaRPr>
            </a:p>
          </p:txBody>
        </p:sp>
        <p:sp>
          <p:nvSpPr>
            <p:cNvPr id="316" name="テキスト ボックス 315">
              <a:extLst>
                <a:ext uri="{FF2B5EF4-FFF2-40B4-BE49-F238E27FC236}">
                  <a16:creationId xmlns:a16="http://schemas.microsoft.com/office/drawing/2014/main" id="{8ED59E91-C02E-FD44-AAC6-58F5A2D73038}"/>
                </a:ext>
              </a:extLst>
            </p:cNvPr>
            <p:cNvSpPr txBox="1"/>
            <p:nvPr/>
          </p:nvSpPr>
          <p:spPr>
            <a:xfrm>
              <a:off x="6163237" y="2889190"/>
              <a:ext cx="99386" cy="215444"/>
            </a:xfrm>
            <a:prstGeom prst="rect">
              <a:avLst/>
            </a:prstGeom>
            <a:noFill/>
          </p:spPr>
          <p:txBody>
            <a:bodyPr wrap="none" lIns="0" tIns="0" rIns="0" bIns="0" rtlCol="0">
              <a:spAutoFit/>
            </a:bodyPr>
            <a:lstStyle/>
            <a:p>
              <a:r>
                <a:rPr lang="en-US" altLang="ja-JP" sz="1400" b="1">
                  <a:latin typeface="Arial" charset="0"/>
                  <a:ea typeface="Arial" charset="0"/>
                  <a:cs typeface="Arial" charset="0"/>
                </a:rPr>
                <a:t>1</a:t>
              </a:r>
              <a:endParaRPr kumimoji="1" lang="ja-JP" altLang="en-US" sz="1400" b="1">
                <a:latin typeface="Arial" charset="0"/>
                <a:ea typeface="Arial" charset="0"/>
                <a:cs typeface="Arial" charset="0"/>
              </a:endParaRPr>
            </a:p>
          </p:txBody>
        </p:sp>
        <p:sp>
          <p:nvSpPr>
            <p:cNvPr id="317" name="テキスト ボックス 316">
              <a:extLst>
                <a:ext uri="{FF2B5EF4-FFF2-40B4-BE49-F238E27FC236}">
                  <a16:creationId xmlns:a16="http://schemas.microsoft.com/office/drawing/2014/main" id="{4011DA6F-683D-C34D-BBF7-3196B2EDF2C6}"/>
                </a:ext>
              </a:extLst>
            </p:cNvPr>
            <p:cNvSpPr txBox="1"/>
            <p:nvPr/>
          </p:nvSpPr>
          <p:spPr>
            <a:xfrm>
              <a:off x="4036137" y="3418659"/>
              <a:ext cx="198772"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26</a:t>
              </a:r>
              <a:endParaRPr kumimoji="1" lang="ja-JP" altLang="en-US" sz="1400" b="1">
                <a:latin typeface="Arial" charset="0"/>
                <a:ea typeface="Arial" charset="0"/>
                <a:cs typeface="Arial" charset="0"/>
              </a:endParaRPr>
            </a:p>
          </p:txBody>
        </p:sp>
        <p:sp>
          <p:nvSpPr>
            <p:cNvPr id="318" name="テキスト ボックス 317">
              <a:extLst>
                <a:ext uri="{FF2B5EF4-FFF2-40B4-BE49-F238E27FC236}">
                  <a16:creationId xmlns:a16="http://schemas.microsoft.com/office/drawing/2014/main" id="{8937EC28-3294-0A4E-91E7-E5A23338E86E}"/>
                </a:ext>
              </a:extLst>
            </p:cNvPr>
            <p:cNvSpPr txBox="1"/>
            <p:nvPr/>
          </p:nvSpPr>
          <p:spPr>
            <a:xfrm>
              <a:off x="4036137" y="3677979"/>
              <a:ext cx="198772"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40</a:t>
              </a:r>
              <a:endParaRPr kumimoji="1" lang="ja-JP" altLang="en-US" sz="1400" b="1">
                <a:latin typeface="Arial" charset="0"/>
                <a:ea typeface="Arial" charset="0"/>
                <a:cs typeface="Arial" charset="0"/>
              </a:endParaRPr>
            </a:p>
          </p:txBody>
        </p:sp>
        <p:sp>
          <p:nvSpPr>
            <p:cNvPr id="319" name="テキスト ボックス 318">
              <a:extLst>
                <a:ext uri="{FF2B5EF4-FFF2-40B4-BE49-F238E27FC236}">
                  <a16:creationId xmlns:a16="http://schemas.microsoft.com/office/drawing/2014/main" id="{BF74152C-9FBD-1F46-B122-420580EDD69E}"/>
                </a:ext>
              </a:extLst>
            </p:cNvPr>
            <p:cNvSpPr txBox="1"/>
            <p:nvPr/>
          </p:nvSpPr>
          <p:spPr>
            <a:xfrm>
              <a:off x="4036137" y="3927433"/>
              <a:ext cx="198772"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34</a:t>
              </a:r>
              <a:endParaRPr kumimoji="1" lang="ja-JP" altLang="en-US" sz="1400" b="1">
                <a:latin typeface="Arial" charset="0"/>
                <a:ea typeface="Arial" charset="0"/>
                <a:cs typeface="Arial" charset="0"/>
              </a:endParaRPr>
            </a:p>
          </p:txBody>
        </p:sp>
        <p:sp>
          <p:nvSpPr>
            <p:cNvPr id="320" name="テキスト ボックス 319">
              <a:extLst>
                <a:ext uri="{FF2B5EF4-FFF2-40B4-BE49-F238E27FC236}">
                  <a16:creationId xmlns:a16="http://schemas.microsoft.com/office/drawing/2014/main" id="{E04FFA5D-5F4D-D54F-8FFC-51794B96CE04}"/>
                </a:ext>
              </a:extLst>
            </p:cNvPr>
            <p:cNvSpPr txBox="1"/>
            <p:nvPr/>
          </p:nvSpPr>
          <p:spPr>
            <a:xfrm>
              <a:off x="4036137" y="4178983"/>
              <a:ext cx="198772"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64</a:t>
              </a:r>
              <a:endParaRPr kumimoji="1" lang="ja-JP" altLang="en-US" sz="1400" b="1">
                <a:latin typeface="Arial" charset="0"/>
                <a:ea typeface="Arial" charset="0"/>
                <a:cs typeface="Arial" charset="0"/>
              </a:endParaRPr>
            </a:p>
          </p:txBody>
        </p:sp>
        <p:sp>
          <p:nvSpPr>
            <p:cNvPr id="321" name="テキスト ボックス 320">
              <a:extLst>
                <a:ext uri="{FF2B5EF4-FFF2-40B4-BE49-F238E27FC236}">
                  <a16:creationId xmlns:a16="http://schemas.microsoft.com/office/drawing/2014/main" id="{9A1C8485-5254-4641-92CF-7C47492E46F0}"/>
                </a:ext>
              </a:extLst>
            </p:cNvPr>
            <p:cNvSpPr txBox="1"/>
            <p:nvPr/>
          </p:nvSpPr>
          <p:spPr>
            <a:xfrm>
              <a:off x="3877340" y="4178983"/>
              <a:ext cx="99386"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5</a:t>
              </a:r>
              <a:endParaRPr kumimoji="1" lang="ja-JP" altLang="en-US" sz="1400" b="1">
                <a:latin typeface="Arial" charset="0"/>
                <a:ea typeface="Arial" charset="0"/>
                <a:cs typeface="Arial" charset="0"/>
              </a:endParaRPr>
            </a:p>
          </p:txBody>
        </p:sp>
        <p:sp>
          <p:nvSpPr>
            <p:cNvPr id="322" name="テキスト ボックス 321">
              <a:extLst>
                <a:ext uri="{FF2B5EF4-FFF2-40B4-BE49-F238E27FC236}">
                  <a16:creationId xmlns:a16="http://schemas.microsoft.com/office/drawing/2014/main" id="{F6770183-5FC6-2044-B9D5-D4D65F51F05D}"/>
                </a:ext>
              </a:extLst>
            </p:cNvPr>
            <p:cNvSpPr txBox="1"/>
            <p:nvPr/>
          </p:nvSpPr>
          <p:spPr>
            <a:xfrm>
              <a:off x="4036137" y="4701794"/>
              <a:ext cx="198772"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23</a:t>
              </a:r>
              <a:endParaRPr kumimoji="1" lang="ja-JP" altLang="en-US" sz="1400" b="1">
                <a:latin typeface="Arial" charset="0"/>
                <a:ea typeface="Arial" charset="0"/>
                <a:cs typeface="Arial" charset="0"/>
              </a:endParaRPr>
            </a:p>
          </p:txBody>
        </p:sp>
        <p:sp>
          <p:nvSpPr>
            <p:cNvPr id="323" name="テキスト ボックス 322">
              <a:extLst>
                <a:ext uri="{FF2B5EF4-FFF2-40B4-BE49-F238E27FC236}">
                  <a16:creationId xmlns:a16="http://schemas.microsoft.com/office/drawing/2014/main" id="{877E2757-27D4-F741-A0C3-7A5E24A5AF1F}"/>
                </a:ext>
              </a:extLst>
            </p:cNvPr>
            <p:cNvSpPr txBox="1"/>
            <p:nvPr/>
          </p:nvSpPr>
          <p:spPr>
            <a:xfrm>
              <a:off x="4449533" y="4701794"/>
              <a:ext cx="198772"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10</a:t>
              </a:r>
              <a:endParaRPr kumimoji="1" lang="ja-JP" altLang="en-US" sz="1400" b="1">
                <a:latin typeface="Arial" charset="0"/>
                <a:ea typeface="Arial" charset="0"/>
                <a:cs typeface="Arial" charset="0"/>
              </a:endParaRPr>
            </a:p>
          </p:txBody>
        </p:sp>
        <p:sp>
          <p:nvSpPr>
            <p:cNvPr id="324" name="テキスト ボックス 323">
              <a:extLst>
                <a:ext uri="{FF2B5EF4-FFF2-40B4-BE49-F238E27FC236}">
                  <a16:creationId xmlns:a16="http://schemas.microsoft.com/office/drawing/2014/main" id="{4A207039-3B48-D449-8E0A-F7A0B1FA1860}"/>
                </a:ext>
              </a:extLst>
            </p:cNvPr>
            <p:cNvSpPr txBox="1"/>
            <p:nvPr/>
          </p:nvSpPr>
          <p:spPr>
            <a:xfrm>
              <a:off x="6113544" y="4701794"/>
              <a:ext cx="198772"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14</a:t>
              </a:r>
              <a:endParaRPr kumimoji="1" lang="ja-JP" altLang="en-US" sz="1400" b="1">
                <a:latin typeface="Arial" charset="0"/>
                <a:ea typeface="Arial" charset="0"/>
                <a:cs typeface="Arial" charset="0"/>
              </a:endParaRPr>
            </a:p>
          </p:txBody>
        </p:sp>
        <p:sp>
          <p:nvSpPr>
            <p:cNvPr id="325" name="テキスト ボックス 324">
              <a:extLst>
                <a:ext uri="{FF2B5EF4-FFF2-40B4-BE49-F238E27FC236}">
                  <a16:creationId xmlns:a16="http://schemas.microsoft.com/office/drawing/2014/main" id="{B6137ECC-CAFB-7243-BE3C-EA2A0B1C2BBB}"/>
                </a:ext>
              </a:extLst>
            </p:cNvPr>
            <p:cNvSpPr txBox="1"/>
            <p:nvPr/>
          </p:nvSpPr>
          <p:spPr>
            <a:xfrm>
              <a:off x="4085830" y="4435997"/>
              <a:ext cx="99386"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5</a:t>
              </a:r>
              <a:endParaRPr kumimoji="1" lang="ja-JP" altLang="en-US" sz="1400" b="1">
                <a:latin typeface="Arial" charset="0"/>
                <a:ea typeface="Arial" charset="0"/>
                <a:cs typeface="Arial" charset="0"/>
              </a:endParaRPr>
            </a:p>
          </p:txBody>
        </p:sp>
        <p:sp>
          <p:nvSpPr>
            <p:cNvPr id="326" name="テキスト ボックス 325">
              <a:extLst>
                <a:ext uri="{FF2B5EF4-FFF2-40B4-BE49-F238E27FC236}">
                  <a16:creationId xmlns:a16="http://schemas.microsoft.com/office/drawing/2014/main" id="{C9E0232E-0F1E-9745-BAEC-8E8A97EED597}"/>
                </a:ext>
              </a:extLst>
            </p:cNvPr>
            <p:cNvSpPr txBox="1"/>
            <p:nvPr/>
          </p:nvSpPr>
          <p:spPr>
            <a:xfrm>
              <a:off x="6113544" y="4435997"/>
              <a:ext cx="198772"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45</a:t>
              </a:r>
              <a:endParaRPr kumimoji="1" lang="ja-JP" altLang="en-US" sz="1400" b="1">
                <a:latin typeface="Arial" charset="0"/>
                <a:ea typeface="Arial" charset="0"/>
                <a:cs typeface="Arial" charset="0"/>
              </a:endParaRPr>
            </a:p>
          </p:txBody>
        </p:sp>
        <p:sp>
          <p:nvSpPr>
            <p:cNvPr id="327" name="テキスト ボックス 326">
              <a:extLst>
                <a:ext uri="{FF2B5EF4-FFF2-40B4-BE49-F238E27FC236}">
                  <a16:creationId xmlns:a16="http://schemas.microsoft.com/office/drawing/2014/main" id="{45B69B51-C3F4-B34F-A850-C0CD3194AB3C}"/>
                </a:ext>
              </a:extLst>
            </p:cNvPr>
            <p:cNvSpPr txBox="1"/>
            <p:nvPr/>
          </p:nvSpPr>
          <p:spPr>
            <a:xfrm>
              <a:off x="5115022" y="4964974"/>
              <a:ext cx="99386" cy="215444"/>
            </a:xfrm>
            <a:prstGeom prst="rect">
              <a:avLst/>
            </a:prstGeom>
            <a:noFill/>
          </p:spPr>
          <p:txBody>
            <a:bodyPr wrap="none" lIns="0" tIns="0" rIns="0" bIns="0" rtlCol="0">
              <a:spAutoFit/>
            </a:bodyPr>
            <a:lstStyle/>
            <a:p>
              <a:r>
                <a:rPr lang="en-US" altLang="ja-JP" sz="1400" b="1">
                  <a:latin typeface="Arial" charset="0"/>
                  <a:ea typeface="Arial" charset="0"/>
                  <a:cs typeface="Arial" charset="0"/>
                </a:rPr>
                <a:t>9</a:t>
              </a:r>
              <a:endParaRPr kumimoji="1" lang="ja-JP" altLang="en-US" sz="1400" b="1">
                <a:latin typeface="Arial" charset="0"/>
                <a:ea typeface="Arial" charset="0"/>
                <a:cs typeface="Arial" charset="0"/>
              </a:endParaRPr>
            </a:p>
          </p:txBody>
        </p:sp>
        <p:sp>
          <p:nvSpPr>
            <p:cNvPr id="328" name="テキスト ボックス 327">
              <a:extLst>
                <a:ext uri="{FF2B5EF4-FFF2-40B4-BE49-F238E27FC236}">
                  <a16:creationId xmlns:a16="http://schemas.microsoft.com/office/drawing/2014/main" id="{8C1B9987-F33F-7741-885E-F7E16F987E6E}"/>
                </a:ext>
              </a:extLst>
            </p:cNvPr>
            <p:cNvSpPr txBox="1"/>
            <p:nvPr/>
          </p:nvSpPr>
          <p:spPr>
            <a:xfrm>
              <a:off x="6113544" y="4964974"/>
              <a:ext cx="198772"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16</a:t>
              </a:r>
              <a:endParaRPr kumimoji="1" lang="ja-JP" altLang="en-US" sz="1400" b="1">
                <a:latin typeface="Arial" charset="0"/>
                <a:ea typeface="Arial" charset="0"/>
                <a:cs typeface="Arial" charset="0"/>
              </a:endParaRPr>
            </a:p>
          </p:txBody>
        </p:sp>
        <p:sp>
          <p:nvSpPr>
            <p:cNvPr id="329" name="テキスト ボックス 328">
              <a:extLst>
                <a:ext uri="{FF2B5EF4-FFF2-40B4-BE49-F238E27FC236}">
                  <a16:creationId xmlns:a16="http://schemas.microsoft.com/office/drawing/2014/main" id="{8EAFFB8B-B6D6-9A42-93BA-62F04CEDB187}"/>
                </a:ext>
              </a:extLst>
            </p:cNvPr>
            <p:cNvSpPr txBox="1"/>
            <p:nvPr/>
          </p:nvSpPr>
          <p:spPr>
            <a:xfrm>
              <a:off x="5327539" y="5216170"/>
              <a:ext cx="99386"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7</a:t>
              </a:r>
              <a:endParaRPr kumimoji="1" lang="ja-JP" altLang="en-US" sz="1400" b="1">
                <a:latin typeface="Arial" charset="0"/>
                <a:ea typeface="Arial" charset="0"/>
                <a:cs typeface="Arial" charset="0"/>
              </a:endParaRPr>
            </a:p>
          </p:txBody>
        </p:sp>
        <p:sp>
          <p:nvSpPr>
            <p:cNvPr id="330" name="テキスト ボックス 329">
              <a:extLst>
                <a:ext uri="{FF2B5EF4-FFF2-40B4-BE49-F238E27FC236}">
                  <a16:creationId xmlns:a16="http://schemas.microsoft.com/office/drawing/2014/main" id="{A4C284CB-8DAD-0B40-8A34-0548C3F2D8E5}"/>
                </a:ext>
              </a:extLst>
            </p:cNvPr>
            <p:cNvSpPr txBox="1"/>
            <p:nvPr/>
          </p:nvSpPr>
          <p:spPr>
            <a:xfrm>
              <a:off x="5491157" y="5216170"/>
              <a:ext cx="198772"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21</a:t>
              </a:r>
              <a:endParaRPr kumimoji="1" lang="ja-JP" altLang="en-US" sz="1400" b="1">
                <a:latin typeface="Arial" charset="0"/>
                <a:ea typeface="Arial" charset="0"/>
                <a:cs typeface="Arial" charset="0"/>
              </a:endParaRPr>
            </a:p>
          </p:txBody>
        </p:sp>
        <p:sp>
          <p:nvSpPr>
            <p:cNvPr id="331" name="テキスト ボックス 330">
              <a:extLst>
                <a:ext uri="{FF2B5EF4-FFF2-40B4-BE49-F238E27FC236}">
                  <a16:creationId xmlns:a16="http://schemas.microsoft.com/office/drawing/2014/main" id="{C9E76316-B389-EA45-96FA-3108CE25823B}"/>
                </a:ext>
              </a:extLst>
            </p:cNvPr>
            <p:cNvSpPr txBox="1"/>
            <p:nvPr/>
          </p:nvSpPr>
          <p:spPr>
            <a:xfrm>
              <a:off x="5327539" y="5481696"/>
              <a:ext cx="99386"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8</a:t>
              </a:r>
              <a:endParaRPr kumimoji="1" lang="ja-JP" altLang="en-US" sz="1400" b="1">
                <a:latin typeface="Arial" charset="0"/>
                <a:ea typeface="Arial" charset="0"/>
                <a:cs typeface="Arial" charset="0"/>
              </a:endParaRPr>
            </a:p>
          </p:txBody>
        </p:sp>
        <p:sp>
          <p:nvSpPr>
            <p:cNvPr id="332" name="テキスト ボックス 331">
              <a:extLst>
                <a:ext uri="{FF2B5EF4-FFF2-40B4-BE49-F238E27FC236}">
                  <a16:creationId xmlns:a16="http://schemas.microsoft.com/office/drawing/2014/main" id="{498ACF78-B7CA-5647-9140-F26BC34CFB16}"/>
                </a:ext>
              </a:extLst>
            </p:cNvPr>
            <p:cNvSpPr txBox="1"/>
            <p:nvPr/>
          </p:nvSpPr>
          <p:spPr>
            <a:xfrm>
              <a:off x="5115022" y="5481696"/>
              <a:ext cx="99386"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1</a:t>
              </a:r>
              <a:endParaRPr kumimoji="1" lang="ja-JP" altLang="en-US" sz="1400" b="1">
                <a:latin typeface="Arial" charset="0"/>
                <a:ea typeface="Arial" charset="0"/>
                <a:cs typeface="Arial" charset="0"/>
              </a:endParaRPr>
            </a:p>
          </p:txBody>
        </p:sp>
        <p:sp>
          <p:nvSpPr>
            <p:cNvPr id="333" name="テキスト ボックス 332">
              <a:extLst>
                <a:ext uri="{FF2B5EF4-FFF2-40B4-BE49-F238E27FC236}">
                  <a16:creationId xmlns:a16="http://schemas.microsoft.com/office/drawing/2014/main" id="{5237F45C-3DA2-B94A-82D3-0A38D4E6832A}"/>
                </a:ext>
              </a:extLst>
            </p:cNvPr>
            <p:cNvSpPr txBox="1"/>
            <p:nvPr/>
          </p:nvSpPr>
          <p:spPr>
            <a:xfrm>
              <a:off x="5491157" y="5481696"/>
              <a:ext cx="198772"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27</a:t>
              </a:r>
              <a:endParaRPr kumimoji="1" lang="ja-JP" altLang="en-US" sz="1400" b="1">
                <a:latin typeface="Arial" charset="0"/>
                <a:ea typeface="Arial" charset="0"/>
                <a:cs typeface="Arial" charset="0"/>
              </a:endParaRPr>
            </a:p>
          </p:txBody>
        </p:sp>
        <p:sp>
          <p:nvSpPr>
            <p:cNvPr id="334" name="テキスト ボックス 333">
              <a:extLst>
                <a:ext uri="{FF2B5EF4-FFF2-40B4-BE49-F238E27FC236}">
                  <a16:creationId xmlns:a16="http://schemas.microsoft.com/office/drawing/2014/main" id="{7CE72867-7AC9-9C41-88D4-FF2991043054}"/>
                </a:ext>
              </a:extLst>
            </p:cNvPr>
            <p:cNvSpPr txBox="1"/>
            <p:nvPr/>
          </p:nvSpPr>
          <p:spPr>
            <a:xfrm>
              <a:off x="5695368" y="5481696"/>
              <a:ext cx="198772"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10</a:t>
              </a:r>
              <a:endParaRPr kumimoji="1" lang="ja-JP" altLang="en-US" sz="1400" b="1">
                <a:latin typeface="Arial" charset="0"/>
                <a:ea typeface="Arial" charset="0"/>
                <a:cs typeface="Arial" charset="0"/>
              </a:endParaRPr>
            </a:p>
          </p:txBody>
        </p:sp>
        <p:sp>
          <p:nvSpPr>
            <p:cNvPr id="335" name="テキスト ボックス 334">
              <a:extLst>
                <a:ext uri="{FF2B5EF4-FFF2-40B4-BE49-F238E27FC236}">
                  <a16:creationId xmlns:a16="http://schemas.microsoft.com/office/drawing/2014/main" id="{7C7E6CF2-96D9-DB4B-A97C-C8398EC993F9}"/>
                </a:ext>
              </a:extLst>
            </p:cNvPr>
            <p:cNvSpPr txBox="1"/>
            <p:nvPr/>
          </p:nvSpPr>
          <p:spPr>
            <a:xfrm>
              <a:off x="5745061" y="5740355"/>
              <a:ext cx="99386"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1</a:t>
              </a:r>
              <a:endParaRPr kumimoji="1" lang="ja-JP" altLang="en-US" sz="1400" b="1">
                <a:latin typeface="Arial" charset="0"/>
                <a:ea typeface="Arial" charset="0"/>
                <a:cs typeface="Arial" charset="0"/>
              </a:endParaRPr>
            </a:p>
          </p:txBody>
        </p:sp>
        <p:sp>
          <p:nvSpPr>
            <p:cNvPr id="336" name="テキスト ボックス 335">
              <a:extLst>
                <a:ext uri="{FF2B5EF4-FFF2-40B4-BE49-F238E27FC236}">
                  <a16:creationId xmlns:a16="http://schemas.microsoft.com/office/drawing/2014/main" id="{9F6ACA95-CE5B-1F43-9135-BB5919CFDFA0}"/>
                </a:ext>
              </a:extLst>
            </p:cNvPr>
            <p:cNvSpPr txBox="1"/>
            <p:nvPr/>
          </p:nvSpPr>
          <p:spPr>
            <a:xfrm>
              <a:off x="5327539" y="5740355"/>
              <a:ext cx="99386"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9</a:t>
              </a:r>
              <a:endParaRPr kumimoji="1" lang="ja-JP" altLang="en-US" sz="1400" b="1">
                <a:latin typeface="Arial" charset="0"/>
                <a:ea typeface="Arial" charset="0"/>
                <a:cs typeface="Arial" charset="0"/>
              </a:endParaRPr>
            </a:p>
          </p:txBody>
        </p:sp>
        <p:sp>
          <p:nvSpPr>
            <p:cNvPr id="337" name="テキスト ボックス 336">
              <a:extLst>
                <a:ext uri="{FF2B5EF4-FFF2-40B4-BE49-F238E27FC236}">
                  <a16:creationId xmlns:a16="http://schemas.microsoft.com/office/drawing/2014/main" id="{C3EA2B64-F45D-384D-A7E4-A1DCBB349AD1}"/>
                </a:ext>
              </a:extLst>
            </p:cNvPr>
            <p:cNvSpPr txBox="1"/>
            <p:nvPr/>
          </p:nvSpPr>
          <p:spPr>
            <a:xfrm>
              <a:off x="5491157" y="5740355"/>
              <a:ext cx="198772"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16</a:t>
              </a:r>
              <a:endParaRPr kumimoji="1" lang="ja-JP" altLang="en-US" sz="1400" b="1">
                <a:latin typeface="Arial" charset="0"/>
                <a:ea typeface="Arial" charset="0"/>
                <a:cs typeface="Arial" charset="0"/>
              </a:endParaRPr>
            </a:p>
          </p:txBody>
        </p:sp>
        <p:sp>
          <p:nvSpPr>
            <p:cNvPr id="338" name="テキスト ボックス 337">
              <a:extLst>
                <a:ext uri="{FF2B5EF4-FFF2-40B4-BE49-F238E27FC236}">
                  <a16:creationId xmlns:a16="http://schemas.microsoft.com/office/drawing/2014/main" id="{8155FE3C-AF32-814B-94EB-0802E1163D10}"/>
                </a:ext>
              </a:extLst>
            </p:cNvPr>
            <p:cNvSpPr txBox="1"/>
            <p:nvPr/>
          </p:nvSpPr>
          <p:spPr>
            <a:xfrm>
              <a:off x="5327539" y="6269283"/>
              <a:ext cx="99386"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1</a:t>
              </a:r>
              <a:endParaRPr kumimoji="1" lang="ja-JP" altLang="en-US" sz="1400" b="1">
                <a:latin typeface="Arial" charset="0"/>
                <a:ea typeface="Arial" charset="0"/>
                <a:cs typeface="Arial" charset="0"/>
              </a:endParaRPr>
            </a:p>
          </p:txBody>
        </p:sp>
        <p:sp>
          <p:nvSpPr>
            <p:cNvPr id="339" name="テキスト ボックス 338">
              <a:extLst>
                <a:ext uri="{FF2B5EF4-FFF2-40B4-BE49-F238E27FC236}">
                  <a16:creationId xmlns:a16="http://schemas.microsoft.com/office/drawing/2014/main" id="{6D54AE82-40FA-AB49-B08C-4CAFFE06CBC7}"/>
                </a:ext>
              </a:extLst>
            </p:cNvPr>
            <p:cNvSpPr txBox="1"/>
            <p:nvPr/>
          </p:nvSpPr>
          <p:spPr>
            <a:xfrm>
              <a:off x="5472722" y="6032155"/>
              <a:ext cx="235642" cy="169277"/>
            </a:xfrm>
            <a:prstGeom prst="rect">
              <a:avLst/>
            </a:prstGeom>
            <a:noFill/>
          </p:spPr>
          <p:txBody>
            <a:bodyPr wrap="none" lIns="0" tIns="0" rIns="0" bIns="0" rtlCol="0">
              <a:spAutoFit/>
            </a:bodyPr>
            <a:lstStyle/>
            <a:p>
              <a:r>
                <a:rPr kumimoji="1" lang="en-US" altLang="ja-JP" sz="1100" b="1">
                  <a:latin typeface="Arial" charset="0"/>
                  <a:ea typeface="Arial" charset="0"/>
                  <a:cs typeface="Arial" charset="0"/>
                </a:rPr>
                <a:t>101</a:t>
              </a:r>
              <a:endParaRPr kumimoji="1" lang="ja-JP" altLang="en-US" sz="1100" b="1">
                <a:latin typeface="Arial" charset="0"/>
                <a:ea typeface="Arial" charset="0"/>
                <a:cs typeface="Arial" charset="0"/>
              </a:endParaRPr>
            </a:p>
          </p:txBody>
        </p:sp>
        <p:sp>
          <p:nvSpPr>
            <p:cNvPr id="340" name="テキスト ボックス 339">
              <a:extLst>
                <a:ext uri="{FF2B5EF4-FFF2-40B4-BE49-F238E27FC236}">
                  <a16:creationId xmlns:a16="http://schemas.microsoft.com/office/drawing/2014/main" id="{C39D2B0D-3A07-CE47-B02B-AA49062C5F8B}"/>
                </a:ext>
              </a:extLst>
            </p:cNvPr>
            <p:cNvSpPr txBox="1"/>
            <p:nvPr/>
          </p:nvSpPr>
          <p:spPr>
            <a:xfrm>
              <a:off x="6163237" y="6269283"/>
              <a:ext cx="99386"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8</a:t>
              </a:r>
              <a:endParaRPr kumimoji="1" lang="ja-JP" altLang="en-US" sz="1400" b="1">
                <a:latin typeface="Arial" charset="0"/>
                <a:ea typeface="Arial" charset="0"/>
                <a:cs typeface="Arial" charset="0"/>
              </a:endParaRPr>
            </a:p>
          </p:txBody>
        </p:sp>
        <p:sp>
          <p:nvSpPr>
            <p:cNvPr id="341" name="テキスト ボックス 340">
              <a:extLst>
                <a:ext uri="{FF2B5EF4-FFF2-40B4-BE49-F238E27FC236}">
                  <a16:creationId xmlns:a16="http://schemas.microsoft.com/office/drawing/2014/main" id="{204F4EA0-E299-014C-8E31-CCAFEBEB0DA0}"/>
                </a:ext>
              </a:extLst>
            </p:cNvPr>
            <p:cNvSpPr txBox="1"/>
            <p:nvPr/>
          </p:nvSpPr>
          <p:spPr>
            <a:xfrm>
              <a:off x="5491157" y="6269283"/>
              <a:ext cx="198772"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15</a:t>
              </a:r>
              <a:endParaRPr kumimoji="1" lang="ja-JP" altLang="en-US" sz="1400" b="1">
                <a:latin typeface="Arial" charset="0"/>
                <a:ea typeface="Arial" charset="0"/>
                <a:cs typeface="Arial" charset="0"/>
              </a:endParaRPr>
            </a:p>
          </p:txBody>
        </p:sp>
        <p:sp>
          <p:nvSpPr>
            <p:cNvPr id="342" name="テキスト ボックス 341">
              <a:extLst>
                <a:ext uri="{FF2B5EF4-FFF2-40B4-BE49-F238E27FC236}">
                  <a16:creationId xmlns:a16="http://schemas.microsoft.com/office/drawing/2014/main" id="{63799D27-3E39-A942-BFAA-9C88BD27EEDB}"/>
                </a:ext>
              </a:extLst>
            </p:cNvPr>
            <p:cNvSpPr txBox="1"/>
            <p:nvPr/>
          </p:nvSpPr>
          <p:spPr>
            <a:xfrm>
              <a:off x="4036137" y="6514265"/>
              <a:ext cx="198772"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20</a:t>
              </a:r>
              <a:endParaRPr kumimoji="1" lang="ja-JP" altLang="en-US" sz="1400" b="1">
                <a:latin typeface="Arial" charset="0"/>
                <a:ea typeface="Arial" charset="0"/>
                <a:cs typeface="Arial" charset="0"/>
              </a:endParaRPr>
            </a:p>
          </p:txBody>
        </p:sp>
        <p:sp>
          <p:nvSpPr>
            <p:cNvPr id="343" name="テキスト ボックス 342">
              <a:extLst>
                <a:ext uri="{FF2B5EF4-FFF2-40B4-BE49-F238E27FC236}">
                  <a16:creationId xmlns:a16="http://schemas.microsoft.com/office/drawing/2014/main" id="{1A785612-58EC-AB41-8A26-837B029A681C}"/>
                </a:ext>
              </a:extLst>
            </p:cNvPr>
            <p:cNvSpPr txBox="1"/>
            <p:nvPr/>
          </p:nvSpPr>
          <p:spPr>
            <a:xfrm>
              <a:off x="4287805" y="7041389"/>
              <a:ext cx="99386"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6</a:t>
              </a:r>
              <a:endParaRPr kumimoji="1" lang="ja-JP" altLang="en-US" sz="1400" b="1">
                <a:latin typeface="Arial" charset="0"/>
                <a:ea typeface="Arial" charset="0"/>
                <a:cs typeface="Arial" charset="0"/>
              </a:endParaRPr>
            </a:p>
          </p:txBody>
        </p:sp>
        <p:sp>
          <p:nvSpPr>
            <p:cNvPr id="344" name="テキスト ボックス 343">
              <a:extLst>
                <a:ext uri="{FF2B5EF4-FFF2-40B4-BE49-F238E27FC236}">
                  <a16:creationId xmlns:a16="http://schemas.microsoft.com/office/drawing/2014/main" id="{BCB06B68-EC5B-264F-AC22-673FA2A3F811}"/>
                </a:ext>
              </a:extLst>
            </p:cNvPr>
            <p:cNvSpPr txBox="1"/>
            <p:nvPr/>
          </p:nvSpPr>
          <p:spPr>
            <a:xfrm>
              <a:off x="4499226" y="7041389"/>
              <a:ext cx="99386"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1</a:t>
              </a:r>
              <a:endParaRPr kumimoji="1" lang="ja-JP" altLang="en-US" sz="1400" b="1">
                <a:latin typeface="Arial" charset="0"/>
                <a:ea typeface="Arial" charset="0"/>
                <a:cs typeface="Arial" charset="0"/>
              </a:endParaRPr>
            </a:p>
          </p:txBody>
        </p:sp>
        <p:sp>
          <p:nvSpPr>
            <p:cNvPr id="345" name="テキスト ボックス 344">
              <a:extLst>
                <a:ext uri="{FF2B5EF4-FFF2-40B4-BE49-F238E27FC236}">
                  <a16:creationId xmlns:a16="http://schemas.microsoft.com/office/drawing/2014/main" id="{F71CCD7E-B228-2045-A4A6-D3F837FE4B1A}"/>
                </a:ext>
              </a:extLst>
            </p:cNvPr>
            <p:cNvSpPr txBox="1"/>
            <p:nvPr/>
          </p:nvSpPr>
          <p:spPr>
            <a:xfrm>
              <a:off x="4697720" y="7041389"/>
              <a:ext cx="99386"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1</a:t>
              </a:r>
              <a:endParaRPr kumimoji="1" lang="ja-JP" altLang="en-US" sz="1400" b="1">
                <a:latin typeface="Arial" charset="0"/>
                <a:ea typeface="Arial" charset="0"/>
                <a:cs typeface="Arial" charset="0"/>
              </a:endParaRPr>
            </a:p>
          </p:txBody>
        </p:sp>
        <p:sp>
          <p:nvSpPr>
            <p:cNvPr id="346" name="テキスト ボックス 345">
              <a:extLst>
                <a:ext uri="{FF2B5EF4-FFF2-40B4-BE49-F238E27FC236}">
                  <a16:creationId xmlns:a16="http://schemas.microsoft.com/office/drawing/2014/main" id="{4ED8057D-3661-074C-9F76-E5B1A2470B96}"/>
                </a:ext>
              </a:extLst>
            </p:cNvPr>
            <p:cNvSpPr txBox="1"/>
            <p:nvPr/>
          </p:nvSpPr>
          <p:spPr>
            <a:xfrm>
              <a:off x="6163237" y="6780774"/>
              <a:ext cx="99386" cy="215444"/>
            </a:xfrm>
            <a:prstGeom prst="rect">
              <a:avLst/>
            </a:prstGeom>
            <a:noFill/>
          </p:spPr>
          <p:txBody>
            <a:bodyPr wrap="none" lIns="0" tIns="0" rIns="0" bIns="0" rtlCol="0">
              <a:spAutoFit/>
            </a:bodyPr>
            <a:lstStyle/>
            <a:p>
              <a:r>
                <a:rPr lang="en-US" altLang="ja-JP" sz="1400" b="1">
                  <a:latin typeface="Arial" charset="0"/>
                  <a:ea typeface="Arial" charset="0"/>
                  <a:cs typeface="Arial" charset="0"/>
                </a:rPr>
                <a:t>1</a:t>
              </a:r>
              <a:endParaRPr kumimoji="1" lang="ja-JP" altLang="en-US" sz="1400" b="1">
                <a:latin typeface="Arial" charset="0"/>
                <a:ea typeface="Arial" charset="0"/>
                <a:cs typeface="Arial" charset="0"/>
              </a:endParaRPr>
            </a:p>
          </p:txBody>
        </p:sp>
        <p:sp>
          <p:nvSpPr>
            <p:cNvPr id="347" name="テキスト ボックス 346">
              <a:extLst>
                <a:ext uri="{FF2B5EF4-FFF2-40B4-BE49-F238E27FC236}">
                  <a16:creationId xmlns:a16="http://schemas.microsoft.com/office/drawing/2014/main" id="{39A1A5E6-931C-B942-8EE3-DDC043AED5DB}"/>
                </a:ext>
              </a:extLst>
            </p:cNvPr>
            <p:cNvSpPr txBox="1"/>
            <p:nvPr/>
          </p:nvSpPr>
          <p:spPr>
            <a:xfrm>
              <a:off x="4036137" y="6780774"/>
              <a:ext cx="198772"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23</a:t>
              </a:r>
              <a:endParaRPr kumimoji="1" lang="ja-JP" altLang="en-US" sz="1400" b="1">
                <a:latin typeface="Arial" charset="0"/>
                <a:ea typeface="Arial" charset="0"/>
                <a:cs typeface="Arial" charset="0"/>
              </a:endParaRPr>
            </a:p>
          </p:txBody>
        </p:sp>
        <p:sp>
          <p:nvSpPr>
            <p:cNvPr id="348" name="テキスト ボックス 347">
              <a:extLst>
                <a:ext uri="{FF2B5EF4-FFF2-40B4-BE49-F238E27FC236}">
                  <a16:creationId xmlns:a16="http://schemas.microsoft.com/office/drawing/2014/main" id="{9911EDC3-1B17-1247-810A-195E14FEA3B7}"/>
                </a:ext>
              </a:extLst>
            </p:cNvPr>
            <p:cNvSpPr txBox="1"/>
            <p:nvPr/>
          </p:nvSpPr>
          <p:spPr>
            <a:xfrm>
              <a:off x="4499226" y="7306781"/>
              <a:ext cx="99386" cy="215444"/>
            </a:xfrm>
            <a:prstGeom prst="rect">
              <a:avLst/>
            </a:prstGeom>
            <a:noFill/>
          </p:spPr>
          <p:txBody>
            <a:bodyPr wrap="none" lIns="0" tIns="0" rIns="0" bIns="0" rtlCol="0">
              <a:spAutoFit/>
            </a:bodyPr>
            <a:lstStyle/>
            <a:p>
              <a:r>
                <a:rPr lang="en-US" altLang="ja-JP" sz="1400" b="1">
                  <a:latin typeface="Arial" charset="0"/>
                  <a:ea typeface="Arial" charset="0"/>
                  <a:cs typeface="Arial" charset="0"/>
                </a:rPr>
                <a:t>5</a:t>
              </a:r>
              <a:endParaRPr kumimoji="1" lang="ja-JP" altLang="en-US" sz="1400" b="1">
                <a:latin typeface="Arial" charset="0"/>
                <a:ea typeface="Arial" charset="0"/>
                <a:cs typeface="Arial" charset="0"/>
              </a:endParaRPr>
            </a:p>
          </p:txBody>
        </p:sp>
        <p:sp>
          <p:nvSpPr>
            <p:cNvPr id="349" name="テキスト ボックス 348">
              <a:extLst>
                <a:ext uri="{FF2B5EF4-FFF2-40B4-BE49-F238E27FC236}">
                  <a16:creationId xmlns:a16="http://schemas.microsoft.com/office/drawing/2014/main" id="{6924123F-ED2B-5343-A988-34B07824B912}"/>
                </a:ext>
              </a:extLst>
            </p:cNvPr>
            <p:cNvSpPr txBox="1"/>
            <p:nvPr/>
          </p:nvSpPr>
          <p:spPr>
            <a:xfrm>
              <a:off x="5327539" y="7565785"/>
              <a:ext cx="99386"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1</a:t>
              </a:r>
              <a:endParaRPr kumimoji="1" lang="ja-JP" altLang="en-US" sz="1400" b="1">
                <a:latin typeface="Arial" charset="0"/>
                <a:ea typeface="Arial" charset="0"/>
                <a:cs typeface="Arial" charset="0"/>
              </a:endParaRPr>
            </a:p>
          </p:txBody>
        </p:sp>
        <p:sp>
          <p:nvSpPr>
            <p:cNvPr id="350" name="テキスト ボックス 349">
              <a:extLst>
                <a:ext uri="{FF2B5EF4-FFF2-40B4-BE49-F238E27FC236}">
                  <a16:creationId xmlns:a16="http://schemas.microsoft.com/office/drawing/2014/main" id="{1403365E-6374-D44A-A0AB-2D8BA3E37C5E}"/>
                </a:ext>
              </a:extLst>
            </p:cNvPr>
            <p:cNvSpPr txBox="1"/>
            <p:nvPr/>
          </p:nvSpPr>
          <p:spPr>
            <a:xfrm>
              <a:off x="4449533" y="7565785"/>
              <a:ext cx="198772" cy="215444"/>
            </a:xfrm>
            <a:prstGeom prst="rect">
              <a:avLst/>
            </a:prstGeom>
            <a:noFill/>
          </p:spPr>
          <p:txBody>
            <a:bodyPr wrap="none" lIns="0" tIns="0" rIns="0" bIns="0" rtlCol="0">
              <a:spAutoFit/>
            </a:bodyPr>
            <a:lstStyle/>
            <a:p>
              <a:r>
                <a:rPr lang="en-US" altLang="ja-JP" sz="1400" b="1">
                  <a:latin typeface="Arial" charset="0"/>
                  <a:ea typeface="Arial" charset="0"/>
                  <a:cs typeface="Arial" charset="0"/>
                </a:rPr>
                <a:t>36</a:t>
              </a:r>
              <a:endParaRPr kumimoji="1" lang="ja-JP" altLang="en-US" sz="1400" b="1">
                <a:latin typeface="Arial" charset="0"/>
                <a:ea typeface="Arial" charset="0"/>
                <a:cs typeface="Arial" charset="0"/>
              </a:endParaRPr>
            </a:p>
          </p:txBody>
        </p:sp>
        <p:sp>
          <p:nvSpPr>
            <p:cNvPr id="351" name="テキスト ボックス 350">
              <a:extLst>
                <a:ext uri="{FF2B5EF4-FFF2-40B4-BE49-F238E27FC236}">
                  <a16:creationId xmlns:a16="http://schemas.microsoft.com/office/drawing/2014/main" id="{5B1F477A-6162-8F40-843B-EEDA0A1CAD3E}"/>
                </a:ext>
              </a:extLst>
            </p:cNvPr>
            <p:cNvSpPr txBox="1"/>
            <p:nvPr/>
          </p:nvSpPr>
          <p:spPr>
            <a:xfrm>
              <a:off x="4697720" y="7306781"/>
              <a:ext cx="99386" cy="215444"/>
            </a:xfrm>
            <a:prstGeom prst="rect">
              <a:avLst/>
            </a:prstGeom>
            <a:noFill/>
          </p:spPr>
          <p:txBody>
            <a:bodyPr wrap="none" lIns="0" tIns="0" rIns="0" bIns="0" rtlCol="0">
              <a:spAutoFit/>
            </a:bodyPr>
            <a:lstStyle/>
            <a:p>
              <a:r>
                <a:rPr lang="en-US" altLang="ja-JP" sz="1400" b="1">
                  <a:latin typeface="Arial" charset="0"/>
                  <a:ea typeface="Arial" charset="0"/>
                  <a:cs typeface="Arial" charset="0"/>
                </a:rPr>
                <a:t>4</a:t>
              </a:r>
              <a:endParaRPr kumimoji="1" lang="ja-JP" altLang="en-US" sz="1400" b="1">
                <a:latin typeface="Arial" charset="0"/>
                <a:ea typeface="Arial" charset="0"/>
                <a:cs typeface="Arial" charset="0"/>
              </a:endParaRPr>
            </a:p>
          </p:txBody>
        </p:sp>
        <p:sp>
          <p:nvSpPr>
            <p:cNvPr id="352" name="テキスト ボックス 351">
              <a:extLst>
                <a:ext uri="{FF2B5EF4-FFF2-40B4-BE49-F238E27FC236}">
                  <a16:creationId xmlns:a16="http://schemas.microsoft.com/office/drawing/2014/main" id="{B2BFFEA8-2184-F443-90A3-A2B9821546DC}"/>
                </a:ext>
              </a:extLst>
            </p:cNvPr>
            <p:cNvSpPr txBox="1"/>
            <p:nvPr/>
          </p:nvSpPr>
          <p:spPr>
            <a:xfrm>
              <a:off x="4085830" y="7306781"/>
              <a:ext cx="99386" cy="215444"/>
            </a:xfrm>
            <a:prstGeom prst="rect">
              <a:avLst/>
            </a:prstGeom>
            <a:noFill/>
          </p:spPr>
          <p:txBody>
            <a:bodyPr wrap="none" lIns="0" tIns="0" rIns="0" bIns="0" rtlCol="0">
              <a:spAutoFit/>
            </a:bodyPr>
            <a:lstStyle/>
            <a:p>
              <a:r>
                <a:rPr lang="en-US" altLang="ja-JP" sz="1400" b="1">
                  <a:latin typeface="Arial" charset="0"/>
                  <a:ea typeface="Arial" charset="0"/>
                  <a:cs typeface="Arial" charset="0"/>
                </a:rPr>
                <a:t>1</a:t>
              </a:r>
              <a:endParaRPr kumimoji="1" lang="ja-JP" altLang="en-US" sz="1400" b="1">
                <a:latin typeface="Arial" charset="0"/>
                <a:ea typeface="Arial" charset="0"/>
                <a:cs typeface="Arial" charset="0"/>
              </a:endParaRPr>
            </a:p>
          </p:txBody>
        </p:sp>
        <p:sp>
          <p:nvSpPr>
            <p:cNvPr id="353" name="テキスト ボックス 352">
              <a:extLst>
                <a:ext uri="{FF2B5EF4-FFF2-40B4-BE49-F238E27FC236}">
                  <a16:creationId xmlns:a16="http://schemas.microsoft.com/office/drawing/2014/main" id="{0415C848-2622-8746-8668-6C3821F1B050}"/>
                </a:ext>
              </a:extLst>
            </p:cNvPr>
            <p:cNvSpPr txBox="1"/>
            <p:nvPr/>
          </p:nvSpPr>
          <p:spPr>
            <a:xfrm>
              <a:off x="6113544" y="7306781"/>
              <a:ext cx="198772"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15</a:t>
              </a:r>
              <a:endParaRPr kumimoji="1" lang="ja-JP" altLang="en-US" sz="1400" b="1">
                <a:latin typeface="Arial" charset="0"/>
                <a:ea typeface="Arial" charset="0"/>
                <a:cs typeface="Arial" charset="0"/>
              </a:endParaRPr>
            </a:p>
          </p:txBody>
        </p:sp>
        <p:sp>
          <p:nvSpPr>
            <p:cNvPr id="354" name="テキスト ボックス 353">
              <a:extLst>
                <a:ext uri="{FF2B5EF4-FFF2-40B4-BE49-F238E27FC236}">
                  <a16:creationId xmlns:a16="http://schemas.microsoft.com/office/drawing/2014/main" id="{DF8D27F4-0C22-8A44-AE9E-D7A149AF9300}"/>
                </a:ext>
              </a:extLst>
            </p:cNvPr>
            <p:cNvSpPr txBox="1"/>
            <p:nvPr/>
          </p:nvSpPr>
          <p:spPr>
            <a:xfrm>
              <a:off x="4036137" y="7830776"/>
              <a:ext cx="198772" cy="215444"/>
            </a:xfrm>
            <a:prstGeom prst="rect">
              <a:avLst/>
            </a:prstGeom>
            <a:noFill/>
          </p:spPr>
          <p:txBody>
            <a:bodyPr wrap="none" lIns="0" tIns="0" rIns="0" bIns="0" rtlCol="0">
              <a:spAutoFit/>
            </a:bodyPr>
            <a:lstStyle/>
            <a:p>
              <a:r>
                <a:rPr lang="en-US" altLang="ja-JP" sz="1400" b="1">
                  <a:latin typeface="Arial" charset="0"/>
                  <a:ea typeface="Arial" charset="0"/>
                  <a:cs typeface="Arial" charset="0"/>
                </a:rPr>
                <a:t>19</a:t>
              </a:r>
              <a:endParaRPr kumimoji="1" lang="ja-JP" altLang="en-US" sz="1400" b="1">
                <a:latin typeface="Arial" charset="0"/>
                <a:ea typeface="Arial" charset="0"/>
                <a:cs typeface="Arial" charset="0"/>
              </a:endParaRPr>
            </a:p>
          </p:txBody>
        </p:sp>
        <p:sp>
          <p:nvSpPr>
            <p:cNvPr id="355" name="テキスト ボックス 354">
              <a:extLst>
                <a:ext uri="{FF2B5EF4-FFF2-40B4-BE49-F238E27FC236}">
                  <a16:creationId xmlns:a16="http://schemas.microsoft.com/office/drawing/2014/main" id="{CA4CCAD1-8195-514B-A2D3-03B92D1ACE8B}"/>
                </a:ext>
              </a:extLst>
            </p:cNvPr>
            <p:cNvSpPr txBox="1"/>
            <p:nvPr/>
          </p:nvSpPr>
          <p:spPr>
            <a:xfrm>
              <a:off x="5115022" y="7830776"/>
              <a:ext cx="99386" cy="215444"/>
            </a:xfrm>
            <a:prstGeom prst="rect">
              <a:avLst/>
            </a:prstGeom>
            <a:noFill/>
          </p:spPr>
          <p:txBody>
            <a:bodyPr wrap="none" lIns="0" tIns="0" rIns="0" bIns="0" rtlCol="0">
              <a:spAutoFit/>
            </a:bodyPr>
            <a:lstStyle/>
            <a:p>
              <a:r>
                <a:rPr lang="en-US" altLang="ja-JP" sz="1400" b="1">
                  <a:latin typeface="Arial" charset="0"/>
                  <a:ea typeface="Arial" charset="0"/>
                  <a:cs typeface="Arial" charset="0"/>
                </a:rPr>
                <a:t>2</a:t>
              </a:r>
              <a:endParaRPr kumimoji="1" lang="ja-JP" altLang="en-US" sz="1400" b="1">
                <a:latin typeface="Arial" charset="0"/>
                <a:ea typeface="Arial" charset="0"/>
                <a:cs typeface="Arial" charset="0"/>
              </a:endParaRPr>
            </a:p>
          </p:txBody>
        </p:sp>
        <p:sp>
          <p:nvSpPr>
            <p:cNvPr id="356" name="テキスト ボックス 355">
              <a:extLst>
                <a:ext uri="{FF2B5EF4-FFF2-40B4-BE49-F238E27FC236}">
                  <a16:creationId xmlns:a16="http://schemas.microsoft.com/office/drawing/2014/main" id="{24438C97-56C2-B546-98C2-D906FEA303F0}"/>
                </a:ext>
              </a:extLst>
            </p:cNvPr>
            <p:cNvSpPr txBox="1"/>
            <p:nvPr/>
          </p:nvSpPr>
          <p:spPr>
            <a:xfrm>
              <a:off x="6163237" y="8086975"/>
              <a:ext cx="99386" cy="215444"/>
            </a:xfrm>
            <a:prstGeom prst="rect">
              <a:avLst/>
            </a:prstGeom>
            <a:noFill/>
          </p:spPr>
          <p:txBody>
            <a:bodyPr wrap="none" lIns="0" tIns="0" rIns="0" bIns="0" rtlCol="0">
              <a:spAutoFit/>
            </a:bodyPr>
            <a:lstStyle/>
            <a:p>
              <a:r>
                <a:rPr lang="en-US" altLang="ja-JP" sz="1400" b="1">
                  <a:latin typeface="Arial" charset="0"/>
                  <a:ea typeface="Arial" charset="0"/>
                  <a:cs typeface="Arial" charset="0"/>
                </a:rPr>
                <a:t>2</a:t>
              </a:r>
              <a:endParaRPr kumimoji="1" lang="ja-JP" altLang="en-US" sz="1400" b="1">
                <a:latin typeface="Arial" charset="0"/>
                <a:ea typeface="Arial" charset="0"/>
                <a:cs typeface="Arial" charset="0"/>
              </a:endParaRPr>
            </a:p>
          </p:txBody>
        </p:sp>
        <p:sp>
          <p:nvSpPr>
            <p:cNvPr id="357" name="テキスト ボックス 356">
              <a:extLst>
                <a:ext uri="{FF2B5EF4-FFF2-40B4-BE49-F238E27FC236}">
                  <a16:creationId xmlns:a16="http://schemas.microsoft.com/office/drawing/2014/main" id="{78DF0B5C-7CDE-B84D-A3C2-EA95D01AE706}"/>
                </a:ext>
              </a:extLst>
            </p:cNvPr>
            <p:cNvSpPr txBox="1"/>
            <p:nvPr/>
          </p:nvSpPr>
          <p:spPr>
            <a:xfrm>
              <a:off x="4036137" y="8086975"/>
              <a:ext cx="198772" cy="215444"/>
            </a:xfrm>
            <a:prstGeom prst="rect">
              <a:avLst/>
            </a:prstGeom>
            <a:noFill/>
          </p:spPr>
          <p:txBody>
            <a:bodyPr wrap="none" lIns="0" tIns="0" rIns="0" bIns="0" rtlCol="0">
              <a:spAutoFit/>
            </a:bodyPr>
            <a:lstStyle/>
            <a:p>
              <a:r>
                <a:rPr lang="en-US" altLang="ja-JP" sz="1400" b="1">
                  <a:latin typeface="Arial" charset="0"/>
                  <a:ea typeface="Arial" charset="0"/>
                  <a:cs typeface="Arial" charset="0"/>
                </a:rPr>
                <a:t>29</a:t>
              </a:r>
              <a:endParaRPr kumimoji="1" lang="ja-JP" altLang="en-US" sz="1400" b="1">
                <a:latin typeface="Arial" charset="0"/>
                <a:ea typeface="Arial" charset="0"/>
                <a:cs typeface="Arial" charset="0"/>
              </a:endParaRPr>
            </a:p>
          </p:txBody>
        </p:sp>
        <p:sp>
          <p:nvSpPr>
            <p:cNvPr id="358" name="テキスト ボックス 357">
              <a:extLst>
                <a:ext uri="{FF2B5EF4-FFF2-40B4-BE49-F238E27FC236}">
                  <a16:creationId xmlns:a16="http://schemas.microsoft.com/office/drawing/2014/main" id="{FA211FE5-195A-CA48-AC4B-BAFFB6E23D78}"/>
                </a:ext>
              </a:extLst>
            </p:cNvPr>
            <p:cNvSpPr txBox="1"/>
            <p:nvPr/>
          </p:nvSpPr>
          <p:spPr>
            <a:xfrm>
              <a:off x="5065329" y="8086975"/>
              <a:ext cx="198772" cy="215444"/>
            </a:xfrm>
            <a:prstGeom prst="rect">
              <a:avLst/>
            </a:prstGeom>
            <a:noFill/>
          </p:spPr>
          <p:txBody>
            <a:bodyPr wrap="none" lIns="0" tIns="0" rIns="0" bIns="0" rtlCol="0">
              <a:spAutoFit/>
            </a:bodyPr>
            <a:lstStyle/>
            <a:p>
              <a:r>
                <a:rPr lang="en-US" altLang="ja-JP" sz="1400" b="1">
                  <a:latin typeface="Arial" charset="0"/>
                  <a:ea typeface="Arial" charset="0"/>
                  <a:cs typeface="Arial" charset="0"/>
                </a:rPr>
                <a:t>12</a:t>
              </a:r>
              <a:endParaRPr kumimoji="1" lang="ja-JP" altLang="en-US" sz="1400" b="1">
                <a:latin typeface="Arial" charset="0"/>
                <a:ea typeface="Arial" charset="0"/>
                <a:cs typeface="Arial" charset="0"/>
              </a:endParaRPr>
            </a:p>
          </p:txBody>
        </p:sp>
        <p:sp>
          <p:nvSpPr>
            <p:cNvPr id="359" name="テキスト ボックス 358">
              <a:extLst>
                <a:ext uri="{FF2B5EF4-FFF2-40B4-BE49-F238E27FC236}">
                  <a16:creationId xmlns:a16="http://schemas.microsoft.com/office/drawing/2014/main" id="{851F092E-618A-F148-8F46-F841FB5F189F}"/>
                </a:ext>
              </a:extLst>
            </p:cNvPr>
            <p:cNvSpPr txBox="1"/>
            <p:nvPr/>
          </p:nvSpPr>
          <p:spPr>
            <a:xfrm>
              <a:off x="6113544" y="7041389"/>
              <a:ext cx="198772"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12</a:t>
              </a:r>
              <a:endParaRPr kumimoji="1" lang="ja-JP" altLang="en-US" sz="1400" b="1">
                <a:latin typeface="Arial" charset="0"/>
                <a:ea typeface="Arial" charset="0"/>
                <a:cs typeface="Arial" charset="0"/>
              </a:endParaRPr>
            </a:p>
          </p:txBody>
        </p:sp>
        <p:cxnSp>
          <p:nvCxnSpPr>
            <p:cNvPr id="360" name="直線コネクタ 359">
              <a:extLst>
                <a:ext uri="{FF2B5EF4-FFF2-40B4-BE49-F238E27FC236}">
                  <a16:creationId xmlns:a16="http://schemas.microsoft.com/office/drawing/2014/main" id="{70775D5A-934C-684C-B710-C5C56B6DA25A}"/>
                </a:ext>
              </a:extLst>
            </p:cNvPr>
            <p:cNvCxnSpPr/>
            <p:nvPr/>
          </p:nvCxnSpPr>
          <p:spPr>
            <a:xfrm>
              <a:off x="6313951" y="1806889"/>
              <a:ext cx="0" cy="6508799"/>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361" name="テキスト ボックス 360">
              <a:extLst>
                <a:ext uri="{FF2B5EF4-FFF2-40B4-BE49-F238E27FC236}">
                  <a16:creationId xmlns:a16="http://schemas.microsoft.com/office/drawing/2014/main" id="{613C9C91-CA78-7F44-AE5D-D7F1F17B3034}"/>
                </a:ext>
              </a:extLst>
            </p:cNvPr>
            <p:cNvSpPr txBox="1"/>
            <p:nvPr/>
          </p:nvSpPr>
          <p:spPr>
            <a:xfrm>
              <a:off x="3854764" y="1541349"/>
              <a:ext cx="147476" cy="246221"/>
            </a:xfrm>
            <a:prstGeom prst="rect">
              <a:avLst/>
            </a:prstGeom>
            <a:noFill/>
          </p:spPr>
          <p:txBody>
            <a:bodyPr wrap="none" lIns="0" tIns="0" rIns="0" bIns="0" rtlCol="0">
              <a:spAutoFit/>
            </a:bodyPr>
            <a:lstStyle/>
            <a:p>
              <a:r>
                <a:rPr lang="en-US" altLang="ja-JP" sz="1600" b="1">
                  <a:latin typeface="Arial" charset="0"/>
                  <a:ea typeface="Arial" charset="0"/>
                  <a:cs typeface="Arial" charset="0"/>
                </a:rPr>
                <a:t>B</a:t>
              </a:r>
              <a:endParaRPr kumimoji="1" lang="ja-JP" altLang="en-US" sz="1600" b="1">
                <a:latin typeface="Arial" charset="0"/>
                <a:ea typeface="Arial" charset="0"/>
                <a:cs typeface="Arial" charset="0"/>
              </a:endParaRPr>
            </a:p>
          </p:txBody>
        </p:sp>
        <p:sp>
          <p:nvSpPr>
            <p:cNvPr id="362" name="テキスト ボックス 361">
              <a:extLst>
                <a:ext uri="{FF2B5EF4-FFF2-40B4-BE49-F238E27FC236}">
                  <a16:creationId xmlns:a16="http://schemas.microsoft.com/office/drawing/2014/main" id="{60B4C49F-D3A0-1040-816D-62B32B569447}"/>
                </a:ext>
              </a:extLst>
            </p:cNvPr>
            <p:cNvSpPr txBox="1"/>
            <p:nvPr/>
          </p:nvSpPr>
          <p:spPr>
            <a:xfrm>
              <a:off x="4063254" y="1541349"/>
              <a:ext cx="147476" cy="246221"/>
            </a:xfrm>
            <a:prstGeom prst="rect">
              <a:avLst/>
            </a:prstGeom>
            <a:noFill/>
          </p:spPr>
          <p:txBody>
            <a:bodyPr wrap="none" lIns="0" tIns="0" rIns="0" bIns="0" rtlCol="0">
              <a:spAutoFit/>
            </a:bodyPr>
            <a:lstStyle/>
            <a:p>
              <a:r>
                <a:rPr lang="en-US" altLang="ja-JP" sz="1600" b="1">
                  <a:latin typeface="Arial" charset="0"/>
                  <a:ea typeface="Arial" charset="0"/>
                  <a:cs typeface="Arial" charset="0"/>
                </a:rPr>
                <a:t>C</a:t>
              </a:r>
              <a:endParaRPr kumimoji="1" lang="ja-JP" altLang="en-US" sz="1600" b="1">
                <a:latin typeface="Arial" charset="0"/>
                <a:ea typeface="Arial" charset="0"/>
                <a:cs typeface="Arial" charset="0"/>
              </a:endParaRPr>
            </a:p>
          </p:txBody>
        </p:sp>
        <p:sp>
          <p:nvSpPr>
            <p:cNvPr id="363" name="テキスト ボックス 362">
              <a:extLst>
                <a:ext uri="{FF2B5EF4-FFF2-40B4-BE49-F238E27FC236}">
                  <a16:creationId xmlns:a16="http://schemas.microsoft.com/office/drawing/2014/main" id="{938D7824-DC95-2547-B49C-B374D14686E4}"/>
                </a:ext>
              </a:extLst>
            </p:cNvPr>
            <p:cNvSpPr txBox="1"/>
            <p:nvPr/>
          </p:nvSpPr>
          <p:spPr>
            <a:xfrm>
              <a:off x="4265229" y="1541349"/>
              <a:ext cx="147476" cy="246221"/>
            </a:xfrm>
            <a:prstGeom prst="rect">
              <a:avLst/>
            </a:prstGeom>
            <a:noFill/>
          </p:spPr>
          <p:txBody>
            <a:bodyPr wrap="none" lIns="0" tIns="0" rIns="0" bIns="0" rtlCol="0">
              <a:spAutoFit/>
            </a:bodyPr>
            <a:lstStyle/>
            <a:p>
              <a:r>
                <a:rPr kumimoji="1" lang="en-US" altLang="ja-JP" sz="1600" b="1">
                  <a:latin typeface="Arial" charset="0"/>
                  <a:ea typeface="Arial" charset="0"/>
                  <a:cs typeface="Arial" charset="0"/>
                </a:rPr>
                <a:t>D</a:t>
              </a:r>
              <a:endParaRPr kumimoji="1" lang="ja-JP" altLang="en-US" sz="1600" b="1">
                <a:latin typeface="Arial" charset="0"/>
                <a:ea typeface="Arial" charset="0"/>
                <a:cs typeface="Arial" charset="0"/>
              </a:endParaRPr>
            </a:p>
          </p:txBody>
        </p:sp>
        <p:sp>
          <p:nvSpPr>
            <p:cNvPr id="364" name="テキスト ボックス 363">
              <a:extLst>
                <a:ext uri="{FF2B5EF4-FFF2-40B4-BE49-F238E27FC236}">
                  <a16:creationId xmlns:a16="http://schemas.microsoft.com/office/drawing/2014/main" id="{70D3CCFC-5237-3741-B0AE-E7D25107A0B0}"/>
                </a:ext>
              </a:extLst>
            </p:cNvPr>
            <p:cNvSpPr txBox="1"/>
            <p:nvPr/>
          </p:nvSpPr>
          <p:spPr>
            <a:xfrm>
              <a:off x="4476650" y="1541349"/>
              <a:ext cx="136256" cy="246221"/>
            </a:xfrm>
            <a:prstGeom prst="rect">
              <a:avLst/>
            </a:prstGeom>
            <a:noFill/>
          </p:spPr>
          <p:txBody>
            <a:bodyPr wrap="none" lIns="0" tIns="0" rIns="0" bIns="0" rtlCol="0">
              <a:spAutoFit/>
            </a:bodyPr>
            <a:lstStyle/>
            <a:p>
              <a:r>
                <a:rPr lang="en-US" altLang="ja-JP" sz="1600" b="1">
                  <a:latin typeface="Arial" charset="0"/>
                  <a:ea typeface="Arial" charset="0"/>
                  <a:cs typeface="Arial" charset="0"/>
                </a:rPr>
                <a:t>E</a:t>
              </a:r>
              <a:endParaRPr kumimoji="1" lang="ja-JP" altLang="en-US" sz="1600" b="1">
                <a:latin typeface="Arial" charset="0"/>
                <a:ea typeface="Arial" charset="0"/>
                <a:cs typeface="Arial" charset="0"/>
              </a:endParaRPr>
            </a:p>
          </p:txBody>
        </p:sp>
        <p:sp>
          <p:nvSpPr>
            <p:cNvPr id="365" name="テキスト ボックス 364">
              <a:extLst>
                <a:ext uri="{FF2B5EF4-FFF2-40B4-BE49-F238E27FC236}">
                  <a16:creationId xmlns:a16="http://schemas.microsoft.com/office/drawing/2014/main" id="{584943D0-DDE6-5947-8E24-3DD67A1200BA}"/>
                </a:ext>
              </a:extLst>
            </p:cNvPr>
            <p:cNvSpPr txBox="1"/>
            <p:nvPr/>
          </p:nvSpPr>
          <p:spPr>
            <a:xfrm rot="18478148">
              <a:off x="4594695" y="1428008"/>
              <a:ext cx="520976" cy="215444"/>
            </a:xfrm>
            <a:prstGeom prst="rect">
              <a:avLst/>
            </a:prstGeom>
            <a:noFill/>
          </p:spPr>
          <p:txBody>
            <a:bodyPr wrap="none" lIns="0" tIns="0" rIns="0" bIns="0" rtlCol="0">
              <a:spAutoFit/>
            </a:bodyPr>
            <a:lstStyle/>
            <a:p>
              <a:r>
                <a:rPr lang="en-US" altLang="ja-JP" sz="1400" b="1">
                  <a:latin typeface="Arial" charset="0"/>
                  <a:ea typeface="Arial" charset="0"/>
                  <a:cs typeface="Arial" charset="0"/>
                </a:rPr>
                <a:t>g2~g5</a:t>
              </a:r>
              <a:endParaRPr kumimoji="1" lang="ja-JP" altLang="en-US" sz="1400" b="1">
                <a:latin typeface="Arial" charset="0"/>
                <a:ea typeface="Arial" charset="0"/>
                <a:cs typeface="Arial" charset="0"/>
              </a:endParaRPr>
            </a:p>
          </p:txBody>
        </p:sp>
        <p:sp>
          <p:nvSpPr>
            <p:cNvPr id="366" name="テキスト ボックス 365">
              <a:extLst>
                <a:ext uri="{FF2B5EF4-FFF2-40B4-BE49-F238E27FC236}">
                  <a16:creationId xmlns:a16="http://schemas.microsoft.com/office/drawing/2014/main" id="{4ED04D23-6509-6543-A6A6-EA298BD036D7}"/>
                </a:ext>
              </a:extLst>
            </p:cNvPr>
            <p:cNvSpPr txBox="1"/>
            <p:nvPr/>
          </p:nvSpPr>
          <p:spPr>
            <a:xfrm rot="18478148">
              <a:off x="5036936" y="1455178"/>
              <a:ext cx="468077"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CL1A</a:t>
              </a:r>
              <a:endParaRPr kumimoji="1" lang="ja-JP" altLang="en-US" sz="1400" b="1">
                <a:latin typeface="Arial" charset="0"/>
                <a:ea typeface="Arial" charset="0"/>
                <a:cs typeface="Arial" charset="0"/>
              </a:endParaRPr>
            </a:p>
          </p:txBody>
        </p:sp>
        <p:sp>
          <p:nvSpPr>
            <p:cNvPr id="367" name="テキスト ボックス 366">
              <a:extLst>
                <a:ext uri="{FF2B5EF4-FFF2-40B4-BE49-F238E27FC236}">
                  <a16:creationId xmlns:a16="http://schemas.microsoft.com/office/drawing/2014/main" id="{8979F8D2-7ABA-124A-822A-7C2AAFDDFD40}"/>
                </a:ext>
              </a:extLst>
            </p:cNvPr>
            <p:cNvSpPr txBox="1"/>
            <p:nvPr/>
          </p:nvSpPr>
          <p:spPr>
            <a:xfrm rot="18478148">
              <a:off x="5242661" y="1455178"/>
              <a:ext cx="468077"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CL1B</a:t>
              </a:r>
              <a:endParaRPr kumimoji="1" lang="ja-JP" altLang="en-US" sz="1400" b="1">
                <a:latin typeface="Arial" charset="0"/>
                <a:ea typeface="Arial" charset="0"/>
                <a:cs typeface="Arial" charset="0"/>
              </a:endParaRPr>
            </a:p>
          </p:txBody>
        </p:sp>
        <p:sp>
          <p:nvSpPr>
            <p:cNvPr id="368" name="テキスト ボックス 367">
              <a:extLst>
                <a:ext uri="{FF2B5EF4-FFF2-40B4-BE49-F238E27FC236}">
                  <a16:creationId xmlns:a16="http://schemas.microsoft.com/office/drawing/2014/main" id="{1056C53E-DE0F-F048-9577-C96BDBD6A3FD}"/>
                </a:ext>
              </a:extLst>
            </p:cNvPr>
            <p:cNvSpPr txBox="1"/>
            <p:nvPr/>
          </p:nvSpPr>
          <p:spPr>
            <a:xfrm rot="18478148">
              <a:off x="5469372" y="1455178"/>
              <a:ext cx="468077"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CL2A</a:t>
              </a:r>
              <a:endParaRPr kumimoji="1" lang="ja-JP" altLang="en-US" sz="1400" b="1">
                <a:latin typeface="Arial" charset="0"/>
                <a:ea typeface="Arial" charset="0"/>
                <a:cs typeface="Arial" charset="0"/>
              </a:endParaRPr>
            </a:p>
          </p:txBody>
        </p:sp>
        <p:sp>
          <p:nvSpPr>
            <p:cNvPr id="369" name="テキスト ボックス 368">
              <a:extLst>
                <a:ext uri="{FF2B5EF4-FFF2-40B4-BE49-F238E27FC236}">
                  <a16:creationId xmlns:a16="http://schemas.microsoft.com/office/drawing/2014/main" id="{0BE78E20-1C6A-D54A-ABF7-D524F7093FBC}"/>
                </a:ext>
              </a:extLst>
            </p:cNvPr>
            <p:cNvSpPr txBox="1"/>
            <p:nvPr/>
          </p:nvSpPr>
          <p:spPr>
            <a:xfrm rot="18478148">
              <a:off x="5669850" y="1455178"/>
              <a:ext cx="468077"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CL2B</a:t>
              </a:r>
              <a:endParaRPr kumimoji="1" lang="ja-JP" altLang="en-US" sz="1400" b="1">
                <a:latin typeface="Arial" charset="0"/>
                <a:ea typeface="Arial" charset="0"/>
                <a:cs typeface="Arial" charset="0"/>
              </a:endParaRPr>
            </a:p>
          </p:txBody>
        </p:sp>
        <p:sp>
          <p:nvSpPr>
            <p:cNvPr id="370" name="テキスト ボックス 369">
              <a:extLst>
                <a:ext uri="{FF2B5EF4-FFF2-40B4-BE49-F238E27FC236}">
                  <a16:creationId xmlns:a16="http://schemas.microsoft.com/office/drawing/2014/main" id="{E24F5C2F-60DB-B545-A6C4-AF335165F304}"/>
                </a:ext>
              </a:extLst>
            </p:cNvPr>
            <p:cNvSpPr txBox="1"/>
            <p:nvPr/>
          </p:nvSpPr>
          <p:spPr>
            <a:xfrm rot="18478148">
              <a:off x="5769053" y="1224550"/>
              <a:ext cx="1053173" cy="215444"/>
            </a:xfrm>
            <a:prstGeom prst="rect">
              <a:avLst/>
            </a:prstGeom>
            <a:noFill/>
          </p:spPr>
          <p:txBody>
            <a:bodyPr wrap="none" lIns="0" tIns="0" rIns="0" bIns="0" rtlCol="0">
              <a:spAutoFit/>
            </a:bodyPr>
            <a:lstStyle/>
            <a:p>
              <a:r>
                <a:rPr lang="en-US" altLang="ja-JP" sz="1400" b="1">
                  <a:latin typeface="Arial" charset="0"/>
                  <a:ea typeface="Arial" charset="0"/>
                  <a:cs typeface="Arial" charset="0"/>
                </a:rPr>
                <a:t>Unclassified</a:t>
              </a:r>
              <a:endParaRPr kumimoji="1" lang="ja-JP" altLang="en-US" sz="1400" b="1">
                <a:latin typeface="Arial" charset="0"/>
                <a:ea typeface="Arial" charset="0"/>
                <a:cs typeface="Arial" charset="0"/>
              </a:endParaRPr>
            </a:p>
          </p:txBody>
        </p:sp>
        <p:sp>
          <p:nvSpPr>
            <p:cNvPr id="371" name="テキスト ボックス 370">
              <a:extLst>
                <a:ext uri="{FF2B5EF4-FFF2-40B4-BE49-F238E27FC236}">
                  <a16:creationId xmlns:a16="http://schemas.microsoft.com/office/drawing/2014/main" id="{D66BD1EA-71A5-1F41-B738-2729AE8AF64C}"/>
                </a:ext>
              </a:extLst>
            </p:cNvPr>
            <p:cNvSpPr txBox="1"/>
            <p:nvPr/>
          </p:nvSpPr>
          <p:spPr>
            <a:xfrm rot="18478148">
              <a:off x="6030665" y="1330070"/>
              <a:ext cx="785471" cy="215444"/>
            </a:xfrm>
            <a:prstGeom prst="rect">
              <a:avLst/>
            </a:prstGeom>
            <a:noFill/>
          </p:spPr>
          <p:txBody>
            <a:bodyPr wrap="none" lIns="0" tIns="0" rIns="0" bIns="0" rtlCol="0">
              <a:spAutoFit/>
            </a:bodyPr>
            <a:lstStyle/>
            <a:p>
              <a:r>
                <a:rPr kumimoji="1" lang="en-US" altLang="ja-JP" sz="1400" b="1">
                  <a:latin typeface="Arial" charset="0"/>
                  <a:ea typeface="Arial" charset="0"/>
                  <a:cs typeface="Arial" charset="0"/>
                </a:rPr>
                <a:t>ORF-less</a:t>
              </a:r>
              <a:endParaRPr kumimoji="1" lang="ja-JP" altLang="en-US" sz="1400" b="1">
                <a:latin typeface="Arial" charset="0"/>
                <a:ea typeface="Arial" charset="0"/>
                <a:cs typeface="Arial" charset="0"/>
              </a:endParaRPr>
            </a:p>
          </p:txBody>
        </p:sp>
        <p:sp>
          <p:nvSpPr>
            <p:cNvPr id="372" name="テキスト ボックス 371">
              <a:extLst>
                <a:ext uri="{FF2B5EF4-FFF2-40B4-BE49-F238E27FC236}">
                  <a16:creationId xmlns:a16="http://schemas.microsoft.com/office/drawing/2014/main" id="{28F263AE-1F94-3340-AE61-33CE9543D53C}"/>
                </a:ext>
              </a:extLst>
            </p:cNvPr>
            <p:cNvSpPr txBox="1"/>
            <p:nvPr/>
          </p:nvSpPr>
          <p:spPr>
            <a:xfrm rot="18478148">
              <a:off x="4871337" y="1545533"/>
              <a:ext cx="208390" cy="215444"/>
            </a:xfrm>
            <a:prstGeom prst="rect">
              <a:avLst/>
            </a:prstGeom>
            <a:noFill/>
          </p:spPr>
          <p:txBody>
            <a:bodyPr wrap="none" lIns="0" tIns="0" rIns="0" bIns="0" rtlCol="0">
              <a:spAutoFit/>
            </a:bodyPr>
            <a:lstStyle/>
            <a:p>
              <a:r>
                <a:rPr lang="en-US" altLang="ja-JP" sz="1400" b="1">
                  <a:latin typeface="Arial" charset="0"/>
                  <a:ea typeface="Arial" charset="0"/>
                  <a:cs typeface="Arial" charset="0"/>
                </a:rPr>
                <a:t>g6</a:t>
              </a:r>
              <a:endParaRPr kumimoji="1" lang="ja-JP" altLang="en-US" sz="1400" b="1">
                <a:latin typeface="Arial" charset="0"/>
                <a:ea typeface="Arial" charset="0"/>
                <a:cs typeface="Arial" charset="0"/>
              </a:endParaRPr>
            </a:p>
          </p:txBody>
        </p:sp>
        <p:cxnSp>
          <p:nvCxnSpPr>
            <p:cNvPr id="373" name="直線コネクタ 372">
              <a:extLst>
                <a:ext uri="{FF2B5EF4-FFF2-40B4-BE49-F238E27FC236}">
                  <a16:creationId xmlns:a16="http://schemas.microsoft.com/office/drawing/2014/main" id="{06B04BF5-4810-A042-AEDA-DE470611DE1A}"/>
                </a:ext>
              </a:extLst>
            </p:cNvPr>
            <p:cNvCxnSpPr>
              <a:cxnSpLocks/>
            </p:cNvCxnSpPr>
            <p:nvPr/>
          </p:nvCxnSpPr>
          <p:spPr>
            <a:xfrm flipH="1">
              <a:off x="3869236" y="689608"/>
              <a:ext cx="0" cy="1080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42106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644AEDE4-8D5D-A047-B490-915B12D91988}"/>
              </a:ext>
            </a:extLst>
          </p:cNvPr>
          <p:cNvPicPr>
            <a:picLocks noChangeAspect="1"/>
          </p:cNvPicPr>
          <p:nvPr/>
        </p:nvPicPr>
        <p:blipFill>
          <a:blip r:embed="rId3"/>
          <a:stretch>
            <a:fillRect/>
          </a:stretch>
        </p:blipFill>
        <p:spPr>
          <a:xfrm>
            <a:off x="480270" y="102878"/>
            <a:ext cx="6047495" cy="8483460"/>
          </a:xfrm>
          <a:prstGeom prst="rect">
            <a:avLst/>
          </a:prstGeom>
        </p:spPr>
      </p:pic>
      <p:sp>
        <p:nvSpPr>
          <p:cNvPr id="102" name="テキスト ボックス 101">
            <a:extLst>
              <a:ext uri="{FF2B5EF4-FFF2-40B4-BE49-F238E27FC236}">
                <a16:creationId xmlns:a16="http://schemas.microsoft.com/office/drawing/2014/main" id="{CCE93364-E2A5-654D-8769-8BB80FBDCCDF}"/>
              </a:ext>
            </a:extLst>
          </p:cNvPr>
          <p:cNvSpPr txBox="1"/>
          <p:nvPr/>
        </p:nvSpPr>
        <p:spPr>
          <a:xfrm>
            <a:off x="330235" y="8627394"/>
            <a:ext cx="6372489" cy="1200329"/>
          </a:xfrm>
          <a:prstGeom prst="rect">
            <a:avLst/>
          </a:prstGeom>
          <a:noFill/>
        </p:spPr>
        <p:txBody>
          <a:bodyPr wrap="square" rtlCol="0">
            <a:spAutoFit/>
          </a:bodyPr>
          <a:lstStyle/>
          <a:p>
            <a:pPr algn="just"/>
            <a:r>
              <a:rPr lang="en-US" altLang="ja-JP" sz="1200" b="1" dirty="0">
                <a:latin typeface="Times New Roman" panose="02020603050405020304" pitchFamily="18" charset="0"/>
                <a:cs typeface="Times New Roman" panose="02020603050405020304" pitchFamily="18" charset="0"/>
              </a:rPr>
              <a:t>Supplementary Figure 10. </a:t>
            </a:r>
            <a:r>
              <a:rPr lang="en-US" altLang="ja-JP" sz="1200" dirty="0">
                <a:latin typeface="Times New Roman" panose="02020603050405020304" pitchFamily="18" charset="0"/>
                <a:cs typeface="Times New Roman" panose="02020603050405020304" pitchFamily="18" charset="0"/>
              </a:rPr>
              <a:t>Numbers of G2Is and types of IEPs in </a:t>
            </a:r>
            <a:r>
              <a:rPr lang="en-US" altLang="ja-JP" sz="1200" dirty="0" err="1">
                <a:latin typeface="Times New Roman" panose="02020603050405020304" pitchFamily="18" charset="0"/>
                <a:cs typeface="Times New Roman" panose="02020603050405020304" pitchFamily="18" charset="0"/>
              </a:rPr>
              <a:t>Cyanobacteriota</a:t>
            </a:r>
            <a:r>
              <a:rPr lang="en-US" altLang="ja-JP" sz="1200" dirty="0">
                <a:latin typeface="Times New Roman" panose="02020603050405020304" pitchFamily="18" charset="0"/>
                <a:cs typeface="Times New Roman" panose="02020603050405020304" pitchFamily="18" charset="0"/>
              </a:rPr>
              <a:t>. The Cyanobacterial phylogenetic tree was constructed from 130 genomes (see Materials and Methods), shown with their species names. Every other phylum name is written in blue, and the corresponding species are shaded in blue. The numbers of G2Is and the types of IEPs are shown as a colored stacked bar chart in the right box.</a:t>
            </a:r>
            <a:r>
              <a:rPr lang="en-US" altLang="ja-JP" sz="1200" b="1" dirty="0">
                <a:latin typeface="Times New Roman" panose="02020603050405020304" pitchFamily="18" charset="0"/>
                <a:cs typeface="Times New Roman" panose="02020603050405020304" pitchFamily="18" charset="0"/>
              </a:rPr>
              <a:t> </a:t>
            </a:r>
            <a:r>
              <a:rPr lang="en-US" altLang="ja-JP" sz="1200" dirty="0">
                <a:latin typeface="Times New Roman" panose="02020603050405020304" pitchFamily="18" charset="0"/>
                <a:cs typeface="Times New Roman" panose="02020603050405020304" pitchFamily="18" charset="0"/>
              </a:rPr>
              <a:t>Because no G2Is were found in the 29 genomes belonging to the family </a:t>
            </a:r>
            <a:r>
              <a:rPr lang="en-US" altLang="ja-JP" sz="1200" dirty="0" err="1">
                <a:latin typeface="Times New Roman" panose="02020603050405020304" pitchFamily="18" charset="0"/>
                <a:cs typeface="Times New Roman" panose="02020603050405020304" pitchFamily="18" charset="0"/>
              </a:rPr>
              <a:t>Cyanobiaceae</a:t>
            </a:r>
            <a:r>
              <a:rPr lang="en-US" altLang="ja-JP" sz="1200" dirty="0">
                <a:latin typeface="Times New Roman" panose="02020603050405020304" pitchFamily="18" charset="0"/>
                <a:cs typeface="Times New Roman" panose="02020603050405020304" pitchFamily="18" charset="0"/>
              </a:rPr>
              <a:t>, the corresponding clade is shown as a triangle and indicated by an asterisk.</a:t>
            </a:r>
            <a:endParaRPr lang="ja-JP" altLang="ja-JP" sz="12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636496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a:extLst>
              <a:ext uri="{FF2B5EF4-FFF2-40B4-BE49-F238E27FC236}">
                <a16:creationId xmlns:a16="http://schemas.microsoft.com/office/drawing/2014/main" id="{749ED646-998D-8044-BB73-D7721DECB69F}"/>
              </a:ext>
            </a:extLst>
          </p:cNvPr>
          <p:cNvPicPr>
            <a:picLocks noChangeAspect="1"/>
          </p:cNvPicPr>
          <p:nvPr/>
        </p:nvPicPr>
        <p:blipFill rotWithShape="1">
          <a:blip r:embed="rId3"/>
          <a:srcRect l="8177" t="3648" r="13585" b="13528"/>
          <a:stretch/>
        </p:blipFill>
        <p:spPr>
          <a:xfrm>
            <a:off x="1177353" y="281360"/>
            <a:ext cx="4571486" cy="6990243"/>
          </a:xfrm>
          <a:prstGeom prst="rect">
            <a:avLst/>
          </a:prstGeom>
        </p:spPr>
      </p:pic>
      <p:sp>
        <p:nvSpPr>
          <p:cNvPr id="143" name="テキスト ボックス 142">
            <a:extLst>
              <a:ext uri="{FF2B5EF4-FFF2-40B4-BE49-F238E27FC236}">
                <a16:creationId xmlns:a16="http://schemas.microsoft.com/office/drawing/2014/main" id="{E9D86834-4D07-C342-BC81-817C79FC6362}"/>
              </a:ext>
            </a:extLst>
          </p:cNvPr>
          <p:cNvSpPr txBox="1"/>
          <p:nvPr/>
        </p:nvSpPr>
        <p:spPr>
          <a:xfrm>
            <a:off x="298006" y="7497015"/>
            <a:ext cx="6261988" cy="2308324"/>
          </a:xfrm>
          <a:prstGeom prst="rect">
            <a:avLst/>
          </a:prstGeom>
          <a:noFill/>
        </p:spPr>
        <p:txBody>
          <a:bodyPr wrap="square" rtlCol="0">
            <a:spAutoFit/>
          </a:bodyPr>
          <a:lstStyle/>
          <a:p>
            <a:pPr algn="just"/>
            <a:r>
              <a:rPr lang="en-US" altLang="ja-JP" sz="1200" b="1" dirty="0">
                <a:latin typeface="Times New Roman" panose="02020603050405020304" pitchFamily="18" charset="0"/>
                <a:cs typeface="Times New Roman" panose="02020603050405020304" pitchFamily="18" charset="0"/>
              </a:rPr>
              <a:t>Supplementary Figure 11. </a:t>
            </a:r>
            <a:r>
              <a:rPr lang="en-US" altLang="ja-JP" sz="1200" dirty="0">
                <a:latin typeface="Times New Roman" panose="02020603050405020304" pitchFamily="18" charset="0"/>
                <a:cs typeface="Times New Roman" panose="02020603050405020304" pitchFamily="18" charset="0"/>
              </a:rPr>
              <a:t>Insertion positions of G2Is for each IEP type in the bacterial genomes. Among the representative bacterial species containing G2Is, the insertion positions of the introns in the chromosomes of 349 genomes for which the position of </a:t>
            </a:r>
            <a:r>
              <a:rPr lang="en-US" altLang="ja-JP" sz="1200" i="1" dirty="0" err="1">
                <a:latin typeface="Times New Roman" panose="02020603050405020304" pitchFamily="18" charset="0"/>
                <a:cs typeface="Times New Roman" panose="02020603050405020304" pitchFamily="18" charset="0"/>
              </a:rPr>
              <a:t>oriC</a:t>
            </a:r>
            <a:r>
              <a:rPr lang="en-US" altLang="ja-JP" sz="1200" dirty="0">
                <a:latin typeface="Times New Roman" panose="02020603050405020304" pitchFamily="18" charset="0"/>
                <a:cs typeface="Times New Roman" panose="02020603050405020304" pitchFamily="18" charset="0"/>
              </a:rPr>
              <a:t> could be obtained from the </a:t>
            </a:r>
            <a:r>
              <a:rPr lang="en-US" altLang="ja-JP" sz="1200" dirty="0" err="1">
                <a:latin typeface="Times New Roman" panose="02020603050405020304" pitchFamily="18" charset="0"/>
                <a:cs typeface="Times New Roman" panose="02020603050405020304" pitchFamily="18" charset="0"/>
              </a:rPr>
              <a:t>DoriC</a:t>
            </a:r>
            <a:r>
              <a:rPr lang="en-US" altLang="ja-JP" sz="1200" dirty="0">
                <a:latin typeface="Times New Roman" panose="02020603050405020304" pitchFamily="18" charset="0"/>
                <a:cs typeface="Times New Roman" panose="02020603050405020304" pitchFamily="18" charset="0"/>
              </a:rPr>
              <a:t> database are shown for each IEP type. Positions separated from </a:t>
            </a:r>
            <a:r>
              <a:rPr lang="en-US" altLang="ja-JP" sz="1200" i="1" dirty="0" err="1">
                <a:latin typeface="Times New Roman" panose="02020603050405020304" pitchFamily="18" charset="0"/>
                <a:cs typeface="Times New Roman" panose="02020603050405020304" pitchFamily="18" charset="0"/>
              </a:rPr>
              <a:t>ori</a:t>
            </a:r>
            <a:r>
              <a:rPr lang="en-US" altLang="ja-JP" sz="1200" i="1" dirty="0">
                <a:latin typeface="Times New Roman" panose="02020603050405020304" pitchFamily="18" charset="0"/>
                <a:cs typeface="Times New Roman" panose="02020603050405020304" pitchFamily="18" charset="0"/>
              </a:rPr>
              <a:t> </a:t>
            </a:r>
            <a:r>
              <a:rPr lang="en-US" altLang="ja-JP" sz="1200" dirty="0">
                <a:latin typeface="Times New Roman" panose="02020603050405020304" pitchFamily="18" charset="0"/>
                <a:cs typeface="Times New Roman" panose="02020603050405020304" pitchFamily="18" charset="0"/>
              </a:rPr>
              <a:t>by half the chromosome length were defined as </a:t>
            </a:r>
            <a:r>
              <a:rPr lang="en-US" altLang="ja-JP" sz="1200" i="1" dirty="0">
                <a:latin typeface="Times New Roman" panose="02020603050405020304" pitchFamily="18" charset="0"/>
                <a:cs typeface="Times New Roman" panose="02020603050405020304" pitchFamily="18" charset="0"/>
              </a:rPr>
              <a:t>ter</a:t>
            </a:r>
            <a:r>
              <a:rPr lang="en-US" altLang="ja-JP" sz="1200" dirty="0">
                <a:latin typeface="Times New Roman" panose="02020603050405020304" pitchFamily="18" charset="0"/>
                <a:cs typeface="Times New Roman" panose="02020603050405020304" pitchFamily="18" charset="0"/>
              </a:rPr>
              <a:t>. The right and left arms extending from </a:t>
            </a:r>
            <a:r>
              <a:rPr lang="en-US" altLang="ja-JP" sz="1200" i="1" dirty="0" err="1">
                <a:latin typeface="Times New Roman" panose="02020603050405020304" pitchFamily="18" charset="0"/>
                <a:cs typeface="Times New Roman" panose="02020603050405020304" pitchFamily="18" charset="0"/>
              </a:rPr>
              <a:t>ori</a:t>
            </a:r>
            <a:r>
              <a:rPr lang="en-US" altLang="ja-JP" sz="1200" dirty="0">
                <a:latin typeface="Times New Roman" panose="02020603050405020304" pitchFamily="18" charset="0"/>
                <a:cs typeface="Times New Roman" panose="02020603050405020304" pitchFamily="18" charset="0"/>
              </a:rPr>
              <a:t> to </a:t>
            </a:r>
            <a:r>
              <a:rPr lang="en-US" altLang="ja-JP" sz="1200" i="1" dirty="0" err="1">
                <a:latin typeface="Times New Roman" panose="02020603050405020304" pitchFamily="18" charset="0"/>
                <a:cs typeface="Times New Roman" panose="02020603050405020304" pitchFamily="18" charset="0"/>
              </a:rPr>
              <a:t>ter</a:t>
            </a:r>
            <a:r>
              <a:rPr lang="en-US" altLang="ja-JP" sz="1200" i="1" dirty="0">
                <a:latin typeface="Times New Roman" panose="02020603050405020304" pitchFamily="18" charset="0"/>
                <a:cs typeface="Times New Roman" panose="02020603050405020304" pitchFamily="18" charset="0"/>
              </a:rPr>
              <a:t> </a:t>
            </a:r>
            <a:r>
              <a:rPr lang="en-US" altLang="ja-JP" sz="1200" dirty="0">
                <a:latin typeface="Times New Roman" panose="02020603050405020304" pitchFamily="18" charset="0"/>
                <a:cs typeface="Times New Roman" panose="02020603050405020304" pitchFamily="18" charset="0"/>
              </a:rPr>
              <a:t>were each divided into 200 intervals, and the relative insertion positions of the G2Is were determined. In each box, the vertical axis represents the integrated value of the number of G2Is, and the horizontal axis represents the relative position on the chromosome. The numbers of G2Is were plotted in the upper half of each box if they were inserted into the top strand, and in the lower half of the box if they were inserted into the bottom strand.</a:t>
            </a:r>
            <a:r>
              <a:rPr lang="en-US" altLang="ja-JP" sz="1200" b="1" dirty="0">
                <a:latin typeface="Times New Roman" panose="02020603050405020304" pitchFamily="18" charset="0"/>
                <a:cs typeface="Times New Roman" panose="02020603050405020304" pitchFamily="18" charset="0"/>
              </a:rPr>
              <a:t> </a:t>
            </a:r>
            <a:r>
              <a:rPr lang="en-US" altLang="ja-JP" sz="1200" dirty="0">
                <a:latin typeface="Times New Roman" panose="02020603050405020304" pitchFamily="18" charset="0"/>
                <a:cs typeface="Times New Roman" panose="02020603050405020304" pitchFamily="18" charset="0"/>
              </a:rPr>
              <a:t>The</a:t>
            </a:r>
            <a:r>
              <a:rPr lang="en-US" altLang="ja-JP" sz="1200" b="1" dirty="0">
                <a:latin typeface="Times New Roman" panose="02020603050405020304" pitchFamily="18" charset="0"/>
                <a:cs typeface="Times New Roman" panose="02020603050405020304" pitchFamily="18" charset="0"/>
              </a:rPr>
              <a:t> </a:t>
            </a:r>
            <a:r>
              <a:rPr lang="en-US" altLang="ja-JP" sz="1200" dirty="0">
                <a:latin typeface="Times New Roman" panose="02020603050405020304" pitchFamily="18" charset="0"/>
                <a:cs typeface="Times New Roman" panose="02020603050405020304" pitchFamily="18" charset="0"/>
              </a:rPr>
              <a:t>IEP types and number of G2Is (in brackets) are shown above each box. The Insertion bias (IB) scores were calculated as the ratio of the number of G2Is on the lagging strand to the those on the leading strand and are shown at the top of each box.</a:t>
            </a:r>
            <a:endParaRPr lang="ja-JP" altLang="ja-JP" sz="1200">
              <a:latin typeface="Times New Roman" panose="02020603050405020304" pitchFamily="18" charset="0"/>
              <a:cs typeface="Times New Roman" panose="02020603050405020304" pitchFamily="18" charset="0"/>
            </a:endParaRPr>
          </a:p>
        </p:txBody>
      </p:sp>
      <p:sp>
        <p:nvSpPr>
          <p:cNvPr id="2" name="正方形/長方形 1">
            <a:extLst>
              <a:ext uri="{FF2B5EF4-FFF2-40B4-BE49-F238E27FC236}">
                <a16:creationId xmlns:a16="http://schemas.microsoft.com/office/drawing/2014/main" id="{EE7443FC-25B5-9F43-BEF7-29CF85618773}"/>
              </a:ext>
            </a:extLst>
          </p:cNvPr>
          <p:cNvSpPr/>
          <p:nvPr/>
        </p:nvSpPr>
        <p:spPr>
          <a:xfrm>
            <a:off x="4918850" y="344387"/>
            <a:ext cx="516171" cy="1033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B90FA3DC-16ED-1749-AAFA-24D7F2198B82}"/>
              </a:ext>
            </a:extLst>
          </p:cNvPr>
          <p:cNvSpPr txBox="1"/>
          <p:nvPr/>
        </p:nvSpPr>
        <p:spPr>
          <a:xfrm>
            <a:off x="4980779" y="303723"/>
            <a:ext cx="516172" cy="184666"/>
          </a:xfrm>
          <a:prstGeom prst="rect">
            <a:avLst/>
          </a:prstGeom>
          <a:noFill/>
        </p:spPr>
        <p:txBody>
          <a:bodyPr wrap="square" rtlCol="0">
            <a:spAutoFit/>
          </a:bodyPr>
          <a:lstStyle/>
          <a:p>
            <a:r>
              <a:rPr kumimoji="1" lang="en-US" altLang="ja-JP" sz="600" dirty="0">
                <a:latin typeface="Arial Narrow" panose="020B0604020202020204" pitchFamily="34" charset="0"/>
                <a:cs typeface="Arial Narrow" panose="020B0604020202020204" pitchFamily="34" charset="0"/>
              </a:rPr>
              <a:t>F (n=36)</a:t>
            </a:r>
            <a:endParaRPr kumimoji="1" lang="ja-JP" altLang="en-US" sz="600">
              <a:latin typeface="Arial Narrow" panose="020B0604020202020204" pitchFamily="34" charset="0"/>
              <a:cs typeface="Arial Narrow" panose="020B0604020202020204" pitchFamily="34" charset="0"/>
            </a:endParaRPr>
          </a:p>
        </p:txBody>
      </p:sp>
      <p:sp>
        <p:nvSpPr>
          <p:cNvPr id="7" name="正方形/長方形 6">
            <a:extLst>
              <a:ext uri="{FF2B5EF4-FFF2-40B4-BE49-F238E27FC236}">
                <a16:creationId xmlns:a16="http://schemas.microsoft.com/office/drawing/2014/main" id="{5C31AF52-5509-CB47-A9ED-0CE0C659543B}"/>
              </a:ext>
            </a:extLst>
          </p:cNvPr>
          <p:cNvSpPr/>
          <p:nvPr/>
        </p:nvSpPr>
        <p:spPr>
          <a:xfrm>
            <a:off x="3498229" y="5107368"/>
            <a:ext cx="516171" cy="1033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2A3E2A93-9E03-344C-828D-C24021DC9A2D}"/>
              </a:ext>
            </a:extLst>
          </p:cNvPr>
          <p:cNvSpPr txBox="1"/>
          <p:nvPr/>
        </p:nvSpPr>
        <p:spPr>
          <a:xfrm>
            <a:off x="3541606" y="5058073"/>
            <a:ext cx="516172" cy="184666"/>
          </a:xfrm>
          <a:prstGeom prst="rect">
            <a:avLst/>
          </a:prstGeom>
          <a:noFill/>
        </p:spPr>
        <p:txBody>
          <a:bodyPr wrap="square" rtlCol="0">
            <a:spAutoFit/>
          </a:bodyPr>
          <a:lstStyle/>
          <a:p>
            <a:r>
              <a:rPr lang="en-US" altLang="ja-JP" sz="600" dirty="0">
                <a:latin typeface="Arial Narrow" panose="020B0604020202020204" pitchFamily="34" charset="0"/>
                <a:cs typeface="Arial Narrow" panose="020B0604020202020204" pitchFamily="34" charset="0"/>
              </a:rPr>
              <a:t>G</a:t>
            </a:r>
            <a:r>
              <a:rPr kumimoji="1" lang="en-US" altLang="ja-JP" sz="600" dirty="0">
                <a:latin typeface="Arial Narrow" panose="020B0604020202020204" pitchFamily="34" charset="0"/>
                <a:cs typeface="Arial Narrow" panose="020B0604020202020204" pitchFamily="34" charset="0"/>
              </a:rPr>
              <a:t> (n=25)</a:t>
            </a:r>
            <a:endParaRPr kumimoji="1" lang="ja-JP" altLang="en-US" sz="60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40297732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テキスト ボックス 142">
            <a:extLst>
              <a:ext uri="{FF2B5EF4-FFF2-40B4-BE49-F238E27FC236}">
                <a16:creationId xmlns:a16="http://schemas.microsoft.com/office/drawing/2014/main" id="{E9D86834-4D07-C342-BC81-817C79FC6362}"/>
              </a:ext>
            </a:extLst>
          </p:cNvPr>
          <p:cNvSpPr txBox="1"/>
          <p:nvPr/>
        </p:nvSpPr>
        <p:spPr>
          <a:xfrm>
            <a:off x="865165" y="6277331"/>
            <a:ext cx="5127670" cy="830997"/>
          </a:xfrm>
          <a:prstGeom prst="rect">
            <a:avLst/>
          </a:prstGeom>
          <a:noFill/>
        </p:spPr>
        <p:txBody>
          <a:bodyPr wrap="square" rtlCol="0">
            <a:spAutoFit/>
          </a:bodyPr>
          <a:lstStyle/>
          <a:p>
            <a:pPr algn="just"/>
            <a:r>
              <a:rPr lang="en-US" altLang="ja-JP" sz="1200" b="1" dirty="0">
                <a:latin typeface="Times New Roman" panose="02020603050405020304" pitchFamily="18" charset="0"/>
                <a:cs typeface="Times New Roman" panose="02020603050405020304" pitchFamily="18" charset="0"/>
              </a:rPr>
              <a:t>Supplementary Figure 12. </a:t>
            </a:r>
            <a:r>
              <a:rPr lang="en-US" altLang="ja-JP" sz="1200" dirty="0">
                <a:latin typeface="Times New Roman" panose="02020603050405020304" pitchFamily="18" charset="0"/>
                <a:cs typeface="Times New Roman" panose="02020603050405020304" pitchFamily="18" charset="0"/>
              </a:rPr>
              <a:t>Distribution of GC skew indices for bacterial chromosomes (genomes).</a:t>
            </a:r>
            <a:r>
              <a:rPr lang="en-US" altLang="ja-JP" sz="1200" b="1" dirty="0">
                <a:latin typeface="Times New Roman" panose="02020603050405020304" pitchFamily="18" charset="0"/>
                <a:cs typeface="Times New Roman" panose="02020603050405020304" pitchFamily="18" charset="0"/>
              </a:rPr>
              <a:t> </a:t>
            </a:r>
            <a:r>
              <a:rPr lang="en-US" altLang="ja-JP" sz="1200" dirty="0">
                <a:latin typeface="Times New Roman" panose="02020603050405020304" pitchFamily="18" charset="0"/>
                <a:cs typeface="Times New Roman" panose="02020603050405020304" pitchFamily="18" charset="0"/>
              </a:rPr>
              <a:t>Distribution of the GC skew indices for the chromosomes of 1,795 representative bacterial genomes is shown. In this analysis, chromosomes of ≥ 1,000,000 bp were used.</a:t>
            </a:r>
            <a:endParaRPr lang="ja-JP" altLang="ja-JP" sz="1200">
              <a:latin typeface="Times New Roman" panose="02020603050405020304" pitchFamily="18" charset="0"/>
              <a:cs typeface="Times New Roman" panose="02020603050405020304" pitchFamily="18" charset="0"/>
            </a:endParaRPr>
          </a:p>
        </p:txBody>
      </p:sp>
      <p:grpSp>
        <p:nvGrpSpPr>
          <p:cNvPr id="2" name="グループ化 1">
            <a:extLst>
              <a:ext uri="{FF2B5EF4-FFF2-40B4-BE49-F238E27FC236}">
                <a16:creationId xmlns:a16="http://schemas.microsoft.com/office/drawing/2014/main" id="{BAB20786-FCC3-B446-8EA1-49C578F11AD4}"/>
              </a:ext>
            </a:extLst>
          </p:cNvPr>
          <p:cNvGrpSpPr/>
          <p:nvPr/>
        </p:nvGrpSpPr>
        <p:grpSpPr>
          <a:xfrm>
            <a:off x="958947" y="1504383"/>
            <a:ext cx="4690765" cy="4462165"/>
            <a:chOff x="958947" y="1504383"/>
            <a:chExt cx="4690765" cy="4462165"/>
          </a:xfrm>
        </p:grpSpPr>
        <p:sp>
          <p:nvSpPr>
            <p:cNvPr id="93" name="正方形/長方形 92">
              <a:extLst>
                <a:ext uri="{FF2B5EF4-FFF2-40B4-BE49-F238E27FC236}">
                  <a16:creationId xmlns:a16="http://schemas.microsoft.com/office/drawing/2014/main" id="{4FE66558-0567-754C-9D86-F43B8D4FFE9E}"/>
                </a:ext>
              </a:extLst>
            </p:cNvPr>
            <p:cNvSpPr/>
            <p:nvPr/>
          </p:nvSpPr>
          <p:spPr>
            <a:xfrm>
              <a:off x="2891746" y="5504883"/>
              <a:ext cx="1986441" cy="461665"/>
            </a:xfrm>
            <a:prstGeom prst="rect">
              <a:avLst/>
            </a:prstGeom>
          </p:spPr>
          <p:txBody>
            <a:bodyPr wrap="none">
              <a:spAutoFit/>
            </a:bodyPr>
            <a:lstStyle/>
            <a:p>
              <a:r>
                <a:rPr lang="en-US" altLang="ja-JP" sz="2400" b="1">
                  <a:latin typeface="Arial Narrow" panose="020B0604020202020204" pitchFamily="34" charset="0"/>
                  <a:cs typeface="Arial Narrow" panose="020B0604020202020204" pitchFamily="34" charset="0"/>
                </a:rPr>
                <a:t>GC skew index</a:t>
              </a:r>
              <a:endParaRPr lang="ja-JP" altLang="en-US" sz="2400" b="1">
                <a:latin typeface="Arial Narrow" panose="020B0604020202020204" pitchFamily="34" charset="0"/>
                <a:cs typeface="Arial Narrow" panose="020B0604020202020204" pitchFamily="34" charset="0"/>
              </a:endParaRPr>
            </a:p>
          </p:txBody>
        </p:sp>
        <p:pic>
          <p:nvPicPr>
            <p:cNvPr id="3" name="図 2">
              <a:extLst>
                <a:ext uri="{FF2B5EF4-FFF2-40B4-BE49-F238E27FC236}">
                  <a16:creationId xmlns:a16="http://schemas.microsoft.com/office/drawing/2014/main" id="{1207D941-42B0-FD4D-A82B-470986C998E6}"/>
                </a:ext>
              </a:extLst>
            </p:cNvPr>
            <p:cNvPicPr>
              <a:picLocks noChangeAspect="1"/>
            </p:cNvPicPr>
            <p:nvPr/>
          </p:nvPicPr>
          <p:blipFill>
            <a:blip r:embed="rId3"/>
            <a:stretch>
              <a:fillRect/>
            </a:stretch>
          </p:blipFill>
          <p:spPr>
            <a:xfrm>
              <a:off x="1420612" y="1504383"/>
              <a:ext cx="4229100" cy="4000500"/>
            </a:xfrm>
            <a:prstGeom prst="rect">
              <a:avLst/>
            </a:prstGeom>
          </p:spPr>
        </p:pic>
        <p:sp>
          <p:nvSpPr>
            <p:cNvPr id="88" name="正方形/長方形 87">
              <a:extLst>
                <a:ext uri="{FF2B5EF4-FFF2-40B4-BE49-F238E27FC236}">
                  <a16:creationId xmlns:a16="http://schemas.microsoft.com/office/drawing/2014/main" id="{9845B6FF-AC35-0E49-A425-F45CC0EA617A}"/>
                </a:ext>
              </a:extLst>
            </p:cNvPr>
            <p:cNvSpPr/>
            <p:nvPr/>
          </p:nvSpPr>
          <p:spPr>
            <a:xfrm rot="16200000">
              <a:off x="-33472" y="3153504"/>
              <a:ext cx="2446504" cy="461665"/>
            </a:xfrm>
            <a:prstGeom prst="rect">
              <a:avLst/>
            </a:prstGeom>
          </p:spPr>
          <p:txBody>
            <a:bodyPr wrap="none">
              <a:spAutoFit/>
            </a:bodyPr>
            <a:lstStyle/>
            <a:p>
              <a:r>
                <a:rPr lang="en-US" altLang="ja-JP" sz="2400" b="1">
                  <a:latin typeface="Arial Narrow" panose="020B0604020202020204" pitchFamily="34" charset="0"/>
                  <a:cs typeface="Arial Narrow" panose="020B0604020202020204" pitchFamily="34" charset="0"/>
                </a:rPr>
                <a:t>Number of species</a:t>
              </a:r>
              <a:endParaRPr lang="ja-JP" altLang="en-US" sz="2400" b="1">
                <a:latin typeface="Arial Narrow" panose="020B0604020202020204" pitchFamily="34" charset="0"/>
                <a:cs typeface="Arial Narrow" panose="020B0604020202020204" pitchFamily="34" charset="0"/>
              </a:endParaRPr>
            </a:p>
          </p:txBody>
        </p:sp>
      </p:grpSp>
    </p:spTree>
    <p:extLst>
      <p:ext uri="{BB962C8B-B14F-4D97-AF65-F5344CB8AC3E}">
        <p14:creationId xmlns:p14="http://schemas.microsoft.com/office/powerpoint/2010/main" val="8881261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036D581C-AC76-5149-92FD-20C2B4E71531}"/>
              </a:ext>
            </a:extLst>
          </p:cNvPr>
          <p:cNvSpPr/>
          <p:nvPr/>
        </p:nvSpPr>
        <p:spPr>
          <a:xfrm>
            <a:off x="626254" y="739957"/>
            <a:ext cx="5605492" cy="5447645"/>
          </a:xfrm>
          <a:prstGeom prst="rect">
            <a:avLst/>
          </a:prstGeom>
        </p:spPr>
        <p:txBody>
          <a:bodyPr wrap="square">
            <a:spAutoFit/>
          </a:bodyPr>
          <a:lstStyle/>
          <a:p>
            <a:pPr algn="just">
              <a:spcAft>
                <a:spcPts val="0"/>
              </a:spcAft>
            </a:pPr>
            <a:r>
              <a:rPr lang="en-US" altLang="ja-JP" sz="1200" b="1"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References:</a:t>
            </a:r>
          </a:p>
          <a:p>
            <a:pPr algn="just">
              <a:spcAft>
                <a:spcPts val="0"/>
              </a:spcAft>
            </a:pPr>
            <a:endPar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endParaRPr>
          </a:p>
          <a:p>
            <a:pPr algn="just">
              <a:spcAft>
                <a:spcPts val="0"/>
              </a:spcAft>
            </a:pPr>
            <a:r>
              <a:rPr lang="en-US" altLang="ja-JP" sz="1200" kern="100" dirty="0" err="1">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Candales</a:t>
            </a:r>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 MA, Duong A, Hood KS, Li T, Neufeld RA, Sun R, </a:t>
            </a:r>
            <a:r>
              <a:rPr lang="en-US" altLang="ja-JP" sz="1200" kern="100" dirty="0" err="1">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Mcneil</a:t>
            </a:r>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 BA, Wu L, </a:t>
            </a:r>
            <a:r>
              <a:rPr lang="en-US" altLang="ja-JP" sz="1200" kern="100" dirty="0" err="1">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Jarding</a:t>
            </a:r>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 AM, and </a:t>
            </a:r>
            <a:r>
              <a:rPr lang="en-US" altLang="ja-JP" sz="1200" kern="100" dirty="0" err="1">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Zimmerly</a:t>
            </a:r>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 S. 2012. Database for bacterial group II introns. </a:t>
            </a:r>
            <a:r>
              <a:rPr lang="en-US" altLang="ja-JP" sz="1200" i="1"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Nucleic Acids Res. </a:t>
            </a:r>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40:187–190.</a:t>
            </a:r>
          </a:p>
          <a:p>
            <a:pPr algn="just">
              <a:spcAft>
                <a:spcPts val="0"/>
              </a:spcAft>
            </a:pPr>
            <a:endPar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endParaRPr>
          </a:p>
          <a:p>
            <a:pPr algn="just">
              <a:spcAft>
                <a:spcPts val="0"/>
              </a:spcAft>
            </a:pPr>
            <a:r>
              <a:rPr lang="en-US" altLang="ja-JP" sz="1200" kern="100" dirty="0" err="1">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Leclercq</a:t>
            </a:r>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 S, Giraud I, </a:t>
            </a:r>
            <a:r>
              <a:rPr lang="en-US" altLang="ja-JP" sz="1200" kern="100" dirty="0" err="1">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Cordaux</a:t>
            </a:r>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 R. 2011. Remarkable Abundance and Evolution of Mobile Group II Introns in </a:t>
            </a:r>
            <a:r>
              <a:rPr lang="en-US" altLang="ja-JP" sz="1200" i="1"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Wolbachia</a:t>
            </a:r>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 Bacterial Endosymbionts, </a:t>
            </a:r>
            <a:r>
              <a:rPr lang="en-US" altLang="ja-JP" sz="1200" i="1"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Mol Biol </a:t>
            </a:r>
            <a:r>
              <a:rPr lang="en-US" altLang="ja-JP" sz="1200" i="1" kern="100" dirty="0" err="1">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Evol</a:t>
            </a:r>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 28(1):685–697.</a:t>
            </a:r>
          </a:p>
          <a:p>
            <a:pPr algn="just">
              <a:spcAft>
                <a:spcPts val="0"/>
              </a:spcAft>
            </a:pPr>
            <a:endPar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endParaRPr>
          </a:p>
          <a:p>
            <a:pPr algn="just"/>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Nakamura Y, Kaneko T, Sato S, </a:t>
            </a:r>
            <a:r>
              <a:rPr lang="en-US" altLang="ja-JP" sz="1200" kern="100" dirty="0" err="1">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Ikeuchi</a:t>
            </a:r>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 M, </a:t>
            </a:r>
            <a:r>
              <a:rPr lang="en-US" altLang="ja-JP" sz="1200" kern="100" dirty="0" err="1">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Katoh</a:t>
            </a:r>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 H, </a:t>
            </a:r>
            <a:r>
              <a:rPr lang="en-US" altLang="ja-JP" sz="1200" kern="100" dirty="0" err="1">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Sasamoto</a:t>
            </a:r>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 S, Watanabe A, </a:t>
            </a:r>
            <a:r>
              <a:rPr lang="en-US" altLang="ja-JP" sz="1200" kern="100" dirty="0" err="1">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Iriguchi</a:t>
            </a:r>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 M, Kawashima K, Kimura T, </a:t>
            </a:r>
            <a:r>
              <a:rPr lang="en-US" altLang="ja-JP" sz="1200" i="1"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et al</a:t>
            </a:r>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 2002. Complete genome structure of the thermophilic cyanobacterium </a:t>
            </a:r>
            <a:r>
              <a:rPr lang="en-US" altLang="ja-JP" sz="1200" kern="100" dirty="0" err="1">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Thermosynechococcus</a:t>
            </a:r>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 elongatus BP-1. </a:t>
            </a:r>
            <a:r>
              <a:rPr lang="en-US" altLang="ja-JP" sz="1200" i="1"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DNA Res</a:t>
            </a:r>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 9(4):123-130.</a:t>
            </a:r>
          </a:p>
          <a:p>
            <a:pPr algn="just">
              <a:spcAft>
                <a:spcPts val="0"/>
              </a:spcAft>
            </a:pPr>
            <a:endPar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endParaRPr>
          </a:p>
          <a:p>
            <a:pPr algn="just"/>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Toro N, Martínez-</a:t>
            </a:r>
            <a:r>
              <a:rPr lang="en-US" altLang="ja-JP" sz="1200" kern="100" dirty="0" err="1">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Abarca</a:t>
            </a:r>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 F, Fernández-López M, Muñoz-Adelantado E. Diversity of group II introns in the genome of </a:t>
            </a:r>
            <a:r>
              <a:rPr lang="en-US" altLang="ja-JP" sz="1200" kern="100" dirty="0" err="1">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Sinorhizobium</a:t>
            </a:r>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 </a:t>
            </a:r>
            <a:r>
              <a:rPr lang="en-US" altLang="ja-JP" sz="1200" kern="100" dirty="0" err="1">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meliloti</a:t>
            </a:r>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 strain 1021: splicing and mobility of RmInt1. 2003. Diversity of Group II Introns in the Genome of </a:t>
            </a:r>
            <a:r>
              <a:rPr lang="en-US" altLang="ja-JP" sz="1200" kern="100" dirty="0" err="1">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Sinorhizobium</a:t>
            </a:r>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 </a:t>
            </a:r>
            <a:r>
              <a:rPr lang="en-US" altLang="ja-JP" sz="1200" kern="100" dirty="0" err="1">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Meliloti</a:t>
            </a:r>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 Strain 1021: Splicing and Mobility of RmInt1. </a:t>
            </a:r>
            <a:r>
              <a:rPr lang="en-US" altLang="ja-JP" sz="1200" i="1"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Mol Genet Genomics</a:t>
            </a:r>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 268(5):628-36.</a:t>
            </a:r>
          </a:p>
          <a:p>
            <a:pPr algn="just">
              <a:spcAft>
                <a:spcPts val="0"/>
              </a:spcAft>
            </a:pPr>
            <a:endParaRPr lang="en-US" altLang="ja-JP" sz="1200" kern="100" dirty="0">
              <a:latin typeface="Times New Roman" panose="02020603050405020304" pitchFamily="18" charset="0"/>
              <a:ea typeface="游明朝" panose="02020400000000000000" pitchFamily="18" charset="-128"/>
              <a:cs typeface="Times New Roman" panose="02020603050405020304" pitchFamily="18" charset="0"/>
            </a:endParaRPr>
          </a:p>
          <a:p>
            <a:pPr algn="just">
              <a:spcAft>
                <a:spcPts val="0"/>
              </a:spcAft>
            </a:pPr>
            <a:r>
              <a:rPr lang="en-US" altLang="ja-JP" sz="1200" kern="100" dirty="0" err="1">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Tourasse</a:t>
            </a:r>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 NJ, </a:t>
            </a:r>
            <a:r>
              <a:rPr lang="en-US" altLang="ja-JP" sz="1200" kern="100" dirty="0" err="1">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Kolstø</a:t>
            </a:r>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 A. 2008. Survey of group I and group II introns in 29 sequenced genomes of the Bacillus cereus group: insights into their spread and evolution. </a:t>
            </a:r>
            <a:r>
              <a:rPr lang="en-US" altLang="ja-JP" sz="1200" i="1"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Nucleic Acids Res</a:t>
            </a:r>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 36:4529–4548.</a:t>
            </a:r>
          </a:p>
          <a:p>
            <a:pPr algn="just">
              <a:spcAft>
                <a:spcPts val="0"/>
              </a:spcAft>
            </a:pPr>
            <a:endPar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endParaRPr>
          </a:p>
          <a:p>
            <a:pPr algn="just">
              <a:spcAft>
                <a:spcPts val="0"/>
              </a:spcAft>
            </a:pPr>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Wang C, </a:t>
            </a:r>
            <a:r>
              <a:rPr lang="en-US" altLang="ja-JP" sz="1200" kern="100" dirty="0" err="1">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Villion</a:t>
            </a:r>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 M, Semper C, </a:t>
            </a:r>
            <a:r>
              <a:rPr lang="en-US" altLang="ja-JP" sz="1200" kern="100" dirty="0" err="1">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Coros</a:t>
            </a:r>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 C, </a:t>
            </a:r>
            <a:r>
              <a:rPr lang="en-US" altLang="ja-JP" sz="1200" kern="100" dirty="0" err="1">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Moineau</a:t>
            </a:r>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 S, </a:t>
            </a:r>
            <a:r>
              <a:rPr lang="en-US" altLang="ja-JP" sz="1200" kern="100" dirty="0" err="1">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Zimmerly</a:t>
            </a:r>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 S. 2011. A reverse transcriptase-related protein mediates phage resistance and polymerizes untemplated DNA in vitro. </a:t>
            </a:r>
            <a:r>
              <a:rPr lang="en-US" altLang="ja-JP" sz="1200" i="1"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Nucleic Acids Res </a:t>
            </a:r>
            <a:r>
              <a:rPr lang="en-US" altLang="ja-JP" sz="1200" kern="100" dirty="0">
                <a:solidFill>
                  <a:srgbClr val="000000"/>
                </a:solidFill>
                <a:latin typeface="Times New Roman" panose="02020603050405020304" pitchFamily="18" charset="0"/>
                <a:ea typeface="游明朝" panose="02020400000000000000" pitchFamily="18" charset="-128"/>
                <a:cs typeface="Times New Roman" panose="02020603050405020304" pitchFamily="18" charset="0"/>
              </a:rPr>
              <a:t>39:7620-7629.</a:t>
            </a:r>
          </a:p>
          <a:p>
            <a:pPr algn="just">
              <a:spcAft>
                <a:spcPts val="0"/>
              </a:spcAft>
              <a:tabLst>
                <a:tab pos="457200" algn="l"/>
              </a:tabLst>
            </a:pPr>
            <a:endParaRPr lang="en-US" altLang="ja-JP" sz="1200" kern="100" dirty="0">
              <a:latin typeface="Times New Roman" panose="02020603050405020304" pitchFamily="18" charset="0"/>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5899413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AC3CA7A4-810B-2E46-8AE0-B2CCDE97C087}"/>
              </a:ext>
            </a:extLst>
          </p:cNvPr>
          <p:cNvPicPr>
            <a:picLocks noChangeAspect="1"/>
          </p:cNvPicPr>
          <p:nvPr/>
        </p:nvPicPr>
        <p:blipFill rotWithShape="1">
          <a:blip r:embed="rId3"/>
          <a:srcRect t="7403" b="29416"/>
          <a:stretch/>
        </p:blipFill>
        <p:spPr>
          <a:xfrm rot="16200000">
            <a:off x="-1626421" y="2884253"/>
            <a:ext cx="9555587" cy="4266231"/>
          </a:xfrm>
          <a:prstGeom prst="rect">
            <a:avLst/>
          </a:prstGeom>
        </p:spPr>
      </p:pic>
      <p:sp>
        <p:nvSpPr>
          <p:cNvPr id="5" name="正方形/長方形 4">
            <a:extLst>
              <a:ext uri="{FF2B5EF4-FFF2-40B4-BE49-F238E27FC236}">
                <a16:creationId xmlns:a16="http://schemas.microsoft.com/office/drawing/2014/main" id="{C3BCA4CB-15C4-8A41-9E35-4F9A0B3A04C8}"/>
              </a:ext>
            </a:extLst>
          </p:cNvPr>
          <p:cNvSpPr/>
          <p:nvPr/>
        </p:nvSpPr>
        <p:spPr>
          <a:xfrm rot="16200000">
            <a:off x="3669693" y="2140006"/>
            <a:ext cx="3491203" cy="261610"/>
          </a:xfrm>
          <a:prstGeom prst="rect">
            <a:avLst/>
          </a:prstGeom>
        </p:spPr>
        <p:txBody>
          <a:bodyPr wrap="square">
            <a:spAutoFit/>
          </a:bodyPr>
          <a:lstStyle/>
          <a:p>
            <a:pPr algn="just">
              <a:spcAft>
                <a:spcPts val="0"/>
              </a:spcAft>
            </a:pPr>
            <a:r>
              <a:rPr lang="en-US" altLang="ja-JP" sz="1100" kern="100" dirty="0">
                <a:latin typeface="Times New Roman" panose="02020603050405020304" pitchFamily="18" charset="0"/>
                <a:ea typeface="游明朝" panose="02020400000000000000" pitchFamily="18" charset="-128"/>
                <a:cs typeface="Times New Roman" panose="02020603050405020304" pitchFamily="18" charset="0"/>
              </a:rPr>
              <a:t>TP, true positive; FP, false positive; FN, false negative.</a:t>
            </a:r>
          </a:p>
        </p:txBody>
      </p:sp>
      <p:sp>
        <p:nvSpPr>
          <p:cNvPr id="6" name="正方形/長方形 5">
            <a:extLst>
              <a:ext uri="{FF2B5EF4-FFF2-40B4-BE49-F238E27FC236}">
                <a16:creationId xmlns:a16="http://schemas.microsoft.com/office/drawing/2014/main" id="{173024B0-0A33-6B46-8EED-2EB57DD92C36}"/>
              </a:ext>
            </a:extLst>
          </p:cNvPr>
          <p:cNvSpPr/>
          <p:nvPr/>
        </p:nvSpPr>
        <p:spPr>
          <a:xfrm rot="16200000">
            <a:off x="-3717342" y="4653427"/>
            <a:ext cx="9320426" cy="261610"/>
          </a:xfrm>
          <a:prstGeom prst="rect">
            <a:avLst/>
          </a:prstGeom>
          <a:solidFill>
            <a:schemeClr val="bg1"/>
          </a:solidFill>
        </p:spPr>
        <p:txBody>
          <a:bodyPr wrap="square">
            <a:spAutoFit/>
          </a:bodyPr>
          <a:lstStyle/>
          <a:p>
            <a:pPr algn="just">
              <a:spcAft>
                <a:spcPts val="0"/>
              </a:spcAft>
            </a:pPr>
            <a:r>
              <a:rPr lang="en-US" altLang="ja-JP" sz="1100" b="1" kern="100" dirty="0">
                <a:latin typeface="Times New Roman" panose="02020603050405020304" pitchFamily="18" charset="0"/>
                <a:ea typeface="游明朝" panose="02020400000000000000" pitchFamily="18" charset="-128"/>
                <a:cs typeface="Times New Roman" panose="02020603050405020304" pitchFamily="18" charset="0"/>
              </a:rPr>
              <a:t>Supplementary Table 1. Summary of the performance evaluation of our bioinformatic pipeline used to extract G2Is from prokaryotic genomes. </a:t>
            </a:r>
            <a:endParaRPr lang="ja-JP" altLang="ja-JP" sz="1100" b="1" kern="100">
              <a:latin typeface="Times New Roman" panose="02020603050405020304" pitchFamily="18" charset="0"/>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9190189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descr="テーブル&#10;&#10;中程度の精度で自動的に生成された説明">
            <a:extLst>
              <a:ext uri="{FF2B5EF4-FFF2-40B4-BE49-F238E27FC236}">
                <a16:creationId xmlns:a16="http://schemas.microsoft.com/office/drawing/2014/main" id="{4C7E0421-6FD0-9941-9653-127B188C23C0}"/>
              </a:ext>
            </a:extLst>
          </p:cNvPr>
          <p:cNvPicPr>
            <a:picLocks noChangeAspect="1"/>
          </p:cNvPicPr>
          <p:nvPr/>
        </p:nvPicPr>
        <p:blipFill>
          <a:blip r:embed="rId3"/>
          <a:stretch>
            <a:fillRect/>
          </a:stretch>
        </p:blipFill>
        <p:spPr>
          <a:xfrm>
            <a:off x="105418" y="0"/>
            <a:ext cx="6647163" cy="9906000"/>
          </a:xfrm>
          <a:prstGeom prst="rect">
            <a:avLst/>
          </a:prstGeom>
        </p:spPr>
      </p:pic>
    </p:spTree>
    <p:extLst>
      <p:ext uri="{BB962C8B-B14F-4D97-AF65-F5344CB8AC3E}">
        <p14:creationId xmlns:p14="http://schemas.microsoft.com/office/powerpoint/2010/main" val="42176145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descr="テーブル&#10;&#10;自動的に生成された説明">
            <a:extLst>
              <a:ext uri="{FF2B5EF4-FFF2-40B4-BE49-F238E27FC236}">
                <a16:creationId xmlns:a16="http://schemas.microsoft.com/office/drawing/2014/main" id="{9B2082ED-D3A6-194E-88DD-0E47F55F153C}"/>
              </a:ext>
            </a:extLst>
          </p:cNvPr>
          <p:cNvPicPr>
            <a:picLocks noChangeAspect="1"/>
          </p:cNvPicPr>
          <p:nvPr/>
        </p:nvPicPr>
        <p:blipFill>
          <a:blip r:embed="rId3"/>
          <a:stretch>
            <a:fillRect/>
          </a:stretch>
        </p:blipFill>
        <p:spPr>
          <a:xfrm>
            <a:off x="69386" y="0"/>
            <a:ext cx="6719228" cy="9906000"/>
          </a:xfrm>
          <a:prstGeom prst="rect">
            <a:avLst/>
          </a:prstGeom>
        </p:spPr>
      </p:pic>
    </p:spTree>
    <p:extLst>
      <p:ext uri="{BB962C8B-B14F-4D97-AF65-F5344CB8AC3E}">
        <p14:creationId xmlns:p14="http://schemas.microsoft.com/office/powerpoint/2010/main" val="23266696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BE2510C7-FCE0-9A40-9EAA-785E1DDD3873}"/>
              </a:ext>
            </a:extLst>
          </p:cNvPr>
          <p:cNvSpPr/>
          <p:nvPr/>
        </p:nvSpPr>
        <p:spPr>
          <a:xfrm>
            <a:off x="727894" y="1545840"/>
            <a:ext cx="5445426" cy="276999"/>
          </a:xfrm>
          <a:prstGeom prst="rect">
            <a:avLst/>
          </a:prstGeom>
        </p:spPr>
        <p:txBody>
          <a:bodyPr wrap="square">
            <a:spAutoFit/>
          </a:bodyPr>
          <a:lstStyle/>
          <a:p>
            <a:r>
              <a:rPr lang="en-US" altLang="ja-JP" sz="1200" b="1" dirty="0">
                <a:latin typeface="Times New Roman" panose="02020603050405020304" pitchFamily="18" charset="0"/>
                <a:cs typeface="Times New Roman" panose="02020603050405020304" pitchFamily="18" charset="0"/>
              </a:rPr>
              <a:t>Supplementary Table 3. Summary of G2Is detected in this study.</a:t>
            </a:r>
          </a:p>
        </p:txBody>
      </p:sp>
      <p:sp>
        <p:nvSpPr>
          <p:cNvPr id="6" name="正方形/長方形 5">
            <a:extLst>
              <a:ext uri="{FF2B5EF4-FFF2-40B4-BE49-F238E27FC236}">
                <a16:creationId xmlns:a16="http://schemas.microsoft.com/office/drawing/2014/main" id="{D2F5047A-661F-564C-B1AE-39ACEBA645A8}"/>
              </a:ext>
            </a:extLst>
          </p:cNvPr>
          <p:cNvSpPr/>
          <p:nvPr/>
        </p:nvSpPr>
        <p:spPr>
          <a:xfrm>
            <a:off x="727894" y="2062668"/>
            <a:ext cx="5445426" cy="276999"/>
          </a:xfrm>
          <a:prstGeom prst="rect">
            <a:avLst/>
          </a:prstGeom>
        </p:spPr>
        <p:txBody>
          <a:bodyPr wrap="square">
            <a:spAutoFit/>
          </a:bodyPr>
          <a:lstStyle/>
          <a:p>
            <a:r>
              <a:rPr lang="en-US" altLang="ja-JP" sz="1200" b="1" dirty="0">
                <a:latin typeface="Times New Roman" panose="02020603050405020304" pitchFamily="18" charset="0"/>
                <a:cs typeface="Times New Roman" panose="02020603050405020304" pitchFamily="18" charset="0"/>
              </a:rPr>
              <a:t>Supplementary Table 4. Summary of prokaryotic genomes used in this study.</a:t>
            </a:r>
          </a:p>
        </p:txBody>
      </p:sp>
      <p:sp>
        <p:nvSpPr>
          <p:cNvPr id="7" name="正方形/長方形 6">
            <a:extLst>
              <a:ext uri="{FF2B5EF4-FFF2-40B4-BE49-F238E27FC236}">
                <a16:creationId xmlns:a16="http://schemas.microsoft.com/office/drawing/2014/main" id="{81F8805E-3E93-E140-9AEC-F10F7C41162E}"/>
              </a:ext>
            </a:extLst>
          </p:cNvPr>
          <p:cNvSpPr/>
          <p:nvPr/>
        </p:nvSpPr>
        <p:spPr>
          <a:xfrm>
            <a:off x="1413142" y="4356353"/>
            <a:ext cx="4522671" cy="276999"/>
          </a:xfrm>
          <a:prstGeom prst="rect">
            <a:avLst/>
          </a:prstGeom>
        </p:spPr>
        <p:txBody>
          <a:bodyPr wrap="square">
            <a:spAutoFit/>
          </a:bodyPr>
          <a:lstStyle/>
          <a:p>
            <a:r>
              <a:rPr lang="en-US" altLang="ja-JP" sz="1200" dirty="0">
                <a:latin typeface="Times New Roman" panose="02020603050405020304" pitchFamily="18" charset="0"/>
                <a:cs typeface="Times New Roman" panose="02020603050405020304" pitchFamily="18" charset="0"/>
              </a:rPr>
              <a:t>These Tables are supplied as a separate Excel file.</a:t>
            </a:r>
            <a:endParaRPr lang="en-US" altLang="ja-JP" sz="1200" dirty="0">
              <a:effectLst/>
              <a:latin typeface="Times New Roman" panose="02020603050405020304" pitchFamily="18" charset="0"/>
              <a:cs typeface="Times New Roman" panose="02020603050405020304" pitchFamily="18" charset="0"/>
            </a:endParaRPr>
          </a:p>
        </p:txBody>
      </p:sp>
      <p:sp>
        <p:nvSpPr>
          <p:cNvPr id="5" name="正方形/長方形 4">
            <a:extLst>
              <a:ext uri="{FF2B5EF4-FFF2-40B4-BE49-F238E27FC236}">
                <a16:creationId xmlns:a16="http://schemas.microsoft.com/office/drawing/2014/main" id="{62373C8E-53CD-654B-9B5D-D6B21AA567F2}"/>
              </a:ext>
            </a:extLst>
          </p:cNvPr>
          <p:cNvSpPr/>
          <p:nvPr/>
        </p:nvSpPr>
        <p:spPr>
          <a:xfrm>
            <a:off x="727894" y="2579497"/>
            <a:ext cx="5445426" cy="276999"/>
          </a:xfrm>
          <a:prstGeom prst="rect">
            <a:avLst/>
          </a:prstGeom>
        </p:spPr>
        <p:txBody>
          <a:bodyPr wrap="square">
            <a:spAutoFit/>
          </a:bodyPr>
          <a:lstStyle/>
          <a:p>
            <a:r>
              <a:rPr lang="en-US" altLang="ja-JP" sz="1200" b="1" dirty="0">
                <a:latin typeface="Times New Roman" panose="02020603050405020304" pitchFamily="18" charset="0"/>
                <a:cs typeface="Times New Roman" panose="02020603050405020304" pitchFamily="18" charset="0"/>
              </a:rPr>
              <a:t>Supplementary Table 5. Number of G2Is by IEP type in each genome.</a:t>
            </a:r>
          </a:p>
        </p:txBody>
      </p:sp>
      <p:sp>
        <p:nvSpPr>
          <p:cNvPr id="8" name="正方形/長方形 7">
            <a:extLst>
              <a:ext uri="{FF2B5EF4-FFF2-40B4-BE49-F238E27FC236}">
                <a16:creationId xmlns:a16="http://schemas.microsoft.com/office/drawing/2014/main" id="{FDF6CD9A-7AC2-7141-9C45-890643B5B90A}"/>
              </a:ext>
            </a:extLst>
          </p:cNvPr>
          <p:cNvSpPr/>
          <p:nvPr/>
        </p:nvSpPr>
        <p:spPr>
          <a:xfrm>
            <a:off x="727894" y="3098103"/>
            <a:ext cx="5445426" cy="276999"/>
          </a:xfrm>
          <a:prstGeom prst="rect">
            <a:avLst/>
          </a:prstGeom>
        </p:spPr>
        <p:txBody>
          <a:bodyPr wrap="square">
            <a:spAutoFit/>
          </a:bodyPr>
          <a:lstStyle/>
          <a:p>
            <a:r>
              <a:rPr lang="en-US" altLang="ja-JP" sz="1200" b="1" dirty="0">
                <a:latin typeface="Times New Roman" panose="02020603050405020304" pitchFamily="18" charset="0"/>
                <a:cs typeface="Times New Roman" panose="02020603050405020304" pitchFamily="18" charset="0"/>
              </a:rPr>
              <a:t>Supplementary Table 6. Summary of genomes used for each figure. </a:t>
            </a:r>
          </a:p>
        </p:txBody>
      </p:sp>
      <p:sp>
        <p:nvSpPr>
          <p:cNvPr id="9" name="正方形/長方形 8">
            <a:extLst>
              <a:ext uri="{FF2B5EF4-FFF2-40B4-BE49-F238E27FC236}">
                <a16:creationId xmlns:a16="http://schemas.microsoft.com/office/drawing/2014/main" id="{7CD0515D-3199-6841-8166-BCD8B4F9CA7A}"/>
              </a:ext>
            </a:extLst>
          </p:cNvPr>
          <p:cNvSpPr/>
          <p:nvPr/>
        </p:nvSpPr>
        <p:spPr>
          <a:xfrm>
            <a:off x="727894" y="3616709"/>
            <a:ext cx="5445426" cy="276999"/>
          </a:xfrm>
          <a:prstGeom prst="rect">
            <a:avLst/>
          </a:prstGeom>
        </p:spPr>
        <p:txBody>
          <a:bodyPr wrap="square">
            <a:spAutoFit/>
          </a:bodyPr>
          <a:lstStyle/>
          <a:p>
            <a:r>
              <a:rPr lang="en-US" altLang="ja-JP" sz="1200" b="1" dirty="0">
                <a:latin typeface="Times New Roman" panose="02020603050405020304" pitchFamily="18" charset="0"/>
                <a:cs typeface="Times New Roman" panose="02020603050405020304" pitchFamily="18" charset="0"/>
              </a:rPr>
              <a:t>Supplementary Table 7. Information of replicon and GC skew index.</a:t>
            </a:r>
          </a:p>
        </p:txBody>
      </p:sp>
    </p:spTree>
    <p:extLst>
      <p:ext uri="{BB962C8B-B14F-4D97-AF65-F5344CB8AC3E}">
        <p14:creationId xmlns:p14="http://schemas.microsoft.com/office/powerpoint/2010/main" val="11315190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a:extLst>
              <a:ext uri="{FF2B5EF4-FFF2-40B4-BE49-F238E27FC236}">
                <a16:creationId xmlns:a16="http://schemas.microsoft.com/office/drawing/2014/main" id="{442DF87E-B150-8640-BCF8-A9FBC532AA31}"/>
              </a:ext>
            </a:extLst>
          </p:cNvPr>
          <p:cNvGrpSpPr/>
          <p:nvPr/>
        </p:nvGrpSpPr>
        <p:grpSpPr>
          <a:xfrm>
            <a:off x="785387" y="480630"/>
            <a:ext cx="5101539" cy="7961679"/>
            <a:chOff x="646489" y="434332"/>
            <a:chExt cx="5101539" cy="7961679"/>
          </a:xfrm>
        </p:grpSpPr>
        <p:sp>
          <p:nvSpPr>
            <p:cNvPr id="53" name="正方形/長方形 52">
              <a:extLst>
                <a:ext uri="{FF2B5EF4-FFF2-40B4-BE49-F238E27FC236}">
                  <a16:creationId xmlns:a16="http://schemas.microsoft.com/office/drawing/2014/main" id="{B99507F9-3CB0-5142-BB3C-FDB2B69DA733}"/>
                </a:ext>
              </a:extLst>
            </p:cNvPr>
            <p:cNvSpPr/>
            <p:nvPr/>
          </p:nvSpPr>
          <p:spPr>
            <a:xfrm>
              <a:off x="646489" y="434332"/>
              <a:ext cx="367408" cy="461665"/>
            </a:xfrm>
            <a:prstGeom prst="rect">
              <a:avLst/>
            </a:prstGeom>
          </p:spPr>
          <p:txBody>
            <a:bodyPr wrap="none">
              <a:spAutoFit/>
            </a:bodyPr>
            <a:lstStyle/>
            <a:p>
              <a:r>
                <a:rPr lang="en-US" altLang="ja-JP" sz="2400" b="1">
                  <a:latin typeface="Arial Narrow" charset="0"/>
                  <a:ea typeface="Arial Narrow" charset="0"/>
                  <a:cs typeface="Arial Narrow" charset="0"/>
                </a:rPr>
                <a:t>A</a:t>
              </a:r>
              <a:endParaRPr lang="ja-JP" altLang="en-US" sz="2400"/>
            </a:p>
          </p:txBody>
        </p:sp>
        <p:sp>
          <p:nvSpPr>
            <p:cNvPr id="147" name="正方形/長方形 146">
              <a:extLst>
                <a:ext uri="{FF2B5EF4-FFF2-40B4-BE49-F238E27FC236}">
                  <a16:creationId xmlns:a16="http://schemas.microsoft.com/office/drawing/2014/main" id="{219FE237-B149-B144-8F42-8430DA4A7F8A}"/>
                </a:ext>
              </a:extLst>
            </p:cNvPr>
            <p:cNvSpPr/>
            <p:nvPr/>
          </p:nvSpPr>
          <p:spPr>
            <a:xfrm>
              <a:off x="646489" y="4278404"/>
              <a:ext cx="367408" cy="461665"/>
            </a:xfrm>
            <a:prstGeom prst="rect">
              <a:avLst/>
            </a:prstGeom>
          </p:spPr>
          <p:txBody>
            <a:bodyPr wrap="none">
              <a:spAutoFit/>
            </a:bodyPr>
            <a:lstStyle/>
            <a:p>
              <a:r>
                <a:rPr lang="en-US" altLang="ja-JP" sz="2400" b="1">
                  <a:latin typeface="Arial Narrow" charset="0"/>
                  <a:ea typeface="Arial Narrow" charset="0"/>
                  <a:cs typeface="Arial Narrow" charset="0"/>
                </a:rPr>
                <a:t>B</a:t>
              </a:r>
              <a:endParaRPr lang="ja-JP" altLang="en-US" sz="2400"/>
            </a:p>
          </p:txBody>
        </p:sp>
        <p:sp>
          <p:nvSpPr>
            <p:cNvPr id="148" name="正方形/長方形 147">
              <a:extLst>
                <a:ext uri="{FF2B5EF4-FFF2-40B4-BE49-F238E27FC236}">
                  <a16:creationId xmlns:a16="http://schemas.microsoft.com/office/drawing/2014/main" id="{B9DE16DA-1AA7-D344-9BD7-18F8395D40E9}"/>
                </a:ext>
              </a:extLst>
            </p:cNvPr>
            <p:cNvSpPr/>
            <p:nvPr/>
          </p:nvSpPr>
          <p:spPr>
            <a:xfrm>
              <a:off x="646489" y="6466703"/>
              <a:ext cx="367408" cy="461665"/>
            </a:xfrm>
            <a:prstGeom prst="rect">
              <a:avLst/>
            </a:prstGeom>
          </p:spPr>
          <p:txBody>
            <a:bodyPr wrap="none">
              <a:spAutoFit/>
            </a:bodyPr>
            <a:lstStyle/>
            <a:p>
              <a:r>
                <a:rPr lang="en-US" altLang="ja-JP" sz="2400" b="1">
                  <a:latin typeface="Arial Narrow" charset="0"/>
                  <a:ea typeface="Arial Narrow" charset="0"/>
                  <a:cs typeface="Arial Narrow" charset="0"/>
                </a:rPr>
                <a:t>C</a:t>
              </a:r>
              <a:endParaRPr lang="ja-JP" altLang="en-US" sz="2400"/>
            </a:p>
          </p:txBody>
        </p:sp>
        <p:grpSp>
          <p:nvGrpSpPr>
            <p:cNvPr id="39" name="グループ化 38">
              <a:extLst>
                <a:ext uri="{FF2B5EF4-FFF2-40B4-BE49-F238E27FC236}">
                  <a16:creationId xmlns:a16="http://schemas.microsoft.com/office/drawing/2014/main" id="{8FB7E282-99AD-7546-8510-7D1DD0E2484D}"/>
                </a:ext>
              </a:extLst>
            </p:cNvPr>
            <p:cNvGrpSpPr/>
            <p:nvPr/>
          </p:nvGrpSpPr>
          <p:grpSpPr>
            <a:xfrm>
              <a:off x="1747212" y="4288775"/>
              <a:ext cx="4000816" cy="2162569"/>
              <a:chOff x="1747212" y="4288775"/>
              <a:chExt cx="4000816" cy="2162569"/>
            </a:xfrm>
          </p:grpSpPr>
          <p:sp>
            <p:nvSpPr>
              <p:cNvPr id="331" name="テキスト ボックス 330">
                <a:extLst>
                  <a:ext uri="{FF2B5EF4-FFF2-40B4-BE49-F238E27FC236}">
                    <a16:creationId xmlns:a16="http://schemas.microsoft.com/office/drawing/2014/main" id="{7AFAF657-C857-8A4B-BB2B-3781E59FF074}"/>
                  </a:ext>
                </a:extLst>
              </p:cNvPr>
              <p:cNvSpPr txBox="1"/>
              <p:nvPr/>
            </p:nvSpPr>
            <p:spPr>
              <a:xfrm>
                <a:off x="3527369" y="6028587"/>
                <a:ext cx="1283845" cy="184666"/>
              </a:xfrm>
              <a:prstGeom prst="rect">
                <a:avLst/>
              </a:prstGeom>
              <a:noFill/>
            </p:spPr>
            <p:txBody>
              <a:bodyPr wrap="square" lIns="0" tIns="0" rIns="0" bIns="0" rtlCol="0">
                <a:spAutoFit/>
              </a:bodyPr>
              <a:lstStyle/>
              <a:p>
                <a:pPr algn="ctr"/>
                <a:r>
                  <a:rPr lang="en-US" altLang="ja-JP" sz="1200">
                    <a:latin typeface="Arial Narrow" charset="0"/>
                    <a:ea typeface="Arial Narrow" charset="0"/>
                    <a:cs typeface="Arial Narrow" charset="0"/>
                  </a:rPr>
                  <a:t>≤1,300 b</a:t>
                </a:r>
              </a:p>
            </p:txBody>
          </p:sp>
          <p:grpSp>
            <p:nvGrpSpPr>
              <p:cNvPr id="10" name="グループ化 9">
                <a:extLst>
                  <a:ext uri="{FF2B5EF4-FFF2-40B4-BE49-F238E27FC236}">
                    <a16:creationId xmlns:a16="http://schemas.microsoft.com/office/drawing/2014/main" id="{B436F004-C246-614A-A2B2-F6CEFEBDC076}"/>
                  </a:ext>
                </a:extLst>
              </p:cNvPr>
              <p:cNvGrpSpPr/>
              <p:nvPr/>
            </p:nvGrpSpPr>
            <p:grpSpPr>
              <a:xfrm>
                <a:off x="1747212" y="4288775"/>
                <a:ext cx="3692774" cy="1275223"/>
                <a:chOff x="1747212" y="4288775"/>
                <a:chExt cx="3692774" cy="1275223"/>
              </a:xfrm>
            </p:grpSpPr>
            <p:grpSp>
              <p:nvGrpSpPr>
                <p:cNvPr id="7" name="グループ化 6">
                  <a:extLst>
                    <a:ext uri="{FF2B5EF4-FFF2-40B4-BE49-F238E27FC236}">
                      <a16:creationId xmlns:a16="http://schemas.microsoft.com/office/drawing/2014/main" id="{BCACDB1A-8D4E-BA40-8370-337B4FE7C6DF}"/>
                    </a:ext>
                  </a:extLst>
                </p:cNvPr>
                <p:cNvGrpSpPr/>
                <p:nvPr/>
              </p:nvGrpSpPr>
              <p:grpSpPr>
                <a:xfrm>
                  <a:off x="1747212" y="4525100"/>
                  <a:ext cx="3692774" cy="1038898"/>
                  <a:chOff x="1747212" y="4578108"/>
                  <a:chExt cx="3692774" cy="1038898"/>
                </a:xfrm>
              </p:grpSpPr>
              <p:pic>
                <p:nvPicPr>
                  <p:cNvPr id="4" name="図 3">
                    <a:extLst>
                      <a:ext uri="{FF2B5EF4-FFF2-40B4-BE49-F238E27FC236}">
                        <a16:creationId xmlns:a16="http://schemas.microsoft.com/office/drawing/2014/main" id="{2527B472-BC32-D248-8CE1-D31E4D23B5A0}"/>
                      </a:ext>
                    </a:extLst>
                  </p:cNvPr>
                  <p:cNvPicPr>
                    <a:picLocks noChangeAspect="1"/>
                  </p:cNvPicPr>
                  <p:nvPr/>
                </p:nvPicPr>
                <p:blipFill>
                  <a:blip r:embed="rId3"/>
                  <a:stretch>
                    <a:fillRect/>
                  </a:stretch>
                </p:blipFill>
                <p:spPr>
                  <a:xfrm>
                    <a:off x="1809249" y="4578108"/>
                    <a:ext cx="3568700" cy="1003300"/>
                  </a:xfrm>
                  <a:prstGeom prst="rect">
                    <a:avLst/>
                  </a:prstGeom>
                </p:spPr>
              </p:pic>
              <p:sp>
                <p:nvSpPr>
                  <p:cNvPr id="233" name="正方形/長方形 232">
                    <a:extLst>
                      <a:ext uri="{FF2B5EF4-FFF2-40B4-BE49-F238E27FC236}">
                        <a16:creationId xmlns:a16="http://schemas.microsoft.com/office/drawing/2014/main" id="{7BE49B2E-05C3-D047-8E17-BC4657BFBBFB}"/>
                      </a:ext>
                    </a:extLst>
                  </p:cNvPr>
                  <p:cNvSpPr/>
                  <p:nvPr/>
                </p:nvSpPr>
                <p:spPr>
                  <a:xfrm>
                    <a:off x="1747212" y="5340007"/>
                    <a:ext cx="340158" cy="276999"/>
                  </a:xfrm>
                  <a:prstGeom prst="rect">
                    <a:avLst/>
                  </a:prstGeom>
                </p:spPr>
                <p:txBody>
                  <a:bodyPr wrap="none">
                    <a:spAutoFit/>
                  </a:bodyPr>
                  <a:lstStyle/>
                  <a:p>
                    <a:r>
                      <a:rPr lang="en-US" altLang="ja-JP" sz="1200" b="1">
                        <a:latin typeface="Arial Narrow" panose="020B0604020202020204" pitchFamily="34" charset="0"/>
                        <a:ea typeface="Arial Narrow" charset="0"/>
                        <a:cs typeface="Arial Narrow" panose="020B0604020202020204" pitchFamily="34" charset="0"/>
                      </a:rPr>
                      <a:t>E1</a:t>
                    </a:r>
                    <a:endParaRPr lang="ja-JP" altLang="en-US" sz="1200" b="1">
                      <a:latin typeface="Arial Narrow" panose="020B0604020202020204" pitchFamily="34" charset="0"/>
                      <a:cs typeface="Arial Narrow" panose="020B0604020202020204" pitchFamily="34" charset="0"/>
                    </a:endParaRPr>
                  </a:p>
                </p:txBody>
              </p:sp>
              <p:sp>
                <p:nvSpPr>
                  <p:cNvPr id="236" name="正方形/長方形 235">
                    <a:extLst>
                      <a:ext uri="{FF2B5EF4-FFF2-40B4-BE49-F238E27FC236}">
                        <a16:creationId xmlns:a16="http://schemas.microsoft.com/office/drawing/2014/main" id="{E0A147C1-8691-2C4A-9D30-361D1B97CC9E}"/>
                      </a:ext>
                    </a:extLst>
                  </p:cNvPr>
                  <p:cNvSpPr/>
                  <p:nvPr/>
                </p:nvSpPr>
                <p:spPr>
                  <a:xfrm>
                    <a:off x="5099828" y="5340007"/>
                    <a:ext cx="340158" cy="276999"/>
                  </a:xfrm>
                  <a:prstGeom prst="rect">
                    <a:avLst/>
                  </a:prstGeom>
                </p:spPr>
                <p:txBody>
                  <a:bodyPr wrap="none">
                    <a:spAutoFit/>
                  </a:bodyPr>
                  <a:lstStyle/>
                  <a:p>
                    <a:r>
                      <a:rPr lang="en-US" altLang="ja-JP" sz="1200" b="1">
                        <a:latin typeface="Arial Narrow" panose="020B0604020202020204" pitchFamily="34" charset="0"/>
                        <a:ea typeface="Arial Narrow" charset="0"/>
                        <a:cs typeface="Arial Narrow" panose="020B0604020202020204" pitchFamily="34" charset="0"/>
                      </a:rPr>
                      <a:t>E2</a:t>
                    </a:r>
                    <a:endParaRPr lang="ja-JP" altLang="en-US" sz="1200" b="1">
                      <a:latin typeface="Arial Narrow" panose="020B0604020202020204" pitchFamily="34" charset="0"/>
                      <a:cs typeface="Arial Narrow" panose="020B0604020202020204" pitchFamily="34" charset="0"/>
                    </a:endParaRPr>
                  </a:p>
                </p:txBody>
              </p:sp>
            </p:grpSp>
            <p:sp>
              <p:nvSpPr>
                <p:cNvPr id="237" name="正方形/長方形 236">
                  <a:extLst>
                    <a:ext uri="{FF2B5EF4-FFF2-40B4-BE49-F238E27FC236}">
                      <a16:creationId xmlns:a16="http://schemas.microsoft.com/office/drawing/2014/main" id="{8C3779DE-7F96-6F46-92CD-5B616A5C9AC2}"/>
                    </a:ext>
                  </a:extLst>
                </p:cNvPr>
                <p:cNvSpPr/>
                <p:nvPr/>
              </p:nvSpPr>
              <p:spPr>
                <a:xfrm>
                  <a:off x="3567095" y="4925923"/>
                  <a:ext cx="421910" cy="307777"/>
                </a:xfrm>
                <a:prstGeom prst="rect">
                  <a:avLst/>
                </a:prstGeom>
              </p:spPr>
              <p:txBody>
                <a:bodyPr wrap="none">
                  <a:spAutoFit/>
                </a:bodyPr>
                <a:lstStyle/>
                <a:p>
                  <a:r>
                    <a:rPr lang="en-US" altLang="ja-JP" sz="1400" b="1">
                      <a:latin typeface="Arial Narrow" panose="020B0604020202020204" pitchFamily="34" charset="0"/>
                      <a:ea typeface="Arial Narrow" charset="0"/>
                      <a:cs typeface="Arial Narrow" panose="020B0604020202020204" pitchFamily="34" charset="0"/>
                    </a:rPr>
                    <a:t>IEP</a:t>
                  </a:r>
                  <a:endParaRPr lang="ja-JP" altLang="en-US" sz="1400" b="1">
                    <a:latin typeface="Arial Narrow" panose="020B0604020202020204" pitchFamily="34" charset="0"/>
                    <a:cs typeface="Arial Narrow" panose="020B0604020202020204" pitchFamily="34" charset="0"/>
                  </a:endParaRPr>
                </a:p>
              </p:txBody>
            </p:sp>
            <p:sp>
              <p:nvSpPr>
                <p:cNvPr id="238" name="正方形/長方形 237">
                  <a:extLst>
                    <a:ext uri="{FF2B5EF4-FFF2-40B4-BE49-F238E27FC236}">
                      <a16:creationId xmlns:a16="http://schemas.microsoft.com/office/drawing/2014/main" id="{75477707-B1FF-2B4F-8EA3-2946FE908431}"/>
                    </a:ext>
                  </a:extLst>
                </p:cNvPr>
                <p:cNvSpPr/>
                <p:nvPr/>
              </p:nvSpPr>
              <p:spPr>
                <a:xfrm>
                  <a:off x="2109356" y="4288775"/>
                  <a:ext cx="219932" cy="276999"/>
                </a:xfrm>
                <a:prstGeom prst="rect">
                  <a:avLst/>
                </a:prstGeom>
              </p:spPr>
              <p:txBody>
                <a:bodyPr wrap="none">
                  <a:spAutoFit/>
                </a:bodyPr>
                <a:lstStyle/>
                <a:p>
                  <a:r>
                    <a:rPr lang="en-US" altLang="ja-JP" sz="1200" b="1">
                      <a:latin typeface="Arial Narrow" panose="020B0604020202020204" pitchFamily="34" charset="0"/>
                      <a:ea typeface="Arial Narrow" charset="0"/>
                      <a:cs typeface="Arial Narrow" panose="020B0604020202020204" pitchFamily="34" charset="0"/>
                    </a:rPr>
                    <a:t>I</a:t>
                  </a:r>
                  <a:endParaRPr lang="ja-JP" altLang="en-US" sz="1200" b="1">
                    <a:latin typeface="Arial Narrow" panose="020B0604020202020204" pitchFamily="34" charset="0"/>
                    <a:cs typeface="Arial Narrow" panose="020B0604020202020204" pitchFamily="34" charset="0"/>
                  </a:endParaRPr>
                </a:p>
              </p:txBody>
            </p:sp>
            <p:sp>
              <p:nvSpPr>
                <p:cNvPr id="240" name="正方形/長方形 239">
                  <a:extLst>
                    <a:ext uri="{FF2B5EF4-FFF2-40B4-BE49-F238E27FC236}">
                      <a16:creationId xmlns:a16="http://schemas.microsoft.com/office/drawing/2014/main" id="{1E5B9A03-A70B-C543-9972-332F4B9332A8}"/>
                    </a:ext>
                  </a:extLst>
                </p:cNvPr>
                <p:cNvSpPr/>
                <p:nvPr/>
              </p:nvSpPr>
              <p:spPr>
                <a:xfrm>
                  <a:off x="2341706" y="4757066"/>
                  <a:ext cx="255198" cy="276999"/>
                </a:xfrm>
                <a:prstGeom prst="rect">
                  <a:avLst/>
                </a:prstGeom>
              </p:spPr>
              <p:txBody>
                <a:bodyPr wrap="none">
                  <a:spAutoFit/>
                </a:bodyPr>
                <a:lstStyle/>
                <a:p>
                  <a:r>
                    <a:rPr lang="en-US" altLang="ja-JP" sz="1200" b="1">
                      <a:latin typeface="Arial Narrow" panose="020B0604020202020204" pitchFamily="34" charset="0"/>
                      <a:ea typeface="Arial Narrow" charset="0"/>
                      <a:cs typeface="Arial Narrow" panose="020B0604020202020204" pitchFamily="34" charset="0"/>
                    </a:rPr>
                    <a:t>II</a:t>
                  </a:r>
                  <a:endParaRPr lang="ja-JP" altLang="en-US" sz="1200" b="1">
                    <a:latin typeface="Arial Narrow" panose="020B0604020202020204" pitchFamily="34" charset="0"/>
                    <a:cs typeface="Arial Narrow" panose="020B0604020202020204" pitchFamily="34" charset="0"/>
                  </a:endParaRPr>
                </a:p>
              </p:txBody>
            </p:sp>
            <p:sp>
              <p:nvSpPr>
                <p:cNvPr id="242" name="正方形/長方形 241">
                  <a:extLst>
                    <a:ext uri="{FF2B5EF4-FFF2-40B4-BE49-F238E27FC236}">
                      <a16:creationId xmlns:a16="http://schemas.microsoft.com/office/drawing/2014/main" id="{BCF2F50C-F58F-0A42-88DF-75A408B23006}"/>
                    </a:ext>
                  </a:extLst>
                </p:cNvPr>
                <p:cNvSpPr/>
                <p:nvPr/>
              </p:nvSpPr>
              <p:spPr>
                <a:xfrm>
                  <a:off x="2561606" y="4757066"/>
                  <a:ext cx="290464" cy="276999"/>
                </a:xfrm>
                <a:prstGeom prst="rect">
                  <a:avLst/>
                </a:prstGeom>
              </p:spPr>
              <p:txBody>
                <a:bodyPr wrap="none">
                  <a:spAutoFit/>
                </a:bodyPr>
                <a:lstStyle/>
                <a:p>
                  <a:r>
                    <a:rPr lang="en-US" altLang="ja-JP" sz="1200" b="1">
                      <a:latin typeface="Arial Narrow" panose="020B0604020202020204" pitchFamily="34" charset="0"/>
                      <a:ea typeface="Arial Narrow" charset="0"/>
                      <a:cs typeface="Arial Narrow" panose="020B0604020202020204" pitchFamily="34" charset="0"/>
                    </a:rPr>
                    <a:t>III</a:t>
                  </a:r>
                  <a:endParaRPr lang="ja-JP" altLang="en-US" sz="1200" b="1">
                    <a:latin typeface="Arial Narrow" panose="020B0604020202020204" pitchFamily="34" charset="0"/>
                    <a:cs typeface="Arial Narrow" panose="020B0604020202020204" pitchFamily="34" charset="0"/>
                  </a:endParaRPr>
                </a:p>
              </p:txBody>
            </p:sp>
            <p:sp>
              <p:nvSpPr>
                <p:cNvPr id="245" name="正方形/長方形 244">
                  <a:extLst>
                    <a:ext uri="{FF2B5EF4-FFF2-40B4-BE49-F238E27FC236}">
                      <a16:creationId xmlns:a16="http://schemas.microsoft.com/office/drawing/2014/main" id="{26B5A027-C0A2-C84B-9FD3-3D17E493D448}"/>
                    </a:ext>
                  </a:extLst>
                </p:cNvPr>
                <p:cNvSpPr/>
                <p:nvPr/>
              </p:nvSpPr>
              <p:spPr>
                <a:xfrm>
                  <a:off x="2716742" y="4999851"/>
                  <a:ext cx="368499" cy="276999"/>
                </a:xfrm>
                <a:prstGeom prst="rect">
                  <a:avLst/>
                </a:prstGeom>
              </p:spPr>
              <p:txBody>
                <a:bodyPr wrap="none">
                  <a:spAutoFit/>
                </a:bodyPr>
                <a:lstStyle/>
                <a:p>
                  <a:r>
                    <a:rPr lang="en-US" altLang="ja-JP" sz="1200" b="1" err="1">
                      <a:latin typeface="Arial Narrow" panose="020B0604020202020204" pitchFamily="34" charset="0"/>
                      <a:ea typeface="Arial Narrow" charset="0"/>
                      <a:cs typeface="Arial Narrow" panose="020B0604020202020204" pitchFamily="34" charset="0"/>
                    </a:rPr>
                    <a:t>IVa</a:t>
                  </a:r>
                  <a:endParaRPr lang="ja-JP" altLang="en-US" sz="1200" b="1">
                    <a:latin typeface="Arial Narrow" panose="020B0604020202020204" pitchFamily="34" charset="0"/>
                    <a:cs typeface="Arial Narrow" panose="020B0604020202020204" pitchFamily="34" charset="0"/>
                  </a:endParaRPr>
                </a:p>
              </p:txBody>
            </p:sp>
            <p:sp>
              <p:nvSpPr>
                <p:cNvPr id="246" name="正方形/長方形 245">
                  <a:extLst>
                    <a:ext uri="{FF2B5EF4-FFF2-40B4-BE49-F238E27FC236}">
                      <a16:creationId xmlns:a16="http://schemas.microsoft.com/office/drawing/2014/main" id="{383AC817-38B6-5D43-BCEA-B7C78E6DF7CE}"/>
                    </a:ext>
                  </a:extLst>
                </p:cNvPr>
                <p:cNvSpPr/>
                <p:nvPr/>
              </p:nvSpPr>
              <p:spPr>
                <a:xfrm>
                  <a:off x="4436699" y="4999851"/>
                  <a:ext cx="381836" cy="276999"/>
                </a:xfrm>
                <a:prstGeom prst="rect">
                  <a:avLst/>
                </a:prstGeom>
              </p:spPr>
              <p:txBody>
                <a:bodyPr wrap="none">
                  <a:spAutoFit/>
                </a:bodyPr>
                <a:lstStyle/>
                <a:p>
                  <a:r>
                    <a:rPr lang="en-US" altLang="ja-JP" sz="1200" b="1" err="1">
                      <a:latin typeface="Arial Narrow" panose="020B0604020202020204" pitchFamily="34" charset="0"/>
                      <a:ea typeface="Arial Narrow" charset="0"/>
                      <a:cs typeface="Arial Narrow" panose="020B0604020202020204" pitchFamily="34" charset="0"/>
                    </a:rPr>
                    <a:t>IVb</a:t>
                  </a:r>
                  <a:endParaRPr lang="ja-JP" altLang="en-US" sz="1200" b="1">
                    <a:latin typeface="Arial Narrow" panose="020B0604020202020204" pitchFamily="34" charset="0"/>
                    <a:cs typeface="Arial Narrow" panose="020B0604020202020204" pitchFamily="34" charset="0"/>
                  </a:endParaRPr>
                </a:p>
              </p:txBody>
            </p:sp>
            <p:sp>
              <p:nvSpPr>
                <p:cNvPr id="247" name="正方形/長方形 246">
                  <a:extLst>
                    <a:ext uri="{FF2B5EF4-FFF2-40B4-BE49-F238E27FC236}">
                      <a16:creationId xmlns:a16="http://schemas.microsoft.com/office/drawing/2014/main" id="{986686E7-D332-6440-9B30-3792FAAAB13C}"/>
                    </a:ext>
                  </a:extLst>
                </p:cNvPr>
                <p:cNvSpPr/>
                <p:nvPr/>
              </p:nvSpPr>
              <p:spPr>
                <a:xfrm>
                  <a:off x="4670470" y="4757066"/>
                  <a:ext cx="269626" cy="276999"/>
                </a:xfrm>
                <a:prstGeom prst="rect">
                  <a:avLst/>
                </a:prstGeom>
              </p:spPr>
              <p:txBody>
                <a:bodyPr wrap="none">
                  <a:spAutoFit/>
                </a:bodyPr>
                <a:lstStyle/>
                <a:p>
                  <a:r>
                    <a:rPr lang="en-US" altLang="ja-JP" sz="1200" b="1">
                      <a:latin typeface="Arial Narrow" panose="020B0604020202020204" pitchFamily="34" charset="0"/>
                      <a:ea typeface="Arial Narrow" charset="0"/>
                      <a:cs typeface="Arial Narrow" panose="020B0604020202020204" pitchFamily="34" charset="0"/>
                    </a:rPr>
                    <a:t>V</a:t>
                  </a:r>
                  <a:endParaRPr lang="ja-JP" altLang="en-US" sz="1200" b="1">
                    <a:latin typeface="Arial Narrow" panose="020B0604020202020204" pitchFamily="34" charset="0"/>
                    <a:cs typeface="Arial Narrow" panose="020B0604020202020204" pitchFamily="34" charset="0"/>
                  </a:endParaRPr>
                </a:p>
              </p:txBody>
            </p:sp>
            <p:sp>
              <p:nvSpPr>
                <p:cNvPr id="249" name="正方形/長方形 248">
                  <a:extLst>
                    <a:ext uri="{FF2B5EF4-FFF2-40B4-BE49-F238E27FC236}">
                      <a16:creationId xmlns:a16="http://schemas.microsoft.com/office/drawing/2014/main" id="{C5CD8453-DEC7-5344-AD26-3DA0CF62110F}"/>
                    </a:ext>
                  </a:extLst>
                </p:cNvPr>
                <p:cNvSpPr/>
                <p:nvPr/>
              </p:nvSpPr>
              <p:spPr>
                <a:xfrm>
                  <a:off x="4866730" y="4757066"/>
                  <a:ext cx="304892" cy="276999"/>
                </a:xfrm>
                <a:prstGeom prst="rect">
                  <a:avLst/>
                </a:prstGeom>
              </p:spPr>
              <p:txBody>
                <a:bodyPr wrap="none">
                  <a:spAutoFit/>
                </a:bodyPr>
                <a:lstStyle/>
                <a:p>
                  <a:r>
                    <a:rPr lang="en-US" altLang="ja-JP" sz="1200" b="1">
                      <a:latin typeface="Arial Narrow" panose="020B0604020202020204" pitchFamily="34" charset="0"/>
                      <a:ea typeface="Arial Narrow" charset="0"/>
                      <a:cs typeface="Arial Narrow" panose="020B0604020202020204" pitchFamily="34" charset="0"/>
                    </a:rPr>
                    <a:t>VI</a:t>
                  </a:r>
                  <a:endParaRPr lang="ja-JP" altLang="en-US" sz="1200" b="1">
                    <a:latin typeface="Arial Narrow" panose="020B0604020202020204" pitchFamily="34" charset="0"/>
                    <a:cs typeface="Arial Narrow" panose="020B0604020202020204" pitchFamily="34" charset="0"/>
                  </a:endParaRPr>
                </a:p>
              </p:txBody>
            </p:sp>
            <p:sp>
              <p:nvSpPr>
                <p:cNvPr id="253" name="テキスト ボックス 252">
                  <a:extLst>
                    <a:ext uri="{FF2B5EF4-FFF2-40B4-BE49-F238E27FC236}">
                      <a16:creationId xmlns:a16="http://schemas.microsoft.com/office/drawing/2014/main" id="{28B450E6-F1D5-3442-A878-C7DF71F38E98}"/>
                    </a:ext>
                  </a:extLst>
                </p:cNvPr>
                <p:cNvSpPr txBox="1"/>
                <p:nvPr/>
              </p:nvSpPr>
              <p:spPr>
                <a:xfrm>
                  <a:off x="3703836" y="5252744"/>
                  <a:ext cx="953382" cy="169277"/>
                </a:xfrm>
                <a:prstGeom prst="rect">
                  <a:avLst/>
                </a:prstGeom>
                <a:noFill/>
              </p:spPr>
              <p:txBody>
                <a:bodyPr wrap="square" lIns="0" tIns="0" rIns="0" bIns="0" rtlCol="0">
                  <a:spAutoFit/>
                </a:bodyPr>
                <a:lstStyle/>
                <a:p>
                  <a:pPr algn="ctr"/>
                  <a:r>
                    <a:rPr lang="en-US" altLang="ja-JP" sz="1100">
                      <a:latin typeface="Arial Narrow" panose="020B0604020202020204" pitchFamily="34" charset="0"/>
                      <a:ea typeface="Arial Narrow" charset="0"/>
                      <a:cs typeface="Arial Narrow" panose="020B0604020202020204" pitchFamily="34" charset="0"/>
                    </a:rPr>
                    <a:t>Other domains</a:t>
                  </a:r>
                </a:p>
              </p:txBody>
            </p:sp>
            <p:sp>
              <p:nvSpPr>
                <p:cNvPr id="254" name="テキスト ボックス 253">
                  <a:extLst>
                    <a:ext uri="{FF2B5EF4-FFF2-40B4-BE49-F238E27FC236}">
                      <a16:creationId xmlns:a16="http://schemas.microsoft.com/office/drawing/2014/main" id="{AC1ECAAB-EF16-E24D-AF20-77F8E9FEAA22}"/>
                    </a:ext>
                  </a:extLst>
                </p:cNvPr>
                <p:cNvSpPr txBox="1"/>
                <p:nvPr/>
              </p:nvSpPr>
              <p:spPr>
                <a:xfrm>
                  <a:off x="2876280" y="5252744"/>
                  <a:ext cx="953382" cy="169277"/>
                </a:xfrm>
                <a:prstGeom prst="rect">
                  <a:avLst/>
                </a:prstGeom>
                <a:noFill/>
              </p:spPr>
              <p:txBody>
                <a:bodyPr wrap="square" lIns="0" tIns="0" rIns="0" bIns="0" rtlCol="0">
                  <a:spAutoFit/>
                </a:bodyPr>
                <a:lstStyle/>
                <a:p>
                  <a:pPr algn="ctr"/>
                  <a:r>
                    <a:rPr lang="en-US" altLang="ja-JP" sz="1100">
                      <a:latin typeface="Arial Narrow" panose="020B0604020202020204" pitchFamily="34" charset="0"/>
                      <a:ea typeface="Arial Narrow" charset="0"/>
                      <a:cs typeface="Arial Narrow" panose="020B0604020202020204" pitchFamily="34" charset="0"/>
                    </a:rPr>
                    <a:t>RT domain</a:t>
                  </a:r>
                </a:p>
              </p:txBody>
            </p:sp>
          </p:grpSp>
          <p:cxnSp>
            <p:nvCxnSpPr>
              <p:cNvPr id="255" name="直線コネクタ 254">
                <a:extLst>
                  <a:ext uri="{FF2B5EF4-FFF2-40B4-BE49-F238E27FC236}">
                    <a16:creationId xmlns:a16="http://schemas.microsoft.com/office/drawing/2014/main" id="{1979A590-3756-1F4A-9F9F-F682B81EF852}"/>
                  </a:ext>
                </a:extLst>
              </p:cNvPr>
              <p:cNvCxnSpPr>
                <a:cxnSpLocks/>
              </p:cNvCxnSpPr>
              <p:nvPr/>
            </p:nvCxnSpPr>
            <p:spPr>
              <a:xfrm>
                <a:off x="2036039" y="5424114"/>
                <a:ext cx="0" cy="442922"/>
              </a:xfrm>
              <a:prstGeom prst="line">
                <a:avLst/>
              </a:prstGeom>
              <a:ln w="63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2" name="直線コネクタ 251">
                <a:extLst>
                  <a:ext uri="{FF2B5EF4-FFF2-40B4-BE49-F238E27FC236}">
                    <a16:creationId xmlns:a16="http://schemas.microsoft.com/office/drawing/2014/main" id="{DCEA2F72-60C2-F042-A779-0DF469353494}"/>
                  </a:ext>
                </a:extLst>
              </p:cNvPr>
              <p:cNvCxnSpPr>
                <a:cxnSpLocks/>
              </p:cNvCxnSpPr>
              <p:nvPr/>
            </p:nvCxnSpPr>
            <p:spPr>
              <a:xfrm>
                <a:off x="2926774" y="5424114"/>
                <a:ext cx="0" cy="442922"/>
              </a:xfrm>
              <a:prstGeom prst="line">
                <a:avLst/>
              </a:prstGeom>
              <a:ln w="63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6" name="直線コネクタ 255">
                <a:extLst>
                  <a:ext uri="{FF2B5EF4-FFF2-40B4-BE49-F238E27FC236}">
                    <a16:creationId xmlns:a16="http://schemas.microsoft.com/office/drawing/2014/main" id="{595FEC97-AC1A-1344-960F-0C7CFA2B8B0D}"/>
                  </a:ext>
                </a:extLst>
              </p:cNvPr>
              <p:cNvCxnSpPr>
                <a:cxnSpLocks/>
              </p:cNvCxnSpPr>
              <p:nvPr/>
            </p:nvCxnSpPr>
            <p:spPr>
              <a:xfrm>
                <a:off x="3772074" y="5424114"/>
                <a:ext cx="0" cy="442922"/>
              </a:xfrm>
              <a:prstGeom prst="line">
                <a:avLst/>
              </a:prstGeom>
              <a:ln w="63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直線コネクタ 256">
                <a:extLst>
                  <a:ext uri="{FF2B5EF4-FFF2-40B4-BE49-F238E27FC236}">
                    <a16:creationId xmlns:a16="http://schemas.microsoft.com/office/drawing/2014/main" id="{6374893B-C8AD-B842-8299-9D3B7C21A6CE}"/>
                  </a:ext>
                </a:extLst>
              </p:cNvPr>
              <p:cNvCxnSpPr>
                <a:cxnSpLocks/>
              </p:cNvCxnSpPr>
              <p:nvPr/>
            </p:nvCxnSpPr>
            <p:spPr>
              <a:xfrm>
                <a:off x="4606014" y="5424114"/>
                <a:ext cx="0" cy="442922"/>
              </a:xfrm>
              <a:prstGeom prst="line">
                <a:avLst/>
              </a:prstGeom>
              <a:ln w="63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8" name="直線コネクタ 257">
                <a:extLst>
                  <a:ext uri="{FF2B5EF4-FFF2-40B4-BE49-F238E27FC236}">
                    <a16:creationId xmlns:a16="http://schemas.microsoft.com/office/drawing/2014/main" id="{4225D524-CE6E-104F-B891-0A211847FB08}"/>
                  </a:ext>
                </a:extLst>
              </p:cNvPr>
              <p:cNvCxnSpPr>
                <a:cxnSpLocks/>
              </p:cNvCxnSpPr>
              <p:nvPr/>
            </p:nvCxnSpPr>
            <p:spPr>
              <a:xfrm>
                <a:off x="5150300" y="5424114"/>
                <a:ext cx="0" cy="442922"/>
              </a:xfrm>
              <a:prstGeom prst="line">
                <a:avLst/>
              </a:prstGeom>
              <a:ln w="635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259" name="テキスト ボックス 258">
                <a:extLst>
                  <a:ext uri="{FF2B5EF4-FFF2-40B4-BE49-F238E27FC236}">
                    <a16:creationId xmlns:a16="http://schemas.microsoft.com/office/drawing/2014/main" id="{998289E2-3F23-8E4F-8297-C91DAE05D7B4}"/>
                  </a:ext>
                </a:extLst>
              </p:cNvPr>
              <p:cNvSpPr txBox="1"/>
              <p:nvPr/>
            </p:nvSpPr>
            <p:spPr>
              <a:xfrm>
                <a:off x="1970693" y="5590763"/>
                <a:ext cx="1007450" cy="184666"/>
              </a:xfrm>
              <a:prstGeom prst="rect">
                <a:avLst/>
              </a:prstGeom>
              <a:noFill/>
            </p:spPr>
            <p:txBody>
              <a:bodyPr wrap="square" lIns="0" tIns="0" rIns="0" bIns="0" rtlCol="0">
                <a:spAutoFit/>
              </a:bodyPr>
              <a:lstStyle/>
              <a:p>
                <a:pPr algn="ctr"/>
                <a:r>
                  <a:rPr lang="en-US" altLang="ja-JP" sz="1200">
                    <a:latin typeface="Arial Narrow" charset="0"/>
                    <a:ea typeface="Arial Narrow" charset="0"/>
                    <a:cs typeface="Arial Narrow" charset="0"/>
                  </a:rPr>
                  <a:t>300 – 1,100</a:t>
                </a:r>
              </a:p>
            </p:txBody>
          </p:sp>
          <p:sp>
            <p:nvSpPr>
              <p:cNvPr id="260" name="テキスト ボックス 259">
                <a:extLst>
                  <a:ext uri="{FF2B5EF4-FFF2-40B4-BE49-F238E27FC236}">
                    <a16:creationId xmlns:a16="http://schemas.microsoft.com/office/drawing/2014/main" id="{91DC7F3C-F280-614B-87AD-18FEAC4BE88B}"/>
                  </a:ext>
                </a:extLst>
              </p:cNvPr>
              <p:cNvSpPr txBox="1"/>
              <p:nvPr/>
            </p:nvSpPr>
            <p:spPr>
              <a:xfrm>
                <a:off x="2866923" y="5590763"/>
                <a:ext cx="1007450" cy="184666"/>
              </a:xfrm>
              <a:prstGeom prst="rect">
                <a:avLst/>
              </a:prstGeom>
              <a:noFill/>
            </p:spPr>
            <p:txBody>
              <a:bodyPr wrap="square" lIns="0" tIns="0" rIns="0" bIns="0" rtlCol="0">
                <a:spAutoFit/>
              </a:bodyPr>
              <a:lstStyle/>
              <a:p>
                <a:pPr algn="ctr"/>
                <a:r>
                  <a:rPr lang="en-US" altLang="ja-JP" sz="1200">
                    <a:latin typeface="Arial Narrow" charset="0"/>
                    <a:ea typeface="Arial Narrow" charset="0"/>
                    <a:cs typeface="Arial Narrow" charset="0"/>
                  </a:rPr>
                  <a:t>700 – 1,000</a:t>
                </a:r>
              </a:p>
            </p:txBody>
          </p:sp>
          <p:sp>
            <p:nvSpPr>
              <p:cNvPr id="261" name="テキスト ボックス 260">
                <a:extLst>
                  <a:ext uri="{FF2B5EF4-FFF2-40B4-BE49-F238E27FC236}">
                    <a16:creationId xmlns:a16="http://schemas.microsoft.com/office/drawing/2014/main" id="{201017D3-7A2E-314D-B678-628035C23865}"/>
                  </a:ext>
                </a:extLst>
              </p:cNvPr>
              <p:cNvSpPr txBox="1"/>
              <p:nvPr/>
            </p:nvSpPr>
            <p:spPr>
              <a:xfrm>
                <a:off x="3697197" y="5590763"/>
                <a:ext cx="1007450" cy="184666"/>
              </a:xfrm>
              <a:prstGeom prst="rect">
                <a:avLst/>
              </a:prstGeom>
              <a:noFill/>
            </p:spPr>
            <p:txBody>
              <a:bodyPr wrap="square" lIns="0" tIns="0" rIns="0" bIns="0" rtlCol="0">
                <a:spAutoFit/>
              </a:bodyPr>
              <a:lstStyle/>
              <a:p>
                <a:pPr algn="ctr"/>
                <a:r>
                  <a:rPr lang="en-US" altLang="ja-JP" sz="1200">
                    <a:latin typeface="Arial Narrow" charset="0"/>
                    <a:ea typeface="Arial Narrow" charset="0"/>
                    <a:cs typeface="Arial Narrow" charset="0"/>
                  </a:rPr>
                  <a:t>400 – 1,100</a:t>
                </a:r>
              </a:p>
            </p:txBody>
          </p:sp>
          <p:sp>
            <p:nvSpPr>
              <p:cNvPr id="262" name="テキスト ボックス 261">
                <a:extLst>
                  <a:ext uri="{FF2B5EF4-FFF2-40B4-BE49-F238E27FC236}">
                    <a16:creationId xmlns:a16="http://schemas.microsoft.com/office/drawing/2014/main" id="{309A046C-7404-A846-B8DE-A2B905C8ECAA}"/>
                  </a:ext>
                </a:extLst>
              </p:cNvPr>
              <p:cNvSpPr txBox="1"/>
              <p:nvPr/>
            </p:nvSpPr>
            <p:spPr>
              <a:xfrm>
                <a:off x="4358491" y="5590763"/>
                <a:ext cx="1007450" cy="184666"/>
              </a:xfrm>
              <a:prstGeom prst="rect">
                <a:avLst/>
              </a:prstGeom>
              <a:noFill/>
            </p:spPr>
            <p:txBody>
              <a:bodyPr wrap="square" lIns="0" tIns="0" rIns="0" bIns="0" rtlCol="0">
                <a:spAutoFit/>
              </a:bodyPr>
              <a:lstStyle/>
              <a:p>
                <a:pPr algn="ctr"/>
                <a:r>
                  <a:rPr lang="en-US" altLang="ja-JP" sz="1200">
                    <a:latin typeface="Arial Narrow" charset="0"/>
                    <a:ea typeface="Arial Narrow" charset="0"/>
                    <a:cs typeface="Arial Narrow" charset="0"/>
                  </a:rPr>
                  <a:t>〜 100</a:t>
                </a:r>
              </a:p>
            </p:txBody>
          </p:sp>
          <p:sp>
            <p:nvSpPr>
              <p:cNvPr id="17" name="角丸四角形 16">
                <a:extLst>
                  <a:ext uri="{FF2B5EF4-FFF2-40B4-BE49-F238E27FC236}">
                    <a16:creationId xmlns:a16="http://schemas.microsoft.com/office/drawing/2014/main" id="{A15B749C-FFFF-7546-B535-440A7AACE423}"/>
                  </a:ext>
                </a:extLst>
              </p:cNvPr>
              <p:cNvSpPr/>
              <p:nvPr/>
            </p:nvSpPr>
            <p:spPr>
              <a:xfrm>
                <a:off x="1970693" y="5798773"/>
                <a:ext cx="3322604" cy="160596"/>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D18E0D68-EF12-684A-872C-AD0BB9A16F66}"/>
                  </a:ext>
                </a:extLst>
              </p:cNvPr>
              <p:cNvSpPr/>
              <p:nvPr/>
            </p:nvSpPr>
            <p:spPr>
              <a:xfrm>
                <a:off x="5205892" y="5544597"/>
                <a:ext cx="542136" cy="276999"/>
              </a:xfrm>
              <a:prstGeom prst="rect">
                <a:avLst/>
              </a:prstGeom>
            </p:spPr>
            <p:txBody>
              <a:bodyPr wrap="none">
                <a:spAutoFit/>
              </a:bodyPr>
              <a:lstStyle/>
              <a:p>
                <a:r>
                  <a:rPr lang="en-US" altLang="ja-JP" sz="1200">
                    <a:latin typeface="Arial Narrow" charset="0"/>
                    <a:ea typeface="Arial Narrow" charset="0"/>
                    <a:cs typeface="Arial Narrow" charset="0"/>
                  </a:rPr>
                  <a:t>(base)</a:t>
                </a:r>
                <a:endParaRPr lang="ja-JP" altLang="en-US" sz="1200"/>
              </a:p>
            </p:txBody>
          </p:sp>
          <p:cxnSp>
            <p:nvCxnSpPr>
              <p:cNvPr id="263" name="直線コネクタ 262">
                <a:extLst>
                  <a:ext uri="{FF2B5EF4-FFF2-40B4-BE49-F238E27FC236}">
                    <a16:creationId xmlns:a16="http://schemas.microsoft.com/office/drawing/2014/main" id="{3DF1AEB5-F67A-044F-AA86-DCFC566A2C2F}"/>
                  </a:ext>
                </a:extLst>
              </p:cNvPr>
              <p:cNvCxnSpPr>
                <a:cxnSpLocks/>
              </p:cNvCxnSpPr>
              <p:nvPr/>
            </p:nvCxnSpPr>
            <p:spPr>
              <a:xfrm>
                <a:off x="3607751" y="5873002"/>
                <a:ext cx="0" cy="433620"/>
              </a:xfrm>
              <a:prstGeom prst="line">
                <a:avLst/>
              </a:prstGeom>
              <a:ln w="190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64" name="直線コネクタ 263">
                <a:extLst>
                  <a:ext uri="{FF2B5EF4-FFF2-40B4-BE49-F238E27FC236}">
                    <a16:creationId xmlns:a16="http://schemas.microsoft.com/office/drawing/2014/main" id="{5B41204E-0A48-5644-8130-1A883947F377}"/>
                  </a:ext>
                </a:extLst>
              </p:cNvPr>
              <p:cNvCxnSpPr>
                <a:cxnSpLocks/>
              </p:cNvCxnSpPr>
              <p:nvPr/>
            </p:nvCxnSpPr>
            <p:spPr>
              <a:xfrm>
                <a:off x="4759744" y="5873002"/>
                <a:ext cx="0" cy="433620"/>
              </a:xfrm>
              <a:prstGeom prst="line">
                <a:avLst/>
              </a:prstGeom>
              <a:ln w="1905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6" name="正方形/長方形 25">
                <a:extLst>
                  <a:ext uri="{FF2B5EF4-FFF2-40B4-BE49-F238E27FC236}">
                    <a16:creationId xmlns:a16="http://schemas.microsoft.com/office/drawing/2014/main" id="{1E25D6EC-C24F-6144-9F6C-EB5467A0ABD1}"/>
                  </a:ext>
                </a:extLst>
              </p:cNvPr>
              <p:cNvSpPr/>
              <p:nvPr/>
            </p:nvSpPr>
            <p:spPr>
              <a:xfrm>
                <a:off x="3862364" y="6174345"/>
                <a:ext cx="647933" cy="276999"/>
              </a:xfrm>
              <a:prstGeom prst="rect">
                <a:avLst/>
              </a:prstGeom>
            </p:spPr>
            <p:txBody>
              <a:bodyPr wrap="none">
                <a:spAutoFit/>
              </a:bodyPr>
              <a:lstStyle/>
              <a:p>
                <a:pPr algn="ctr"/>
                <a:r>
                  <a:rPr lang="en-US" altLang="ja-JP" sz="1200" b="1">
                    <a:latin typeface="Arial Narrow" panose="020B0604020202020204" pitchFamily="34" charset="0"/>
                    <a:ea typeface="Arial Narrow" charset="0"/>
                    <a:cs typeface="Arial Narrow" panose="020B0604020202020204" pitchFamily="34" charset="0"/>
                  </a:rPr>
                  <a:t>(Step 2)</a:t>
                </a:r>
                <a:endParaRPr lang="en-US" altLang="ja-JP" sz="1200" b="1" baseline="30000">
                  <a:latin typeface="Arial Narrow" panose="020B0604020202020204" pitchFamily="34" charset="0"/>
                  <a:ea typeface="Arial Narrow" charset="0"/>
                  <a:cs typeface="Arial Narrow" panose="020B0604020202020204" pitchFamily="34" charset="0"/>
                </a:endParaRPr>
              </a:p>
            </p:txBody>
          </p:sp>
          <p:cxnSp>
            <p:nvCxnSpPr>
              <p:cNvPr id="271" name="直線矢印コネクタ 270">
                <a:extLst>
                  <a:ext uri="{FF2B5EF4-FFF2-40B4-BE49-F238E27FC236}">
                    <a16:creationId xmlns:a16="http://schemas.microsoft.com/office/drawing/2014/main" id="{E352CC23-7350-D645-83A1-C40C20A3A809}"/>
                  </a:ext>
                </a:extLst>
              </p:cNvPr>
              <p:cNvCxnSpPr>
                <a:cxnSpLocks/>
              </p:cNvCxnSpPr>
              <p:nvPr/>
            </p:nvCxnSpPr>
            <p:spPr>
              <a:xfrm>
                <a:off x="3629202" y="5979314"/>
                <a:ext cx="1113183" cy="0"/>
              </a:xfrm>
              <a:prstGeom prst="straightConnector1">
                <a:avLst/>
              </a:prstGeom>
              <a:ln w="349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cxnSp>
          <p:nvCxnSpPr>
            <p:cNvPr id="383" name="直線矢印コネクタ 382">
              <a:extLst>
                <a:ext uri="{FF2B5EF4-FFF2-40B4-BE49-F238E27FC236}">
                  <a16:creationId xmlns:a16="http://schemas.microsoft.com/office/drawing/2014/main" id="{7C493C83-327E-3443-B8DB-7CA12736F8AF}"/>
                </a:ext>
              </a:extLst>
            </p:cNvPr>
            <p:cNvCxnSpPr>
              <a:cxnSpLocks/>
            </p:cNvCxnSpPr>
            <p:nvPr/>
          </p:nvCxnSpPr>
          <p:spPr>
            <a:xfrm>
              <a:off x="2238568" y="7942740"/>
              <a:ext cx="999617" cy="0"/>
            </a:xfrm>
            <a:prstGeom prst="straightConnector1">
              <a:avLst/>
            </a:prstGeom>
            <a:ln w="349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8" name="グループ化 7">
              <a:extLst>
                <a:ext uri="{FF2B5EF4-FFF2-40B4-BE49-F238E27FC236}">
                  <a16:creationId xmlns:a16="http://schemas.microsoft.com/office/drawing/2014/main" id="{5AD5304C-BF86-3341-B89F-1B19B2B8C722}"/>
                </a:ext>
              </a:extLst>
            </p:cNvPr>
            <p:cNvGrpSpPr/>
            <p:nvPr/>
          </p:nvGrpSpPr>
          <p:grpSpPr>
            <a:xfrm>
              <a:off x="1933762" y="6344287"/>
              <a:ext cx="2029344" cy="1268174"/>
              <a:chOff x="1933762" y="6577146"/>
              <a:chExt cx="2029344" cy="1268174"/>
            </a:xfrm>
          </p:grpSpPr>
          <p:grpSp>
            <p:nvGrpSpPr>
              <p:cNvPr id="6" name="グループ化 5">
                <a:extLst>
                  <a:ext uri="{FF2B5EF4-FFF2-40B4-BE49-F238E27FC236}">
                    <a16:creationId xmlns:a16="http://schemas.microsoft.com/office/drawing/2014/main" id="{93FF63E3-63EB-CD44-9FB6-D7E1E5EBDD15}"/>
                  </a:ext>
                </a:extLst>
              </p:cNvPr>
              <p:cNvGrpSpPr/>
              <p:nvPr/>
            </p:nvGrpSpPr>
            <p:grpSpPr>
              <a:xfrm>
                <a:off x="1933762" y="6814335"/>
                <a:ext cx="2029344" cy="1030985"/>
                <a:chOff x="1933762" y="6814335"/>
                <a:chExt cx="2029344" cy="1030985"/>
              </a:xfrm>
            </p:grpSpPr>
            <p:pic>
              <p:nvPicPr>
                <p:cNvPr id="5" name="図 4">
                  <a:extLst>
                    <a:ext uri="{FF2B5EF4-FFF2-40B4-BE49-F238E27FC236}">
                      <a16:creationId xmlns:a16="http://schemas.microsoft.com/office/drawing/2014/main" id="{360F7171-A6F3-DD43-8EF9-11B597B42F43}"/>
                    </a:ext>
                  </a:extLst>
                </p:cNvPr>
                <p:cNvPicPr>
                  <a:picLocks noChangeAspect="1"/>
                </p:cNvPicPr>
                <p:nvPr/>
              </p:nvPicPr>
              <p:blipFill>
                <a:blip r:embed="rId4"/>
                <a:stretch>
                  <a:fillRect/>
                </a:stretch>
              </p:blipFill>
              <p:spPr>
                <a:xfrm>
                  <a:off x="1994314" y="6814335"/>
                  <a:ext cx="1905000" cy="1003300"/>
                </a:xfrm>
                <a:prstGeom prst="rect">
                  <a:avLst/>
                </a:prstGeom>
              </p:spPr>
            </p:pic>
            <p:sp>
              <p:nvSpPr>
                <p:cNvPr id="234" name="正方形/長方形 233">
                  <a:extLst>
                    <a:ext uri="{FF2B5EF4-FFF2-40B4-BE49-F238E27FC236}">
                      <a16:creationId xmlns:a16="http://schemas.microsoft.com/office/drawing/2014/main" id="{9EE2C81C-7781-E349-A38E-8326FDA309B7}"/>
                    </a:ext>
                  </a:extLst>
                </p:cNvPr>
                <p:cNvSpPr/>
                <p:nvPr/>
              </p:nvSpPr>
              <p:spPr>
                <a:xfrm>
                  <a:off x="1933762" y="7568321"/>
                  <a:ext cx="340158" cy="276999"/>
                </a:xfrm>
                <a:prstGeom prst="rect">
                  <a:avLst/>
                </a:prstGeom>
              </p:spPr>
              <p:txBody>
                <a:bodyPr wrap="none">
                  <a:spAutoFit/>
                </a:bodyPr>
                <a:lstStyle/>
                <a:p>
                  <a:r>
                    <a:rPr lang="en-US" altLang="ja-JP" sz="1200" b="1">
                      <a:latin typeface="Arial Narrow" panose="020B0604020202020204" pitchFamily="34" charset="0"/>
                      <a:ea typeface="Arial Narrow" charset="0"/>
                      <a:cs typeface="Arial Narrow" panose="020B0604020202020204" pitchFamily="34" charset="0"/>
                    </a:rPr>
                    <a:t>E1</a:t>
                  </a:r>
                  <a:endParaRPr lang="ja-JP" altLang="en-US" sz="1200" b="1">
                    <a:latin typeface="Arial Narrow" panose="020B0604020202020204" pitchFamily="34" charset="0"/>
                    <a:cs typeface="Arial Narrow" panose="020B0604020202020204" pitchFamily="34" charset="0"/>
                  </a:endParaRPr>
                </a:p>
              </p:txBody>
            </p:sp>
            <p:sp>
              <p:nvSpPr>
                <p:cNvPr id="235" name="正方形/長方形 234">
                  <a:extLst>
                    <a:ext uri="{FF2B5EF4-FFF2-40B4-BE49-F238E27FC236}">
                      <a16:creationId xmlns:a16="http://schemas.microsoft.com/office/drawing/2014/main" id="{58CA1D07-DFE8-494A-AEEB-95DD8E8C89EB}"/>
                    </a:ext>
                  </a:extLst>
                </p:cNvPr>
                <p:cNvSpPr/>
                <p:nvPr/>
              </p:nvSpPr>
              <p:spPr>
                <a:xfrm>
                  <a:off x="3622948" y="7568321"/>
                  <a:ext cx="340158" cy="276999"/>
                </a:xfrm>
                <a:prstGeom prst="rect">
                  <a:avLst/>
                </a:prstGeom>
              </p:spPr>
              <p:txBody>
                <a:bodyPr wrap="none">
                  <a:spAutoFit/>
                </a:bodyPr>
                <a:lstStyle/>
                <a:p>
                  <a:r>
                    <a:rPr lang="en-US" altLang="ja-JP" sz="1200" b="1">
                      <a:latin typeface="Arial Narrow" panose="020B0604020202020204" pitchFamily="34" charset="0"/>
                      <a:ea typeface="Arial Narrow" charset="0"/>
                      <a:cs typeface="Arial Narrow" panose="020B0604020202020204" pitchFamily="34" charset="0"/>
                    </a:rPr>
                    <a:t>E2</a:t>
                  </a:r>
                  <a:endParaRPr lang="ja-JP" altLang="en-US" sz="1200" b="1">
                    <a:latin typeface="Arial Narrow" panose="020B0604020202020204" pitchFamily="34" charset="0"/>
                    <a:cs typeface="Arial Narrow" panose="020B0604020202020204" pitchFamily="34" charset="0"/>
                  </a:endParaRPr>
                </a:p>
              </p:txBody>
            </p:sp>
          </p:grpSp>
          <p:sp>
            <p:nvSpPr>
              <p:cNvPr id="239" name="正方形/長方形 238">
                <a:extLst>
                  <a:ext uri="{FF2B5EF4-FFF2-40B4-BE49-F238E27FC236}">
                    <a16:creationId xmlns:a16="http://schemas.microsoft.com/office/drawing/2014/main" id="{46D72670-890B-B841-8809-411A1C95E52C}"/>
                  </a:ext>
                </a:extLst>
              </p:cNvPr>
              <p:cNvSpPr/>
              <p:nvPr/>
            </p:nvSpPr>
            <p:spPr>
              <a:xfrm>
                <a:off x="2294153" y="6577146"/>
                <a:ext cx="219932" cy="276999"/>
              </a:xfrm>
              <a:prstGeom prst="rect">
                <a:avLst/>
              </a:prstGeom>
            </p:spPr>
            <p:txBody>
              <a:bodyPr wrap="none">
                <a:spAutoFit/>
              </a:bodyPr>
              <a:lstStyle/>
              <a:p>
                <a:r>
                  <a:rPr lang="en-US" altLang="ja-JP" sz="1200" b="1">
                    <a:latin typeface="Arial Narrow" panose="020B0604020202020204" pitchFamily="34" charset="0"/>
                    <a:ea typeface="Arial Narrow" charset="0"/>
                    <a:cs typeface="Arial Narrow" panose="020B0604020202020204" pitchFamily="34" charset="0"/>
                  </a:rPr>
                  <a:t>I</a:t>
                </a:r>
                <a:endParaRPr lang="ja-JP" altLang="en-US" sz="1200" b="1">
                  <a:latin typeface="Arial Narrow" panose="020B0604020202020204" pitchFamily="34" charset="0"/>
                  <a:cs typeface="Arial Narrow" panose="020B0604020202020204" pitchFamily="34" charset="0"/>
                </a:endParaRPr>
              </a:p>
            </p:txBody>
          </p:sp>
          <p:sp>
            <p:nvSpPr>
              <p:cNvPr id="241" name="正方形/長方形 240">
                <a:extLst>
                  <a:ext uri="{FF2B5EF4-FFF2-40B4-BE49-F238E27FC236}">
                    <a16:creationId xmlns:a16="http://schemas.microsoft.com/office/drawing/2014/main" id="{718B2CB5-A56D-2547-850B-A05806D4CC21}"/>
                  </a:ext>
                </a:extLst>
              </p:cNvPr>
              <p:cNvSpPr/>
              <p:nvPr/>
            </p:nvSpPr>
            <p:spPr>
              <a:xfrm>
                <a:off x="2523447" y="7044812"/>
                <a:ext cx="255198" cy="276999"/>
              </a:xfrm>
              <a:prstGeom prst="rect">
                <a:avLst/>
              </a:prstGeom>
            </p:spPr>
            <p:txBody>
              <a:bodyPr wrap="none">
                <a:spAutoFit/>
              </a:bodyPr>
              <a:lstStyle/>
              <a:p>
                <a:r>
                  <a:rPr lang="en-US" altLang="ja-JP" sz="1200" b="1">
                    <a:latin typeface="Arial Narrow" panose="020B0604020202020204" pitchFamily="34" charset="0"/>
                    <a:ea typeface="Arial Narrow" charset="0"/>
                    <a:cs typeface="Arial Narrow" panose="020B0604020202020204" pitchFamily="34" charset="0"/>
                  </a:rPr>
                  <a:t>II</a:t>
                </a:r>
                <a:endParaRPr lang="ja-JP" altLang="en-US" sz="1200" b="1">
                  <a:latin typeface="Arial Narrow" panose="020B0604020202020204" pitchFamily="34" charset="0"/>
                  <a:cs typeface="Arial Narrow" panose="020B0604020202020204" pitchFamily="34" charset="0"/>
                </a:endParaRPr>
              </a:p>
            </p:txBody>
          </p:sp>
          <p:sp>
            <p:nvSpPr>
              <p:cNvPr id="243" name="正方形/長方形 242">
                <a:extLst>
                  <a:ext uri="{FF2B5EF4-FFF2-40B4-BE49-F238E27FC236}">
                    <a16:creationId xmlns:a16="http://schemas.microsoft.com/office/drawing/2014/main" id="{55ED3850-1ACF-F041-887B-329C9B6EC50F}"/>
                  </a:ext>
                </a:extLst>
              </p:cNvPr>
              <p:cNvSpPr/>
              <p:nvPr/>
            </p:nvSpPr>
            <p:spPr>
              <a:xfrm>
                <a:off x="2743246" y="7044812"/>
                <a:ext cx="290464" cy="276999"/>
              </a:xfrm>
              <a:prstGeom prst="rect">
                <a:avLst/>
              </a:prstGeom>
            </p:spPr>
            <p:txBody>
              <a:bodyPr wrap="none">
                <a:spAutoFit/>
              </a:bodyPr>
              <a:lstStyle/>
              <a:p>
                <a:r>
                  <a:rPr lang="en-US" altLang="ja-JP" sz="1200" b="1">
                    <a:latin typeface="Arial Narrow" panose="020B0604020202020204" pitchFamily="34" charset="0"/>
                    <a:ea typeface="Arial Narrow" charset="0"/>
                    <a:cs typeface="Arial Narrow" panose="020B0604020202020204" pitchFamily="34" charset="0"/>
                  </a:rPr>
                  <a:t>III</a:t>
                </a:r>
                <a:endParaRPr lang="ja-JP" altLang="en-US" sz="1200" b="1">
                  <a:latin typeface="Arial Narrow" panose="020B0604020202020204" pitchFamily="34" charset="0"/>
                  <a:cs typeface="Arial Narrow" panose="020B0604020202020204" pitchFamily="34" charset="0"/>
                </a:endParaRPr>
              </a:p>
            </p:txBody>
          </p:sp>
          <p:sp>
            <p:nvSpPr>
              <p:cNvPr id="244" name="正方形/長方形 243">
                <a:extLst>
                  <a:ext uri="{FF2B5EF4-FFF2-40B4-BE49-F238E27FC236}">
                    <a16:creationId xmlns:a16="http://schemas.microsoft.com/office/drawing/2014/main" id="{6CBEC182-F3EE-A54D-8715-7600057223CE}"/>
                  </a:ext>
                </a:extLst>
              </p:cNvPr>
              <p:cNvSpPr/>
              <p:nvPr/>
            </p:nvSpPr>
            <p:spPr>
              <a:xfrm>
                <a:off x="2966783" y="7296298"/>
                <a:ext cx="304892" cy="276999"/>
              </a:xfrm>
              <a:prstGeom prst="rect">
                <a:avLst/>
              </a:prstGeom>
            </p:spPr>
            <p:txBody>
              <a:bodyPr wrap="none">
                <a:spAutoFit/>
              </a:bodyPr>
              <a:lstStyle/>
              <a:p>
                <a:r>
                  <a:rPr lang="en-US" altLang="ja-JP" sz="1200" b="1">
                    <a:latin typeface="Arial Narrow" panose="020B0604020202020204" pitchFamily="34" charset="0"/>
                    <a:ea typeface="Arial Narrow" charset="0"/>
                    <a:cs typeface="Arial Narrow" panose="020B0604020202020204" pitchFamily="34" charset="0"/>
                  </a:rPr>
                  <a:t>IV</a:t>
                </a:r>
                <a:endParaRPr lang="ja-JP" altLang="en-US" sz="1200" b="1">
                  <a:latin typeface="Arial Narrow" panose="020B0604020202020204" pitchFamily="34" charset="0"/>
                  <a:cs typeface="Arial Narrow" panose="020B0604020202020204" pitchFamily="34" charset="0"/>
                </a:endParaRPr>
              </a:p>
            </p:txBody>
          </p:sp>
          <p:sp>
            <p:nvSpPr>
              <p:cNvPr id="248" name="正方形/長方形 247">
                <a:extLst>
                  <a:ext uri="{FF2B5EF4-FFF2-40B4-BE49-F238E27FC236}">
                    <a16:creationId xmlns:a16="http://schemas.microsoft.com/office/drawing/2014/main" id="{C8EF12DA-6122-444B-8EBE-42FE15335A5E}"/>
                  </a:ext>
                </a:extLst>
              </p:cNvPr>
              <p:cNvSpPr/>
              <p:nvPr/>
            </p:nvSpPr>
            <p:spPr>
              <a:xfrm>
                <a:off x="3385275" y="7044812"/>
                <a:ext cx="304892" cy="276999"/>
              </a:xfrm>
              <a:prstGeom prst="rect">
                <a:avLst/>
              </a:prstGeom>
            </p:spPr>
            <p:txBody>
              <a:bodyPr wrap="none">
                <a:spAutoFit/>
              </a:bodyPr>
              <a:lstStyle/>
              <a:p>
                <a:r>
                  <a:rPr lang="en-US" altLang="ja-JP" sz="1200" b="1">
                    <a:latin typeface="Arial Narrow" panose="020B0604020202020204" pitchFamily="34" charset="0"/>
                    <a:ea typeface="Arial Narrow" charset="0"/>
                    <a:cs typeface="Arial Narrow" panose="020B0604020202020204" pitchFamily="34" charset="0"/>
                  </a:rPr>
                  <a:t>VI</a:t>
                </a:r>
                <a:endParaRPr lang="ja-JP" altLang="en-US" sz="1200" b="1">
                  <a:latin typeface="Arial Narrow" panose="020B0604020202020204" pitchFamily="34" charset="0"/>
                  <a:cs typeface="Arial Narrow" panose="020B0604020202020204" pitchFamily="34" charset="0"/>
                </a:endParaRPr>
              </a:p>
            </p:txBody>
          </p:sp>
          <p:sp>
            <p:nvSpPr>
              <p:cNvPr id="250" name="正方形/長方形 249">
                <a:extLst>
                  <a:ext uri="{FF2B5EF4-FFF2-40B4-BE49-F238E27FC236}">
                    <a16:creationId xmlns:a16="http://schemas.microsoft.com/office/drawing/2014/main" id="{E1AFA7D5-7332-7748-B3C6-095D78C7A507}"/>
                  </a:ext>
                </a:extLst>
              </p:cNvPr>
              <p:cNvSpPr/>
              <p:nvPr/>
            </p:nvSpPr>
            <p:spPr>
              <a:xfrm>
                <a:off x="3193079" y="7044812"/>
                <a:ext cx="269626" cy="276999"/>
              </a:xfrm>
              <a:prstGeom prst="rect">
                <a:avLst/>
              </a:prstGeom>
            </p:spPr>
            <p:txBody>
              <a:bodyPr wrap="none">
                <a:spAutoFit/>
              </a:bodyPr>
              <a:lstStyle/>
              <a:p>
                <a:r>
                  <a:rPr lang="en-US" altLang="ja-JP" sz="1200" b="1">
                    <a:latin typeface="Arial Narrow" panose="020B0604020202020204" pitchFamily="34" charset="0"/>
                    <a:ea typeface="Arial Narrow" charset="0"/>
                    <a:cs typeface="Arial Narrow" panose="020B0604020202020204" pitchFamily="34" charset="0"/>
                  </a:rPr>
                  <a:t>V</a:t>
                </a:r>
                <a:endParaRPr lang="ja-JP" altLang="en-US" sz="1200" b="1">
                  <a:latin typeface="Arial Narrow" panose="020B0604020202020204" pitchFamily="34" charset="0"/>
                  <a:cs typeface="Arial Narrow" panose="020B0604020202020204" pitchFamily="34" charset="0"/>
                </a:endParaRPr>
              </a:p>
            </p:txBody>
          </p:sp>
        </p:grpSp>
        <p:cxnSp>
          <p:nvCxnSpPr>
            <p:cNvPr id="265" name="直線コネクタ 264">
              <a:extLst>
                <a:ext uri="{FF2B5EF4-FFF2-40B4-BE49-F238E27FC236}">
                  <a16:creationId xmlns:a16="http://schemas.microsoft.com/office/drawing/2014/main" id="{37F05493-5919-7240-996C-C32277194B28}"/>
                </a:ext>
              </a:extLst>
            </p:cNvPr>
            <p:cNvCxnSpPr>
              <a:cxnSpLocks/>
            </p:cNvCxnSpPr>
            <p:nvPr/>
          </p:nvCxnSpPr>
          <p:spPr>
            <a:xfrm>
              <a:off x="2215889" y="7482789"/>
              <a:ext cx="0" cy="377642"/>
            </a:xfrm>
            <a:prstGeom prst="line">
              <a:avLst/>
            </a:prstGeom>
            <a:ln w="635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267" name="テキスト ボックス 266">
              <a:extLst>
                <a:ext uri="{FF2B5EF4-FFF2-40B4-BE49-F238E27FC236}">
                  <a16:creationId xmlns:a16="http://schemas.microsoft.com/office/drawing/2014/main" id="{2BBD4739-A58E-9B42-B62E-037BAC266A03}"/>
                </a:ext>
              </a:extLst>
            </p:cNvPr>
            <p:cNvSpPr txBox="1"/>
            <p:nvPr/>
          </p:nvSpPr>
          <p:spPr>
            <a:xfrm>
              <a:off x="2531212" y="7603731"/>
              <a:ext cx="1007450" cy="184666"/>
            </a:xfrm>
            <a:prstGeom prst="rect">
              <a:avLst/>
            </a:prstGeom>
            <a:noFill/>
          </p:spPr>
          <p:txBody>
            <a:bodyPr wrap="square" lIns="0" tIns="0" rIns="0" bIns="0" rtlCol="0">
              <a:spAutoFit/>
            </a:bodyPr>
            <a:lstStyle/>
            <a:p>
              <a:pPr algn="ctr"/>
              <a:r>
                <a:rPr lang="en-US" altLang="ja-JP" sz="1200">
                  <a:latin typeface="Arial Narrow" charset="0"/>
                  <a:ea typeface="Arial Narrow" charset="0"/>
                  <a:cs typeface="Arial Narrow" charset="0"/>
                </a:rPr>
                <a:t>600 – 1,400</a:t>
              </a:r>
            </a:p>
          </p:txBody>
        </p:sp>
        <p:sp>
          <p:nvSpPr>
            <p:cNvPr id="268" name="正方形/長方形 267">
              <a:extLst>
                <a:ext uri="{FF2B5EF4-FFF2-40B4-BE49-F238E27FC236}">
                  <a16:creationId xmlns:a16="http://schemas.microsoft.com/office/drawing/2014/main" id="{1A13E020-3CAE-D74C-9FB4-1F2490A13CE9}"/>
                </a:ext>
              </a:extLst>
            </p:cNvPr>
            <p:cNvSpPr/>
            <p:nvPr/>
          </p:nvSpPr>
          <p:spPr>
            <a:xfrm>
              <a:off x="3739633" y="7557565"/>
              <a:ext cx="542136" cy="276999"/>
            </a:xfrm>
            <a:prstGeom prst="rect">
              <a:avLst/>
            </a:prstGeom>
          </p:spPr>
          <p:txBody>
            <a:bodyPr wrap="none">
              <a:spAutoFit/>
            </a:bodyPr>
            <a:lstStyle/>
            <a:p>
              <a:r>
                <a:rPr lang="en-US" altLang="ja-JP" sz="1200">
                  <a:latin typeface="Arial Narrow" charset="0"/>
                  <a:ea typeface="Arial Narrow" charset="0"/>
                  <a:cs typeface="Arial Narrow" charset="0"/>
                </a:rPr>
                <a:t>(base)</a:t>
              </a:r>
              <a:endParaRPr lang="ja-JP" altLang="en-US" sz="1200"/>
            </a:p>
          </p:txBody>
        </p:sp>
        <p:sp>
          <p:nvSpPr>
            <p:cNvPr id="272" name="テキスト ボックス 271">
              <a:extLst>
                <a:ext uri="{FF2B5EF4-FFF2-40B4-BE49-F238E27FC236}">
                  <a16:creationId xmlns:a16="http://schemas.microsoft.com/office/drawing/2014/main" id="{2B56B343-E18B-0148-8017-661C8E5F98CE}"/>
                </a:ext>
              </a:extLst>
            </p:cNvPr>
            <p:cNvSpPr txBox="1"/>
            <p:nvPr/>
          </p:nvSpPr>
          <p:spPr>
            <a:xfrm>
              <a:off x="2117591" y="7990070"/>
              <a:ext cx="1283845" cy="184666"/>
            </a:xfrm>
            <a:prstGeom prst="rect">
              <a:avLst/>
            </a:prstGeom>
            <a:noFill/>
          </p:spPr>
          <p:txBody>
            <a:bodyPr wrap="square" lIns="0" tIns="0" rIns="0" bIns="0" rtlCol="0">
              <a:spAutoFit/>
            </a:bodyPr>
            <a:lstStyle/>
            <a:p>
              <a:pPr algn="ctr"/>
              <a:r>
                <a:rPr lang="en-US" altLang="ja-JP" sz="1200">
                  <a:latin typeface="Arial Narrow" charset="0"/>
                  <a:ea typeface="Arial Narrow" charset="0"/>
                  <a:cs typeface="Arial Narrow" charset="0"/>
                </a:rPr>
                <a:t>≤1,300 b</a:t>
              </a:r>
            </a:p>
          </p:txBody>
        </p:sp>
        <p:sp>
          <p:nvSpPr>
            <p:cNvPr id="273" name="正方形/長方形 272">
              <a:extLst>
                <a:ext uri="{FF2B5EF4-FFF2-40B4-BE49-F238E27FC236}">
                  <a16:creationId xmlns:a16="http://schemas.microsoft.com/office/drawing/2014/main" id="{D790121B-FB1D-484C-A8AD-CC40D2348E1E}"/>
                </a:ext>
              </a:extLst>
            </p:cNvPr>
            <p:cNvSpPr/>
            <p:nvPr/>
          </p:nvSpPr>
          <p:spPr>
            <a:xfrm>
              <a:off x="2482426" y="8119012"/>
              <a:ext cx="647933" cy="276999"/>
            </a:xfrm>
            <a:prstGeom prst="rect">
              <a:avLst/>
            </a:prstGeom>
          </p:spPr>
          <p:txBody>
            <a:bodyPr wrap="none">
              <a:spAutoFit/>
            </a:bodyPr>
            <a:lstStyle/>
            <a:p>
              <a:pPr algn="ctr"/>
              <a:r>
                <a:rPr lang="en-US" altLang="ja-JP" sz="1200" b="1">
                  <a:latin typeface="Arial Narrow" panose="020B0604020202020204" pitchFamily="34" charset="0"/>
                  <a:ea typeface="Arial Narrow" charset="0"/>
                  <a:cs typeface="Arial Narrow" panose="020B0604020202020204" pitchFamily="34" charset="0"/>
                </a:rPr>
                <a:t>(Step 3)</a:t>
              </a:r>
            </a:p>
          </p:txBody>
        </p:sp>
        <p:cxnSp>
          <p:nvCxnSpPr>
            <p:cNvPr id="275" name="直線コネクタ 274">
              <a:extLst>
                <a:ext uri="{FF2B5EF4-FFF2-40B4-BE49-F238E27FC236}">
                  <a16:creationId xmlns:a16="http://schemas.microsoft.com/office/drawing/2014/main" id="{597ECBE0-A069-6C45-8E44-AE721DCCA6C1}"/>
                </a:ext>
              </a:extLst>
            </p:cNvPr>
            <p:cNvCxnSpPr>
              <a:cxnSpLocks/>
            </p:cNvCxnSpPr>
            <p:nvPr/>
          </p:nvCxnSpPr>
          <p:spPr>
            <a:xfrm>
              <a:off x="3259479" y="7832101"/>
              <a:ext cx="0" cy="335025"/>
            </a:xfrm>
            <a:prstGeom prst="line">
              <a:avLst/>
            </a:prstGeom>
            <a:ln w="190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76" name="直線コネクタ 275">
              <a:extLst>
                <a:ext uri="{FF2B5EF4-FFF2-40B4-BE49-F238E27FC236}">
                  <a16:creationId xmlns:a16="http://schemas.microsoft.com/office/drawing/2014/main" id="{702A507D-88F0-8F4E-9730-A6AF95B25269}"/>
                </a:ext>
              </a:extLst>
            </p:cNvPr>
            <p:cNvCxnSpPr>
              <a:cxnSpLocks/>
            </p:cNvCxnSpPr>
            <p:nvPr/>
          </p:nvCxnSpPr>
          <p:spPr>
            <a:xfrm>
              <a:off x="3680260" y="7482789"/>
              <a:ext cx="0" cy="377642"/>
            </a:xfrm>
            <a:prstGeom prst="line">
              <a:avLst/>
            </a:prstGeom>
            <a:ln w="63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7" name="直線コネクタ 276">
              <a:extLst>
                <a:ext uri="{FF2B5EF4-FFF2-40B4-BE49-F238E27FC236}">
                  <a16:creationId xmlns:a16="http://schemas.microsoft.com/office/drawing/2014/main" id="{D672404C-4398-0640-BEE8-E7C1CFFD173E}"/>
                </a:ext>
              </a:extLst>
            </p:cNvPr>
            <p:cNvCxnSpPr>
              <a:cxnSpLocks/>
            </p:cNvCxnSpPr>
            <p:nvPr/>
          </p:nvCxnSpPr>
          <p:spPr>
            <a:xfrm>
              <a:off x="2221946" y="7832101"/>
              <a:ext cx="0" cy="335025"/>
            </a:xfrm>
            <a:prstGeom prst="line">
              <a:avLst/>
            </a:prstGeom>
            <a:ln w="19050">
              <a:solidFill>
                <a:schemeClr val="tx1"/>
              </a:solidFill>
              <a:prstDash val="solid"/>
            </a:ln>
          </p:spPr>
          <p:style>
            <a:lnRef idx="1">
              <a:schemeClr val="accent1"/>
            </a:lnRef>
            <a:fillRef idx="0">
              <a:schemeClr val="accent1"/>
            </a:fillRef>
            <a:effectRef idx="0">
              <a:schemeClr val="accent1"/>
            </a:effectRef>
            <a:fontRef idx="minor">
              <a:schemeClr val="tx1"/>
            </a:fontRef>
          </p:style>
        </p:cxnSp>
        <p:pic>
          <p:nvPicPr>
            <p:cNvPr id="2" name="図 1">
              <a:extLst>
                <a:ext uri="{FF2B5EF4-FFF2-40B4-BE49-F238E27FC236}">
                  <a16:creationId xmlns:a16="http://schemas.microsoft.com/office/drawing/2014/main" id="{45766B44-2ED9-9D45-A980-CAFF2F90B41F}"/>
                </a:ext>
              </a:extLst>
            </p:cNvPr>
            <p:cNvPicPr>
              <a:picLocks noChangeAspect="1"/>
            </p:cNvPicPr>
            <p:nvPr/>
          </p:nvPicPr>
          <p:blipFill>
            <a:blip r:embed="rId5"/>
            <a:stretch>
              <a:fillRect/>
            </a:stretch>
          </p:blipFill>
          <p:spPr>
            <a:xfrm>
              <a:off x="1438313" y="484803"/>
              <a:ext cx="3926246" cy="3767863"/>
            </a:xfrm>
            <a:prstGeom prst="rect">
              <a:avLst/>
            </a:prstGeom>
          </p:spPr>
        </p:pic>
      </p:grpSp>
      <p:sp>
        <p:nvSpPr>
          <p:cNvPr id="9" name="テキスト ボックス 8">
            <a:extLst>
              <a:ext uri="{FF2B5EF4-FFF2-40B4-BE49-F238E27FC236}">
                <a16:creationId xmlns:a16="http://schemas.microsoft.com/office/drawing/2014/main" id="{106FB90E-483E-5A44-8509-3C6EF2EA63F2}"/>
              </a:ext>
            </a:extLst>
          </p:cNvPr>
          <p:cNvSpPr txBox="1"/>
          <p:nvPr/>
        </p:nvSpPr>
        <p:spPr>
          <a:xfrm>
            <a:off x="318991" y="8705267"/>
            <a:ext cx="6220017" cy="1184940"/>
          </a:xfrm>
          <a:prstGeom prst="rect">
            <a:avLst/>
          </a:prstGeom>
          <a:noFill/>
        </p:spPr>
        <p:txBody>
          <a:bodyPr wrap="square" rtlCol="0">
            <a:spAutoFit/>
          </a:bodyPr>
          <a:lstStyle/>
          <a:p>
            <a:pPr algn="just"/>
            <a:r>
              <a:rPr lang="en-US" altLang="ja-JP" sz="1200" b="1" dirty="0">
                <a:latin typeface="Times New Roman" panose="02020603050405020304" pitchFamily="18" charset="0"/>
                <a:cs typeface="Times New Roman" panose="02020603050405020304" pitchFamily="18" charset="0"/>
              </a:rPr>
              <a:t>Supplementary Figure 1. </a:t>
            </a:r>
            <a:r>
              <a:rPr lang="en-US" altLang="ja-JP" sz="1200" dirty="0">
                <a:latin typeface="Times New Roman" panose="02020603050405020304" pitchFamily="18" charset="0"/>
                <a:cs typeface="Times New Roman" panose="02020603050405020304" pitchFamily="18" charset="0"/>
              </a:rPr>
              <a:t>Bioinformatic pipeline used to extract G2Is from genomes.</a:t>
            </a:r>
            <a:r>
              <a:rPr lang="en-US" altLang="ja-JP" sz="1200" b="1" dirty="0">
                <a:latin typeface="Times New Roman" panose="02020603050405020304" pitchFamily="18" charset="0"/>
                <a:cs typeface="Times New Roman" panose="02020603050405020304" pitchFamily="18" charset="0"/>
              </a:rPr>
              <a:t> (A) </a:t>
            </a:r>
            <a:r>
              <a:rPr lang="en-US" altLang="ja-JP" sz="1200" dirty="0">
                <a:latin typeface="Times New Roman" panose="02020603050405020304" pitchFamily="18" charset="0"/>
                <a:cs typeface="Times New Roman" panose="02020603050405020304" pitchFamily="18" charset="0"/>
              </a:rPr>
              <a:t>Basic pipeline used to extract G2I datasets from genomes. </a:t>
            </a:r>
            <a:r>
              <a:rPr lang="en-US" altLang="ja-JP" sz="1200" b="1" dirty="0">
                <a:latin typeface="Times New Roman" panose="02020603050405020304" pitchFamily="18" charset="0"/>
                <a:cs typeface="Times New Roman" panose="02020603050405020304" pitchFamily="18" charset="0"/>
              </a:rPr>
              <a:t>(B) </a:t>
            </a:r>
            <a:r>
              <a:rPr lang="en-US" altLang="ja-JP" sz="1200" dirty="0">
                <a:latin typeface="Times New Roman" panose="02020603050405020304" pitchFamily="18" charset="0"/>
                <a:cs typeface="Times New Roman" panose="02020603050405020304" pitchFamily="18" charset="0"/>
              </a:rPr>
              <a:t>Graphical explanation of step 2 in the pipeline. </a:t>
            </a:r>
            <a:r>
              <a:rPr lang="en-US" altLang="ja-JP" sz="1200" b="1" dirty="0">
                <a:latin typeface="Times New Roman" panose="02020603050405020304" pitchFamily="18" charset="0"/>
                <a:cs typeface="Times New Roman" panose="02020603050405020304" pitchFamily="18" charset="0"/>
              </a:rPr>
              <a:t>(C) </a:t>
            </a:r>
            <a:r>
              <a:rPr lang="en-US" altLang="ja-JP" sz="1200" dirty="0">
                <a:latin typeface="Times New Roman" panose="02020603050405020304" pitchFamily="18" charset="0"/>
                <a:cs typeface="Times New Roman" panose="02020603050405020304" pitchFamily="18" charset="0"/>
              </a:rPr>
              <a:t>Graphical explanation of step 3 in the pipeline. IEP, intron-encoded protein; RT domain, reverse transcriptase domain; E1, exon 1; E2, exon 2. See Materials and Methods for details.</a:t>
            </a:r>
            <a:endParaRPr lang="ja-JP" altLang="ja-JP" sz="1200">
              <a:latin typeface="Times New Roman" panose="02020603050405020304" pitchFamily="18" charset="0"/>
              <a:cs typeface="Times New Roman" panose="02020603050405020304" pitchFamily="18" charset="0"/>
            </a:endParaRPr>
          </a:p>
          <a:p>
            <a:endParaRPr kumimoji="1" lang="ja-JP" altLang="en-US" sz="11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683037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8FE2A5E3-7335-684A-8DBF-F4120C91F5DE}"/>
              </a:ext>
            </a:extLst>
          </p:cNvPr>
          <p:cNvSpPr txBox="1"/>
          <p:nvPr/>
        </p:nvSpPr>
        <p:spPr>
          <a:xfrm>
            <a:off x="371335" y="8929404"/>
            <a:ext cx="6115329" cy="830997"/>
          </a:xfrm>
          <a:prstGeom prst="rect">
            <a:avLst/>
          </a:prstGeom>
          <a:noFill/>
        </p:spPr>
        <p:txBody>
          <a:bodyPr wrap="square" rtlCol="0">
            <a:spAutoFit/>
          </a:bodyPr>
          <a:lstStyle/>
          <a:p>
            <a:pPr algn="just"/>
            <a:r>
              <a:rPr lang="en-US" altLang="ja-JP" sz="1200" b="1" dirty="0">
                <a:latin typeface="Times New Roman" panose="02020603050405020304" pitchFamily="18" charset="0"/>
                <a:cs typeface="Times New Roman" panose="02020603050405020304" pitchFamily="18" charset="0"/>
              </a:rPr>
              <a:t>Supplementary Figure 2. </a:t>
            </a:r>
            <a:r>
              <a:rPr lang="en-US" altLang="ja-JP" sz="1200" dirty="0">
                <a:latin typeface="Times New Roman" panose="02020603050405020304" pitchFamily="18" charset="0"/>
                <a:cs typeface="Times New Roman" panose="02020603050405020304" pitchFamily="18" charset="0"/>
              </a:rPr>
              <a:t>No correlation between numbers of G2Is in genomes and genome size. (A) Each dot indicates individual genome in bacteria or archaea. (B) Each dot represents individual genome in each bacterial phylum. The numbers in brackets indicate the number of genomes containing G2I(s). R</a:t>
            </a:r>
            <a:r>
              <a:rPr lang="en-US" altLang="ja-JP" sz="1200" baseline="30000" dirty="0">
                <a:latin typeface="Times New Roman" panose="02020603050405020304" pitchFamily="18" charset="0"/>
                <a:cs typeface="Times New Roman" panose="02020603050405020304" pitchFamily="18" charset="0"/>
              </a:rPr>
              <a:t>2</a:t>
            </a:r>
            <a:r>
              <a:rPr lang="en-US" altLang="ja-JP" sz="1200" dirty="0">
                <a:latin typeface="Times New Roman" panose="02020603050405020304" pitchFamily="18" charset="0"/>
                <a:cs typeface="Times New Roman" panose="02020603050405020304" pitchFamily="18" charset="0"/>
              </a:rPr>
              <a:t> is the correlation coefficient in a single regression analysis.</a:t>
            </a:r>
            <a:endParaRPr lang="ja-JP" altLang="ja-JP" sz="1200">
              <a:latin typeface="Times New Roman" panose="02020603050405020304" pitchFamily="18" charset="0"/>
              <a:cs typeface="Times New Roman" panose="02020603050405020304" pitchFamily="18" charset="0"/>
            </a:endParaRPr>
          </a:p>
        </p:txBody>
      </p:sp>
      <p:grpSp>
        <p:nvGrpSpPr>
          <p:cNvPr id="2" name="グループ化 1">
            <a:extLst>
              <a:ext uri="{FF2B5EF4-FFF2-40B4-BE49-F238E27FC236}">
                <a16:creationId xmlns:a16="http://schemas.microsoft.com/office/drawing/2014/main" id="{F6382C33-1134-EE4F-A08D-C7E250CC07AF}"/>
              </a:ext>
            </a:extLst>
          </p:cNvPr>
          <p:cNvGrpSpPr/>
          <p:nvPr/>
        </p:nvGrpSpPr>
        <p:grpSpPr>
          <a:xfrm>
            <a:off x="807104" y="97833"/>
            <a:ext cx="5010395" cy="8831571"/>
            <a:chOff x="749229" y="359905"/>
            <a:chExt cx="5010395" cy="8831571"/>
          </a:xfrm>
        </p:grpSpPr>
        <p:pic>
          <p:nvPicPr>
            <p:cNvPr id="3" name="図 2">
              <a:extLst>
                <a:ext uri="{FF2B5EF4-FFF2-40B4-BE49-F238E27FC236}">
                  <a16:creationId xmlns:a16="http://schemas.microsoft.com/office/drawing/2014/main" id="{2EA6145F-023E-314F-8269-0D194394F698}"/>
                </a:ext>
              </a:extLst>
            </p:cNvPr>
            <p:cNvPicPr>
              <a:picLocks noChangeAspect="1"/>
            </p:cNvPicPr>
            <p:nvPr/>
          </p:nvPicPr>
          <p:blipFill>
            <a:blip r:embed="rId3"/>
            <a:stretch>
              <a:fillRect/>
            </a:stretch>
          </p:blipFill>
          <p:spPr>
            <a:xfrm>
              <a:off x="1255016" y="3416487"/>
              <a:ext cx="4401067" cy="5613413"/>
            </a:xfrm>
            <a:prstGeom prst="rect">
              <a:avLst/>
            </a:prstGeom>
          </p:spPr>
        </p:pic>
        <p:pic>
          <p:nvPicPr>
            <p:cNvPr id="5" name="図 4">
              <a:extLst>
                <a:ext uri="{FF2B5EF4-FFF2-40B4-BE49-F238E27FC236}">
                  <a16:creationId xmlns:a16="http://schemas.microsoft.com/office/drawing/2014/main" id="{4C728C1D-7CF2-4C46-99DE-2FBB992BEFAB}"/>
                </a:ext>
              </a:extLst>
            </p:cNvPr>
            <p:cNvPicPr>
              <a:picLocks noChangeAspect="1"/>
            </p:cNvPicPr>
            <p:nvPr/>
          </p:nvPicPr>
          <p:blipFill>
            <a:blip r:embed="rId4"/>
            <a:stretch>
              <a:fillRect/>
            </a:stretch>
          </p:blipFill>
          <p:spPr>
            <a:xfrm>
              <a:off x="932933" y="596077"/>
              <a:ext cx="4786276" cy="2436026"/>
            </a:xfrm>
            <a:prstGeom prst="rect">
              <a:avLst/>
            </a:prstGeom>
          </p:spPr>
        </p:pic>
        <p:sp>
          <p:nvSpPr>
            <p:cNvPr id="20" name="テキスト ボックス 19">
              <a:extLst>
                <a:ext uri="{FF2B5EF4-FFF2-40B4-BE49-F238E27FC236}">
                  <a16:creationId xmlns:a16="http://schemas.microsoft.com/office/drawing/2014/main" id="{DAE71CCB-DC50-4542-9274-F5F8236BE1A6}"/>
                </a:ext>
              </a:extLst>
            </p:cNvPr>
            <p:cNvSpPr txBox="1"/>
            <p:nvPr/>
          </p:nvSpPr>
          <p:spPr>
            <a:xfrm>
              <a:off x="1116637" y="475361"/>
              <a:ext cx="2109105" cy="246221"/>
            </a:xfrm>
            <a:prstGeom prst="rect">
              <a:avLst/>
            </a:prstGeom>
            <a:solidFill>
              <a:schemeClr val="bg1"/>
            </a:solidFill>
          </p:spPr>
          <p:txBody>
            <a:bodyPr wrap="square" rtlCol="0">
              <a:spAutoFit/>
            </a:bodyPr>
            <a:lstStyle/>
            <a:p>
              <a:pPr algn="ctr"/>
              <a:r>
                <a:rPr kumimoji="1" lang="en-US" altLang="ja-JP" sz="1000">
                  <a:latin typeface="Arial Narrow" charset="0"/>
                  <a:ea typeface="Arial Narrow" charset="0"/>
                  <a:cs typeface="Arial Narrow" charset="0"/>
                </a:rPr>
                <a:t>Bacteria (n=447) </a:t>
              </a:r>
              <a:r>
                <a:rPr kumimoji="1" lang="en-US" altLang="ja-JP" sz="1000" i="1">
                  <a:latin typeface="Arial Narrow" charset="0"/>
                  <a:ea typeface="Arial Narrow" charset="0"/>
                  <a:cs typeface="Arial Narrow" charset="0"/>
                </a:rPr>
                <a:t>R</a:t>
              </a:r>
              <a:r>
                <a:rPr kumimoji="1" lang="en-US" altLang="ja-JP" sz="1000" baseline="30000">
                  <a:latin typeface="Arial Narrow" charset="0"/>
                  <a:ea typeface="Arial Narrow" charset="0"/>
                  <a:cs typeface="Arial Narrow" charset="0"/>
                </a:rPr>
                <a:t>2 </a:t>
              </a:r>
              <a:r>
                <a:rPr kumimoji="1" lang="en-US" altLang="ja-JP" sz="1000">
                  <a:latin typeface="Arial Narrow" charset="0"/>
                  <a:ea typeface="Arial Narrow" charset="0"/>
                  <a:cs typeface="Arial Narrow" charset="0"/>
                </a:rPr>
                <a:t>= 0.003</a:t>
              </a:r>
              <a:endParaRPr kumimoji="1" lang="ja-JP" altLang="en-US" sz="1000">
                <a:latin typeface="Arial Narrow" charset="0"/>
                <a:ea typeface="Arial Narrow" charset="0"/>
                <a:cs typeface="Arial Narrow" charset="0"/>
              </a:endParaRPr>
            </a:p>
          </p:txBody>
        </p:sp>
        <p:sp>
          <p:nvSpPr>
            <p:cNvPr id="4" name="正方形/長方形 3">
              <a:extLst>
                <a:ext uri="{FF2B5EF4-FFF2-40B4-BE49-F238E27FC236}">
                  <a16:creationId xmlns:a16="http://schemas.microsoft.com/office/drawing/2014/main" id="{E596FA71-F4D8-7543-B38A-6DAD10F2152D}"/>
                </a:ext>
              </a:extLst>
            </p:cNvPr>
            <p:cNvSpPr/>
            <p:nvPr/>
          </p:nvSpPr>
          <p:spPr>
            <a:xfrm>
              <a:off x="2825118" y="2845425"/>
              <a:ext cx="431153" cy="2443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id="{491A832F-ED81-014B-AD8A-35F37A764E6D}"/>
                </a:ext>
              </a:extLst>
            </p:cNvPr>
            <p:cNvSpPr/>
            <p:nvPr/>
          </p:nvSpPr>
          <p:spPr>
            <a:xfrm>
              <a:off x="749229" y="359905"/>
              <a:ext cx="367408" cy="461665"/>
            </a:xfrm>
            <a:prstGeom prst="rect">
              <a:avLst/>
            </a:prstGeom>
          </p:spPr>
          <p:txBody>
            <a:bodyPr wrap="none">
              <a:spAutoFit/>
            </a:bodyPr>
            <a:lstStyle/>
            <a:p>
              <a:r>
                <a:rPr lang="en-US" altLang="ja-JP" sz="2400" b="1">
                  <a:latin typeface="Arial Narrow" charset="0"/>
                  <a:ea typeface="Arial Narrow" charset="0"/>
                  <a:cs typeface="Arial Narrow" charset="0"/>
                </a:rPr>
                <a:t>A</a:t>
              </a:r>
              <a:endParaRPr lang="ja-JP" altLang="en-US" sz="2400"/>
            </a:p>
          </p:txBody>
        </p:sp>
        <p:sp>
          <p:nvSpPr>
            <p:cNvPr id="10" name="正方形/長方形 9">
              <a:extLst>
                <a:ext uri="{FF2B5EF4-FFF2-40B4-BE49-F238E27FC236}">
                  <a16:creationId xmlns:a16="http://schemas.microsoft.com/office/drawing/2014/main" id="{B72668EE-9345-7C43-986D-A504BC9FAC8A}"/>
                </a:ext>
              </a:extLst>
            </p:cNvPr>
            <p:cNvSpPr/>
            <p:nvPr/>
          </p:nvSpPr>
          <p:spPr>
            <a:xfrm>
              <a:off x="749229" y="3138276"/>
              <a:ext cx="367408" cy="461665"/>
            </a:xfrm>
            <a:prstGeom prst="rect">
              <a:avLst/>
            </a:prstGeom>
          </p:spPr>
          <p:txBody>
            <a:bodyPr wrap="none">
              <a:spAutoFit/>
            </a:bodyPr>
            <a:lstStyle/>
            <a:p>
              <a:r>
                <a:rPr lang="en-US" altLang="ja-JP" sz="2400" b="1" dirty="0">
                  <a:latin typeface="Arial Narrow" charset="0"/>
                  <a:ea typeface="Arial Narrow" charset="0"/>
                  <a:cs typeface="Arial Narrow" charset="0"/>
                </a:rPr>
                <a:t>B</a:t>
              </a:r>
              <a:endParaRPr lang="ja-JP" altLang="en-US" sz="2400"/>
            </a:p>
          </p:txBody>
        </p:sp>
        <p:sp>
          <p:nvSpPr>
            <p:cNvPr id="30" name="正方形/長方形 29">
              <a:extLst>
                <a:ext uri="{FF2B5EF4-FFF2-40B4-BE49-F238E27FC236}">
                  <a16:creationId xmlns:a16="http://schemas.microsoft.com/office/drawing/2014/main" id="{3F3F1286-B0BB-3D42-8ADB-DD539459B480}"/>
                </a:ext>
              </a:extLst>
            </p:cNvPr>
            <p:cNvSpPr/>
            <p:nvPr/>
          </p:nvSpPr>
          <p:spPr>
            <a:xfrm>
              <a:off x="2247655" y="9009833"/>
              <a:ext cx="335001" cy="1651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id="{C7F46C88-13A7-4844-90EA-6EC969BE9280}"/>
                </a:ext>
              </a:extLst>
            </p:cNvPr>
            <p:cNvSpPr/>
            <p:nvPr/>
          </p:nvSpPr>
          <p:spPr>
            <a:xfrm>
              <a:off x="3898272" y="9009833"/>
              <a:ext cx="335001" cy="1651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id="{E53ED7F3-E6BD-9246-9010-21A2136E0584}"/>
                </a:ext>
              </a:extLst>
            </p:cNvPr>
            <p:cNvSpPr/>
            <p:nvPr/>
          </p:nvSpPr>
          <p:spPr>
            <a:xfrm>
              <a:off x="2180903" y="4650603"/>
              <a:ext cx="335001" cy="1651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a16="http://schemas.microsoft.com/office/drawing/2014/main" id="{31C43851-845F-1E4F-AFF7-3ACF40233EE6}"/>
                </a:ext>
              </a:extLst>
            </p:cNvPr>
            <p:cNvSpPr/>
            <p:nvPr/>
          </p:nvSpPr>
          <p:spPr>
            <a:xfrm>
              <a:off x="3831520" y="4650603"/>
              <a:ext cx="335001" cy="1651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075D095A-B8A0-3A45-A8E3-0B8EFDAF7B0F}"/>
                </a:ext>
              </a:extLst>
            </p:cNvPr>
            <p:cNvSpPr/>
            <p:nvPr/>
          </p:nvSpPr>
          <p:spPr>
            <a:xfrm>
              <a:off x="5421831" y="4650602"/>
              <a:ext cx="335001" cy="1651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a:extLst>
                <a:ext uri="{FF2B5EF4-FFF2-40B4-BE49-F238E27FC236}">
                  <a16:creationId xmlns:a16="http://schemas.microsoft.com/office/drawing/2014/main" id="{1E2617D2-80DE-4F4B-858A-9D2B6E477BD1}"/>
                </a:ext>
              </a:extLst>
            </p:cNvPr>
            <p:cNvSpPr txBox="1"/>
            <p:nvPr/>
          </p:nvSpPr>
          <p:spPr>
            <a:xfrm rot="16200000">
              <a:off x="35282" y="5791581"/>
              <a:ext cx="1979968" cy="184666"/>
            </a:xfrm>
            <a:prstGeom prst="rect">
              <a:avLst/>
            </a:prstGeom>
            <a:solidFill>
              <a:schemeClr val="bg1"/>
            </a:solidFill>
          </p:spPr>
          <p:txBody>
            <a:bodyPr wrap="square" lIns="0" tIns="0" rIns="0" bIns="0" rtlCol="0">
              <a:spAutoFit/>
            </a:bodyPr>
            <a:lstStyle/>
            <a:p>
              <a:r>
                <a:rPr lang="en-US" altLang="ja-JP" sz="1200">
                  <a:latin typeface="Arial Narrow" panose="020B0604020202020204" pitchFamily="34" charset="0"/>
                  <a:ea typeface="Arial Narrow" charset="0"/>
                  <a:cs typeface="Arial Narrow" panose="020B0604020202020204" pitchFamily="34" charset="0"/>
                </a:rPr>
                <a:t>No. of group II introns</a:t>
              </a:r>
            </a:p>
          </p:txBody>
        </p:sp>
        <p:sp>
          <p:nvSpPr>
            <p:cNvPr id="34" name="テキスト ボックス 33">
              <a:extLst>
                <a:ext uri="{FF2B5EF4-FFF2-40B4-BE49-F238E27FC236}">
                  <a16:creationId xmlns:a16="http://schemas.microsoft.com/office/drawing/2014/main" id="{C10220C6-D268-1A4C-9300-9DAD35EC623C}"/>
                </a:ext>
              </a:extLst>
            </p:cNvPr>
            <p:cNvSpPr txBox="1"/>
            <p:nvPr/>
          </p:nvSpPr>
          <p:spPr>
            <a:xfrm rot="16200000">
              <a:off x="193589" y="1533844"/>
              <a:ext cx="1551099" cy="184666"/>
            </a:xfrm>
            <a:prstGeom prst="rect">
              <a:avLst/>
            </a:prstGeom>
            <a:solidFill>
              <a:schemeClr val="bg1"/>
            </a:solidFill>
          </p:spPr>
          <p:txBody>
            <a:bodyPr wrap="square" lIns="0" tIns="0" rIns="0" bIns="0" rtlCol="0">
              <a:spAutoFit/>
            </a:bodyPr>
            <a:lstStyle/>
            <a:p>
              <a:r>
                <a:rPr lang="en-US" altLang="ja-JP" sz="1200">
                  <a:latin typeface="Arial Narrow" panose="020B0604020202020204" pitchFamily="34" charset="0"/>
                  <a:ea typeface="Arial Narrow" charset="0"/>
                  <a:cs typeface="Arial Narrow" panose="020B0604020202020204" pitchFamily="34" charset="0"/>
                </a:rPr>
                <a:t>No. of group II introns</a:t>
              </a:r>
            </a:p>
          </p:txBody>
        </p:sp>
        <p:sp>
          <p:nvSpPr>
            <p:cNvPr id="35" name="テキスト ボックス 34">
              <a:extLst>
                <a:ext uri="{FF2B5EF4-FFF2-40B4-BE49-F238E27FC236}">
                  <a16:creationId xmlns:a16="http://schemas.microsoft.com/office/drawing/2014/main" id="{1573A63C-6F9B-464C-96DE-B0DC2B90B5DD}"/>
                </a:ext>
              </a:extLst>
            </p:cNvPr>
            <p:cNvSpPr txBox="1"/>
            <p:nvPr/>
          </p:nvSpPr>
          <p:spPr>
            <a:xfrm rot="16200000">
              <a:off x="2772334" y="1533845"/>
              <a:ext cx="1551099" cy="184666"/>
            </a:xfrm>
            <a:prstGeom prst="rect">
              <a:avLst/>
            </a:prstGeom>
            <a:solidFill>
              <a:schemeClr val="bg1"/>
            </a:solidFill>
          </p:spPr>
          <p:txBody>
            <a:bodyPr wrap="square" lIns="0" tIns="0" rIns="0" bIns="0" rtlCol="0">
              <a:spAutoFit/>
            </a:bodyPr>
            <a:lstStyle/>
            <a:p>
              <a:r>
                <a:rPr lang="en-US" altLang="ja-JP" sz="1200">
                  <a:latin typeface="Arial Narrow" panose="020B0604020202020204" pitchFamily="34" charset="0"/>
                  <a:ea typeface="Arial Narrow" charset="0"/>
                  <a:cs typeface="Arial Narrow" panose="020B0604020202020204" pitchFamily="34" charset="0"/>
                </a:rPr>
                <a:t>No. of group II introns</a:t>
              </a:r>
            </a:p>
          </p:txBody>
        </p:sp>
        <p:sp>
          <p:nvSpPr>
            <p:cNvPr id="37" name="正方形/長方形 36">
              <a:extLst>
                <a:ext uri="{FF2B5EF4-FFF2-40B4-BE49-F238E27FC236}">
                  <a16:creationId xmlns:a16="http://schemas.microsoft.com/office/drawing/2014/main" id="{88575DEA-4439-0C46-93C1-7288B7A0F155}"/>
                </a:ext>
              </a:extLst>
            </p:cNvPr>
            <p:cNvSpPr/>
            <p:nvPr/>
          </p:nvSpPr>
          <p:spPr>
            <a:xfrm>
              <a:off x="1576638" y="2812609"/>
              <a:ext cx="1342034" cy="276999"/>
            </a:xfrm>
            <a:prstGeom prst="rect">
              <a:avLst/>
            </a:prstGeom>
            <a:solidFill>
              <a:schemeClr val="bg1"/>
            </a:solidFill>
          </p:spPr>
          <p:txBody>
            <a:bodyPr wrap="none">
              <a:spAutoFit/>
            </a:bodyPr>
            <a:lstStyle/>
            <a:p>
              <a:r>
                <a:rPr lang="en-US" altLang="ja-JP" sz="1200">
                  <a:latin typeface="Arial Narrow" panose="020B0604020202020204" pitchFamily="34" charset="0"/>
                  <a:cs typeface="Arial Narrow" panose="020B0604020202020204" pitchFamily="34" charset="0"/>
                </a:rPr>
                <a:t>Genome size (</a:t>
              </a:r>
              <a:r>
                <a:rPr lang="en-US" altLang="ja-JP" sz="1200" err="1">
                  <a:latin typeface="Arial Narrow" panose="020B0604020202020204" pitchFamily="34" charset="0"/>
                  <a:cs typeface="Arial Narrow" panose="020B0604020202020204" pitchFamily="34" charset="0"/>
                </a:rPr>
                <a:t>Mbp</a:t>
              </a:r>
              <a:r>
                <a:rPr lang="en-US" altLang="ja-JP" sz="1200">
                  <a:latin typeface="Arial Narrow" panose="020B0604020202020204" pitchFamily="34" charset="0"/>
                  <a:cs typeface="Arial Narrow" panose="020B0604020202020204" pitchFamily="34" charset="0"/>
                </a:rPr>
                <a:t>)</a:t>
              </a:r>
              <a:endParaRPr lang="ja-JP" altLang="en-US" sz="1200">
                <a:latin typeface="Arial Narrow" panose="020B0604020202020204" pitchFamily="34" charset="0"/>
                <a:cs typeface="Arial Narrow" panose="020B0604020202020204" pitchFamily="34" charset="0"/>
              </a:endParaRPr>
            </a:p>
          </p:txBody>
        </p:sp>
        <p:sp>
          <p:nvSpPr>
            <p:cNvPr id="38" name="正方形/長方形 37">
              <a:extLst>
                <a:ext uri="{FF2B5EF4-FFF2-40B4-BE49-F238E27FC236}">
                  <a16:creationId xmlns:a16="http://schemas.microsoft.com/office/drawing/2014/main" id="{3A77FBE3-1B04-514E-B010-27067AD99E90}"/>
                </a:ext>
              </a:extLst>
            </p:cNvPr>
            <p:cNvSpPr/>
            <p:nvPr/>
          </p:nvSpPr>
          <p:spPr>
            <a:xfrm>
              <a:off x="4076144" y="2804849"/>
              <a:ext cx="1342034" cy="276999"/>
            </a:xfrm>
            <a:prstGeom prst="rect">
              <a:avLst/>
            </a:prstGeom>
            <a:solidFill>
              <a:schemeClr val="bg1"/>
            </a:solidFill>
          </p:spPr>
          <p:txBody>
            <a:bodyPr wrap="none">
              <a:spAutoFit/>
            </a:bodyPr>
            <a:lstStyle/>
            <a:p>
              <a:r>
                <a:rPr lang="en-US" altLang="ja-JP" sz="1200">
                  <a:latin typeface="Arial Narrow" panose="020B0604020202020204" pitchFamily="34" charset="0"/>
                  <a:cs typeface="Arial Narrow" panose="020B0604020202020204" pitchFamily="34" charset="0"/>
                </a:rPr>
                <a:t>Genome size (</a:t>
              </a:r>
              <a:r>
                <a:rPr lang="en-US" altLang="ja-JP" sz="1200" err="1">
                  <a:latin typeface="Arial Narrow" panose="020B0604020202020204" pitchFamily="34" charset="0"/>
                  <a:cs typeface="Arial Narrow" panose="020B0604020202020204" pitchFamily="34" charset="0"/>
                </a:rPr>
                <a:t>Mbp</a:t>
              </a:r>
              <a:r>
                <a:rPr lang="en-US" altLang="ja-JP" sz="1200">
                  <a:latin typeface="Arial Narrow" panose="020B0604020202020204" pitchFamily="34" charset="0"/>
                  <a:cs typeface="Arial Narrow" panose="020B0604020202020204" pitchFamily="34" charset="0"/>
                </a:rPr>
                <a:t>)</a:t>
              </a:r>
              <a:endParaRPr lang="ja-JP" altLang="en-US" sz="1200">
                <a:latin typeface="Arial Narrow" panose="020B0604020202020204" pitchFamily="34" charset="0"/>
                <a:cs typeface="Arial Narrow" panose="020B0604020202020204" pitchFamily="34" charset="0"/>
              </a:endParaRPr>
            </a:p>
          </p:txBody>
        </p:sp>
        <p:sp>
          <p:nvSpPr>
            <p:cNvPr id="39" name="正方形/長方形 38">
              <a:extLst>
                <a:ext uri="{FF2B5EF4-FFF2-40B4-BE49-F238E27FC236}">
                  <a16:creationId xmlns:a16="http://schemas.microsoft.com/office/drawing/2014/main" id="{7280B00F-5B47-2743-AA3E-3C1E8BDB0EF5}"/>
                </a:ext>
              </a:extLst>
            </p:cNvPr>
            <p:cNvSpPr/>
            <p:nvPr/>
          </p:nvSpPr>
          <p:spPr>
            <a:xfrm>
              <a:off x="2172755" y="6070714"/>
              <a:ext cx="335001" cy="1651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4320F142-2556-3944-AF4B-66255163FDCF}"/>
                </a:ext>
              </a:extLst>
            </p:cNvPr>
            <p:cNvSpPr/>
            <p:nvPr/>
          </p:nvSpPr>
          <p:spPr>
            <a:xfrm>
              <a:off x="3823372" y="6070714"/>
              <a:ext cx="335001" cy="1651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a:extLst>
                <a:ext uri="{FF2B5EF4-FFF2-40B4-BE49-F238E27FC236}">
                  <a16:creationId xmlns:a16="http://schemas.microsoft.com/office/drawing/2014/main" id="{9D61E4E9-4C4E-404A-8ACA-88BE2EFA6D7C}"/>
                </a:ext>
              </a:extLst>
            </p:cNvPr>
            <p:cNvSpPr/>
            <p:nvPr/>
          </p:nvSpPr>
          <p:spPr>
            <a:xfrm>
              <a:off x="5413683" y="6070713"/>
              <a:ext cx="335001" cy="1651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a:extLst>
                <a:ext uri="{FF2B5EF4-FFF2-40B4-BE49-F238E27FC236}">
                  <a16:creationId xmlns:a16="http://schemas.microsoft.com/office/drawing/2014/main" id="{1DAC1482-169B-294B-892E-5466DECD6617}"/>
                </a:ext>
              </a:extLst>
            </p:cNvPr>
            <p:cNvSpPr/>
            <p:nvPr/>
          </p:nvSpPr>
          <p:spPr>
            <a:xfrm>
              <a:off x="2183695" y="7490825"/>
              <a:ext cx="335001" cy="1651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正方形/長方形 42">
              <a:extLst>
                <a:ext uri="{FF2B5EF4-FFF2-40B4-BE49-F238E27FC236}">
                  <a16:creationId xmlns:a16="http://schemas.microsoft.com/office/drawing/2014/main" id="{4240968E-AD24-EB43-9F49-22AD45AF182F}"/>
                </a:ext>
              </a:extLst>
            </p:cNvPr>
            <p:cNvSpPr/>
            <p:nvPr/>
          </p:nvSpPr>
          <p:spPr>
            <a:xfrm>
              <a:off x="3834312" y="7490825"/>
              <a:ext cx="335001" cy="1651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id="{3B759E39-84EC-564E-BB69-F470600D7F4B}"/>
                </a:ext>
              </a:extLst>
            </p:cNvPr>
            <p:cNvSpPr/>
            <p:nvPr/>
          </p:nvSpPr>
          <p:spPr>
            <a:xfrm>
              <a:off x="5424623" y="7490824"/>
              <a:ext cx="335001" cy="1651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id="{DAF79643-E47B-0A4C-862F-609E33B188B5}"/>
                </a:ext>
              </a:extLst>
            </p:cNvPr>
            <p:cNvSpPr/>
            <p:nvPr/>
          </p:nvSpPr>
          <p:spPr>
            <a:xfrm>
              <a:off x="2192583" y="8890223"/>
              <a:ext cx="335001" cy="1651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C944EFA5-A7FB-C54F-B6DF-51BF576AB6EA}"/>
                </a:ext>
              </a:extLst>
            </p:cNvPr>
            <p:cNvSpPr/>
            <p:nvPr/>
          </p:nvSpPr>
          <p:spPr>
            <a:xfrm>
              <a:off x="3843200" y="8890223"/>
              <a:ext cx="335001" cy="1651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a:extLst>
                <a:ext uri="{FF2B5EF4-FFF2-40B4-BE49-F238E27FC236}">
                  <a16:creationId xmlns:a16="http://schemas.microsoft.com/office/drawing/2014/main" id="{4588525E-1761-284F-8ABA-124311E04F6D}"/>
                </a:ext>
              </a:extLst>
            </p:cNvPr>
            <p:cNvSpPr/>
            <p:nvPr/>
          </p:nvSpPr>
          <p:spPr>
            <a:xfrm>
              <a:off x="2876866" y="8914477"/>
              <a:ext cx="1342034" cy="276999"/>
            </a:xfrm>
            <a:prstGeom prst="rect">
              <a:avLst/>
            </a:prstGeom>
            <a:solidFill>
              <a:schemeClr val="bg1"/>
            </a:solidFill>
          </p:spPr>
          <p:txBody>
            <a:bodyPr wrap="none">
              <a:spAutoFit/>
            </a:bodyPr>
            <a:lstStyle/>
            <a:p>
              <a:r>
                <a:rPr lang="en-US" altLang="ja-JP" sz="1200">
                  <a:latin typeface="Arial Narrow" panose="020B0604020202020204" pitchFamily="34" charset="0"/>
                  <a:cs typeface="Arial Narrow" panose="020B0604020202020204" pitchFamily="34" charset="0"/>
                </a:rPr>
                <a:t>Genome size (</a:t>
              </a:r>
              <a:r>
                <a:rPr lang="en-US" altLang="ja-JP" sz="1200" err="1">
                  <a:latin typeface="Arial Narrow" panose="020B0604020202020204" pitchFamily="34" charset="0"/>
                  <a:cs typeface="Arial Narrow" panose="020B0604020202020204" pitchFamily="34" charset="0"/>
                </a:rPr>
                <a:t>Mbp</a:t>
              </a:r>
              <a:r>
                <a:rPr lang="en-US" altLang="ja-JP" sz="1200">
                  <a:latin typeface="Arial Narrow" panose="020B0604020202020204" pitchFamily="34" charset="0"/>
                  <a:cs typeface="Arial Narrow" panose="020B0604020202020204" pitchFamily="34" charset="0"/>
                </a:rPr>
                <a:t>)</a:t>
              </a:r>
              <a:endParaRPr lang="ja-JP" altLang="en-US" sz="1200">
                <a:latin typeface="Arial Narrow" panose="020B0604020202020204" pitchFamily="34" charset="0"/>
                <a:cs typeface="Arial Narrow" panose="020B0604020202020204" pitchFamily="34" charset="0"/>
              </a:endParaRPr>
            </a:p>
          </p:txBody>
        </p:sp>
        <p:sp>
          <p:nvSpPr>
            <p:cNvPr id="47" name="テキスト ボックス 46">
              <a:extLst>
                <a:ext uri="{FF2B5EF4-FFF2-40B4-BE49-F238E27FC236}">
                  <a16:creationId xmlns:a16="http://schemas.microsoft.com/office/drawing/2014/main" id="{22607C20-859F-124C-866C-B3A6231B6DEC}"/>
                </a:ext>
              </a:extLst>
            </p:cNvPr>
            <p:cNvSpPr txBox="1"/>
            <p:nvPr/>
          </p:nvSpPr>
          <p:spPr>
            <a:xfrm>
              <a:off x="3890370" y="478919"/>
              <a:ext cx="1689026" cy="246221"/>
            </a:xfrm>
            <a:prstGeom prst="rect">
              <a:avLst/>
            </a:prstGeom>
            <a:solidFill>
              <a:schemeClr val="bg1"/>
            </a:solidFill>
          </p:spPr>
          <p:txBody>
            <a:bodyPr wrap="square" rtlCol="0">
              <a:spAutoFit/>
            </a:bodyPr>
            <a:lstStyle/>
            <a:p>
              <a:pPr algn="ctr"/>
              <a:r>
                <a:rPr lang="en-US" altLang="ja-JP" sz="1000">
                  <a:latin typeface="Arial Narrow" charset="0"/>
                  <a:ea typeface="Arial Narrow" charset="0"/>
                  <a:cs typeface="Arial Narrow" charset="0"/>
                </a:rPr>
                <a:t>Archaea</a:t>
              </a:r>
              <a:r>
                <a:rPr kumimoji="1" lang="en-US" altLang="ja-JP" sz="1000">
                  <a:latin typeface="Arial Narrow" charset="0"/>
                  <a:ea typeface="Arial Narrow" charset="0"/>
                  <a:cs typeface="Arial Narrow" charset="0"/>
                </a:rPr>
                <a:t> (n=28) </a:t>
              </a:r>
              <a:r>
                <a:rPr kumimoji="1" lang="en-US" altLang="ja-JP" sz="1000" i="1">
                  <a:latin typeface="Arial Narrow" charset="0"/>
                  <a:ea typeface="Arial Narrow" charset="0"/>
                  <a:cs typeface="Arial Narrow" charset="0"/>
                </a:rPr>
                <a:t>R</a:t>
              </a:r>
              <a:r>
                <a:rPr kumimoji="1" lang="en-US" altLang="ja-JP" sz="1000" baseline="30000">
                  <a:latin typeface="Arial Narrow" charset="0"/>
                  <a:ea typeface="Arial Narrow" charset="0"/>
                  <a:cs typeface="Arial Narrow" charset="0"/>
                </a:rPr>
                <a:t>2 </a:t>
              </a:r>
              <a:r>
                <a:rPr kumimoji="1" lang="en-US" altLang="ja-JP" sz="1000">
                  <a:latin typeface="Arial Narrow" charset="0"/>
                  <a:ea typeface="Arial Narrow" charset="0"/>
                  <a:cs typeface="Arial Narrow" charset="0"/>
                </a:rPr>
                <a:t>= 0.002</a:t>
              </a:r>
              <a:endParaRPr kumimoji="1" lang="ja-JP" altLang="en-US" sz="1000">
                <a:latin typeface="Arial Narrow" charset="0"/>
                <a:ea typeface="Arial Narrow" charset="0"/>
                <a:cs typeface="Arial Narrow" charset="0"/>
              </a:endParaRPr>
            </a:p>
          </p:txBody>
        </p:sp>
      </p:grpSp>
    </p:spTree>
    <p:extLst>
      <p:ext uri="{BB962C8B-B14F-4D97-AF65-F5344CB8AC3E}">
        <p14:creationId xmlns:p14="http://schemas.microsoft.com/office/powerpoint/2010/main" val="1100040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8FE2A5E3-7335-684A-8DBF-F4120C91F5DE}"/>
              </a:ext>
            </a:extLst>
          </p:cNvPr>
          <p:cNvSpPr txBox="1"/>
          <p:nvPr/>
        </p:nvSpPr>
        <p:spPr>
          <a:xfrm>
            <a:off x="289474" y="6628547"/>
            <a:ext cx="6246847" cy="1200329"/>
          </a:xfrm>
          <a:prstGeom prst="rect">
            <a:avLst/>
          </a:prstGeom>
          <a:noFill/>
        </p:spPr>
        <p:txBody>
          <a:bodyPr wrap="square" rtlCol="0">
            <a:spAutoFit/>
          </a:bodyPr>
          <a:lstStyle/>
          <a:p>
            <a:pPr algn="just"/>
            <a:r>
              <a:rPr lang="en-US" altLang="ja-JP" sz="1200" b="1" dirty="0">
                <a:latin typeface="Times New Roman" panose="02020603050405020304" pitchFamily="18" charset="0"/>
                <a:cs typeface="Times New Roman" panose="02020603050405020304" pitchFamily="18" charset="0"/>
              </a:rPr>
              <a:t>Supplementary Figure 3. </a:t>
            </a:r>
            <a:r>
              <a:rPr lang="en-US" altLang="ja-JP" sz="1200" dirty="0">
                <a:latin typeface="Times New Roman" panose="02020603050405020304" pitchFamily="18" charset="0"/>
                <a:cs typeface="Times New Roman" panose="02020603050405020304" pitchFamily="18" charset="0"/>
              </a:rPr>
              <a:t>Schematic representation of canonical IEPs and noncanonical IEPs (others). Gray boxes indicate regions with similarity to the queried IEP and black lines indicate regions with no similarity. White boxes indicate the start (either Met or Leu) and stop codons. The numbers in the left column indicate the numbers of canonical IEPs or noncanonical IEPs among 1,949 representative IEP sequences, with percentages in brackets. For details, see Materials and Methods.</a:t>
            </a:r>
            <a:endParaRPr lang="ja-JP" altLang="ja-JP" sz="1200">
              <a:latin typeface="Times New Roman" panose="02020603050405020304" pitchFamily="18" charset="0"/>
              <a:cs typeface="Times New Roman" panose="02020603050405020304" pitchFamily="18" charset="0"/>
            </a:endParaRPr>
          </a:p>
        </p:txBody>
      </p:sp>
      <p:grpSp>
        <p:nvGrpSpPr>
          <p:cNvPr id="2" name="グループ化 1">
            <a:extLst>
              <a:ext uri="{FF2B5EF4-FFF2-40B4-BE49-F238E27FC236}">
                <a16:creationId xmlns:a16="http://schemas.microsoft.com/office/drawing/2014/main" id="{BB03BE0C-5B00-194A-B7B4-24081017FCAF}"/>
              </a:ext>
            </a:extLst>
          </p:cNvPr>
          <p:cNvGrpSpPr/>
          <p:nvPr/>
        </p:nvGrpSpPr>
        <p:grpSpPr>
          <a:xfrm>
            <a:off x="976391" y="2003390"/>
            <a:ext cx="4644045" cy="4285165"/>
            <a:chOff x="976391" y="2003390"/>
            <a:chExt cx="4644045" cy="4285165"/>
          </a:xfrm>
        </p:grpSpPr>
        <p:sp>
          <p:nvSpPr>
            <p:cNvPr id="54" name="正方形/長方形 53">
              <a:extLst>
                <a:ext uri="{FF2B5EF4-FFF2-40B4-BE49-F238E27FC236}">
                  <a16:creationId xmlns:a16="http://schemas.microsoft.com/office/drawing/2014/main" id="{D23549DE-F35A-9E42-B6C5-4898F21E5250}"/>
                </a:ext>
              </a:extLst>
            </p:cNvPr>
            <p:cNvSpPr/>
            <p:nvPr/>
          </p:nvSpPr>
          <p:spPr>
            <a:xfrm>
              <a:off x="988937" y="2385260"/>
              <a:ext cx="1088396" cy="276999"/>
            </a:xfrm>
            <a:prstGeom prst="rect">
              <a:avLst/>
            </a:prstGeom>
          </p:spPr>
          <p:txBody>
            <a:bodyPr wrap="square">
              <a:spAutoFit/>
            </a:bodyPr>
            <a:lstStyle/>
            <a:p>
              <a:r>
                <a:rPr lang="en-US" altLang="ja-JP" sz="1200" b="1">
                  <a:latin typeface="Arial Narrow" panose="020B0604020202020204" pitchFamily="34" charset="0"/>
                  <a:ea typeface="Arial Narrow" charset="0"/>
                  <a:cs typeface="Arial Narrow" panose="020B0604020202020204" pitchFamily="34" charset="0"/>
                </a:rPr>
                <a:t>Canonical type</a:t>
              </a:r>
            </a:p>
          </p:txBody>
        </p:sp>
        <p:sp>
          <p:nvSpPr>
            <p:cNvPr id="55" name="正方形/長方形 54">
              <a:extLst>
                <a:ext uri="{FF2B5EF4-FFF2-40B4-BE49-F238E27FC236}">
                  <a16:creationId xmlns:a16="http://schemas.microsoft.com/office/drawing/2014/main" id="{308EE294-6E03-4644-9F1F-76B2162CE0E4}"/>
                </a:ext>
              </a:extLst>
            </p:cNvPr>
            <p:cNvSpPr/>
            <p:nvPr/>
          </p:nvSpPr>
          <p:spPr>
            <a:xfrm>
              <a:off x="976391" y="4511437"/>
              <a:ext cx="756000" cy="276999"/>
            </a:xfrm>
            <a:prstGeom prst="rect">
              <a:avLst/>
            </a:prstGeom>
          </p:spPr>
          <p:txBody>
            <a:bodyPr wrap="square">
              <a:spAutoFit/>
            </a:bodyPr>
            <a:lstStyle/>
            <a:p>
              <a:r>
                <a:rPr lang="en-US" altLang="ja-JP" sz="1200" b="1">
                  <a:latin typeface="Arial Narrow" panose="020B0604020202020204" pitchFamily="34" charset="0"/>
                  <a:ea typeface="Arial Narrow" charset="0"/>
                  <a:cs typeface="Arial Narrow" panose="020B0604020202020204" pitchFamily="34" charset="0"/>
                </a:rPr>
                <a:t>Others</a:t>
              </a:r>
            </a:p>
          </p:txBody>
        </p:sp>
        <p:sp>
          <p:nvSpPr>
            <p:cNvPr id="57" name="正方形/長方形 56">
              <a:extLst>
                <a:ext uri="{FF2B5EF4-FFF2-40B4-BE49-F238E27FC236}">
                  <a16:creationId xmlns:a16="http://schemas.microsoft.com/office/drawing/2014/main" id="{FD0312E4-BB29-C84D-9FE9-99666093AC25}"/>
                </a:ext>
              </a:extLst>
            </p:cNvPr>
            <p:cNvSpPr/>
            <p:nvPr/>
          </p:nvSpPr>
          <p:spPr>
            <a:xfrm>
              <a:off x="2511828" y="2453502"/>
              <a:ext cx="1507179" cy="140515"/>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正方形/長方形 58">
              <a:extLst>
                <a:ext uri="{FF2B5EF4-FFF2-40B4-BE49-F238E27FC236}">
                  <a16:creationId xmlns:a16="http://schemas.microsoft.com/office/drawing/2014/main" id="{33A2F151-E28F-8649-937F-AA6FA3A33ECC}"/>
                </a:ext>
              </a:extLst>
            </p:cNvPr>
            <p:cNvSpPr/>
            <p:nvPr/>
          </p:nvSpPr>
          <p:spPr>
            <a:xfrm>
              <a:off x="2515828" y="3452690"/>
              <a:ext cx="465683" cy="140515"/>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正方形/長方形 63">
              <a:extLst>
                <a:ext uri="{FF2B5EF4-FFF2-40B4-BE49-F238E27FC236}">
                  <a16:creationId xmlns:a16="http://schemas.microsoft.com/office/drawing/2014/main" id="{4C33A407-9FC9-4C4B-A1FF-BE81E86E6F62}"/>
                </a:ext>
              </a:extLst>
            </p:cNvPr>
            <p:cNvSpPr/>
            <p:nvPr/>
          </p:nvSpPr>
          <p:spPr>
            <a:xfrm>
              <a:off x="2793038" y="3159047"/>
              <a:ext cx="465683" cy="276999"/>
            </a:xfrm>
            <a:prstGeom prst="rect">
              <a:avLst/>
            </a:prstGeom>
          </p:spPr>
          <p:txBody>
            <a:bodyPr wrap="square">
              <a:spAutoFit/>
            </a:bodyPr>
            <a:lstStyle/>
            <a:p>
              <a:pPr algn="ctr"/>
              <a:r>
                <a:rPr lang="en-US" altLang="ja-JP" sz="1200" b="1">
                  <a:latin typeface="Arial Narrow" panose="020B0604020202020204" pitchFamily="34" charset="0"/>
                  <a:ea typeface="Arial Narrow" charset="0"/>
                  <a:cs typeface="Arial Narrow" panose="020B0604020202020204" pitchFamily="34" charset="0"/>
                </a:rPr>
                <a:t>Stop</a:t>
              </a:r>
            </a:p>
          </p:txBody>
        </p:sp>
        <p:sp>
          <p:nvSpPr>
            <p:cNvPr id="65" name="正方形/長方形 64">
              <a:extLst>
                <a:ext uri="{FF2B5EF4-FFF2-40B4-BE49-F238E27FC236}">
                  <a16:creationId xmlns:a16="http://schemas.microsoft.com/office/drawing/2014/main" id="{0E3E19B8-2025-F747-B0DE-DD74EEAE8264}"/>
                </a:ext>
              </a:extLst>
            </p:cNvPr>
            <p:cNvSpPr/>
            <p:nvPr/>
          </p:nvSpPr>
          <p:spPr>
            <a:xfrm>
              <a:off x="2982165" y="3409370"/>
              <a:ext cx="66289" cy="22715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正方形/長方形 65">
              <a:extLst>
                <a:ext uri="{FF2B5EF4-FFF2-40B4-BE49-F238E27FC236}">
                  <a16:creationId xmlns:a16="http://schemas.microsoft.com/office/drawing/2014/main" id="{75AEBA1B-1544-2747-A2AD-79128F3CB606}"/>
                </a:ext>
              </a:extLst>
            </p:cNvPr>
            <p:cNvSpPr/>
            <p:nvPr/>
          </p:nvSpPr>
          <p:spPr>
            <a:xfrm>
              <a:off x="4244222" y="2385260"/>
              <a:ext cx="1376214" cy="276999"/>
            </a:xfrm>
            <a:prstGeom prst="rect">
              <a:avLst/>
            </a:prstGeom>
          </p:spPr>
          <p:txBody>
            <a:bodyPr wrap="square">
              <a:spAutoFit/>
            </a:bodyPr>
            <a:lstStyle/>
            <a:p>
              <a:pPr algn="ctr"/>
              <a:r>
                <a:rPr lang="en-US" altLang="ja-JP" sz="1200" b="1">
                  <a:latin typeface="Arial Narrow" panose="020B0604020202020204" pitchFamily="34" charset="0"/>
                  <a:ea typeface="Arial Narrow" charset="0"/>
                  <a:cs typeface="Arial Narrow" panose="020B0604020202020204" pitchFamily="34" charset="0"/>
                </a:rPr>
                <a:t>(Nearly) Full-length</a:t>
              </a:r>
            </a:p>
          </p:txBody>
        </p:sp>
        <p:sp>
          <p:nvSpPr>
            <p:cNvPr id="68" name="正方形/長方形 67">
              <a:extLst>
                <a:ext uri="{FF2B5EF4-FFF2-40B4-BE49-F238E27FC236}">
                  <a16:creationId xmlns:a16="http://schemas.microsoft.com/office/drawing/2014/main" id="{16F9E7B8-9464-4549-A02D-C9D7E9D30D05}"/>
                </a:ext>
              </a:extLst>
            </p:cNvPr>
            <p:cNvSpPr/>
            <p:nvPr/>
          </p:nvSpPr>
          <p:spPr>
            <a:xfrm>
              <a:off x="4422903" y="4511437"/>
              <a:ext cx="1018852" cy="646331"/>
            </a:xfrm>
            <a:prstGeom prst="rect">
              <a:avLst/>
            </a:prstGeom>
          </p:spPr>
          <p:txBody>
            <a:bodyPr wrap="square">
              <a:spAutoFit/>
            </a:bodyPr>
            <a:lstStyle/>
            <a:p>
              <a:pPr algn="ctr"/>
              <a:r>
                <a:rPr lang="en-US" altLang="ja-JP" sz="1200" b="1">
                  <a:latin typeface="Arial Narrow" panose="020B0604020202020204" pitchFamily="34" charset="0"/>
                  <a:ea typeface="Arial Narrow" charset="0"/>
                  <a:cs typeface="Arial Narrow" panose="020B0604020202020204" pitchFamily="34" charset="0"/>
                </a:rPr>
                <a:t>Short or partial similarity</a:t>
              </a:r>
            </a:p>
          </p:txBody>
        </p:sp>
        <p:sp>
          <p:nvSpPr>
            <p:cNvPr id="89" name="正方形/長方形 88">
              <a:extLst>
                <a:ext uri="{FF2B5EF4-FFF2-40B4-BE49-F238E27FC236}">
                  <a16:creationId xmlns:a16="http://schemas.microsoft.com/office/drawing/2014/main" id="{072AA233-64C5-BD48-BB65-84B40347340E}"/>
                </a:ext>
              </a:extLst>
            </p:cNvPr>
            <p:cNvSpPr/>
            <p:nvPr/>
          </p:nvSpPr>
          <p:spPr>
            <a:xfrm>
              <a:off x="1029147" y="2601734"/>
              <a:ext cx="540000" cy="276999"/>
            </a:xfrm>
            <a:prstGeom prst="rect">
              <a:avLst/>
            </a:prstGeom>
          </p:spPr>
          <p:txBody>
            <a:bodyPr wrap="square">
              <a:spAutoFit/>
            </a:bodyPr>
            <a:lstStyle/>
            <a:p>
              <a:r>
                <a:rPr lang="en-US" altLang="ja-JP" sz="1200" b="1" dirty="0">
                  <a:latin typeface="Arial Narrow" panose="020B0604020202020204" pitchFamily="34" charset="0"/>
                  <a:ea typeface="Arial Narrow" charset="0"/>
                  <a:cs typeface="Arial Narrow" panose="020B0604020202020204" pitchFamily="34" charset="0"/>
                </a:rPr>
                <a:t>1392</a:t>
              </a:r>
            </a:p>
          </p:txBody>
        </p:sp>
        <p:sp>
          <p:nvSpPr>
            <p:cNvPr id="91" name="正方形/長方形 90">
              <a:extLst>
                <a:ext uri="{FF2B5EF4-FFF2-40B4-BE49-F238E27FC236}">
                  <a16:creationId xmlns:a16="http://schemas.microsoft.com/office/drawing/2014/main" id="{D483201D-543B-9A45-9B5D-3C755CD0CD3A}"/>
                </a:ext>
              </a:extLst>
            </p:cNvPr>
            <p:cNvSpPr/>
            <p:nvPr/>
          </p:nvSpPr>
          <p:spPr>
            <a:xfrm>
              <a:off x="1103464" y="4682958"/>
              <a:ext cx="465683" cy="276999"/>
            </a:xfrm>
            <a:prstGeom prst="rect">
              <a:avLst/>
            </a:prstGeom>
          </p:spPr>
          <p:txBody>
            <a:bodyPr wrap="square">
              <a:spAutoFit/>
            </a:bodyPr>
            <a:lstStyle/>
            <a:p>
              <a:r>
                <a:rPr lang="en-US" altLang="ja-JP" sz="1200" b="1" dirty="0">
                  <a:latin typeface="Arial Narrow" panose="020B0604020202020204" pitchFamily="34" charset="0"/>
                  <a:ea typeface="Arial Narrow" charset="0"/>
                  <a:cs typeface="Arial Narrow" panose="020B0604020202020204" pitchFamily="34" charset="0"/>
                </a:rPr>
                <a:t>557</a:t>
              </a:r>
            </a:p>
          </p:txBody>
        </p:sp>
        <p:sp>
          <p:nvSpPr>
            <p:cNvPr id="93" name="正方形/長方形 92">
              <a:extLst>
                <a:ext uri="{FF2B5EF4-FFF2-40B4-BE49-F238E27FC236}">
                  <a16:creationId xmlns:a16="http://schemas.microsoft.com/office/drawing/2014/main" id="{8C115ACA-48A7-EC4F-BD37-910030B2F42D}"/>
                </a:ext>
              </a:extLst>
            </p:cNvPr>
            <p:cNvSpPr/>
            <p:nvPr/>
          </p:nvSpPr>
          <p:spPr>
            <a:xfrm>
              <a:off x="4343924" y="2003390"/>
              <a:ext cx="1176810" cy="276999"/>
            </a:xfrm>
            <a:prstGeom prst="rect">
              <a:avLst/>
            </a:prstGeom>
          </p:spPr>
          <p:txBody>
            <a:bodyPr wrap="square">
              <a:spAutoFit/>
            </a:bodyPr>
            <a:lstStyle/>
            <a:p>
              <a:pPr algn="ctr"/>
              <a:r>
                <a:rPr lang="en-US" altLang="ja-JP" sz="1200" b="1">
                  <a:latin typeface="Arial Narrow" panose="020B0604020202020204" pitchFamily="34" charset="0"/>
                  <a:ea typeface="Arial Narrow" charset="0"/>
                  <a:cs typeface="Arial Narrow" panose="020B0604020202020204" pitchFamily="34" charset="0"/>
                </a:rPr>
                <a:t>Feature</a:t>
              </a:r>
            </a:p>
          </p:txBody>
        </p:sp>
        <p:sp>
          <p:nvSpPr>
            <p:cNvPr id="94" name="正方形/長方形 93">
              <a:extLst>
                <a:ext uri="{FF2B5EF4-FFF2-40B4-BE49-F238E27FC236}">
                  <a16:creationId xmlns:a16="http://schemas.microsoft.com/office/drawing/2014/main" id="{83EAED37-8503-4B4B-993A-AEAE4B7FEE7D}"/>
                </a:ext>
              </a:extLst>
            </p:cNvPr>
            <p:cNvSpPr/>
            <p:nvPr/>
          </p:nvSpPr>
          <p:spPr>
            <a:xfrm>
              <a:off x="1339357" y="2601734"/>
              <a:ext cx="540000" cy="276999"/>
            </a:xfrm>
            <a:prstGeom prst="rect">
              <a:avLst/>
            </a:prstGeom>
          </p:spPr>
          <p:txBody>
            <a:bodyPr wrap="square">
              <a:spAutoFit/>
            </a:bodyPr>
            <a:lstStyle/>
            <a:p>
              <a:r>
                <a:rPr lang="en-US" altLang="ja-JP" sz="1200" b="1">
                  <a:latin typeface="Arial Narrow" panose="020B0604020202020204" pitchFamily="34" charset="0"/>
                  <a:ea typeface="Arial Narrow" charset="0"/>
                  <a:cs typeface="Arial Narrow" panose="020B0604020202020204" pitchFamily="34" charset="0"/>
                </a:rPr>
                <a:t>(71%)</a:t>
              </a:r>
            </a:p>
          </p:txBody>
        </p:sp>
        <p:sp>
          <p:nvSpPr>
            <p:cNvPr id="96" name="正方形/長方形 95">
              <a:extLst>
                <a:ext uri="{FF2B5EF4-FFF2-40B4-BE49-F238E27FC236}">
                  <a16:creationId xmlns:a16="http://schemas.microsoft.com/office/drawing/2014/main" id="{FD3073CB-73B0-4640-9667-874BC5C66A7A}"/>
                </a:ext>
              </a:extLst>
            </p:cNvPr>
            <p:cNvSpPr/>
            <p:nvPr/>
          </p:nvSpPr>
          <p:spPr>
            <a:xfrm>
              <a:off x="1339357" y="4682958"/>
              <a:ext cx="540000" cy="276999"/>
            </a:xfrm>
            <a:prstGeom prst="rect">
              <a:avLst/>
            </a:prstGeom>
          </p:spPr>
          <p:txBody>
            <a:bodyPr wrap="square">
              <a:spAutoFit/>
            </a:bodyPr>
            <a:lstStyle/>
            <a:p>
              <a:r>
                <a:rPr lang="en-US" altLang="ja-JP" sz="1200" b="1">
                  <a:latin typeface="Arial Narrow" panose="020B0604020202020204" pitchFamily="34" charset="0"/>
                  <a:ea typeface="Arial Narrow" charset="0"/>
                  <a:cs typeface="Arial Narrow" panose="020B0604020202020204" pitchFamily="34" charset="0"/>
                </a:rPr>
                <a:t>(29%)</a:t>
              </a:r>
            </a:p>
          </p:txBody>
        </p:sp>
        <p:sp>
          <p:nvSpPr>
            <p:cNvPr id="88" name="正方形/長方形 87">
              <a:extLst>
                <a:ext uri="{FF2B5EF4-FFF2-40B4-BE49-F238E27FC236}">
                  <a16:creationId xmlns:a16="http://schemas.microsoft.com/office/drawing/2014/main" id="{7EC64C4B-EB77-9C46-A52E-1087DCBE35F0}"/>
                </a:ext>
              </a:extLst>
            </p:cNvPr>
            <p:cNvSpPr/>
            <p:nvPr/>
          </p:nvSpPr>
          <p:spPr>
            <a:xfrm>
              <a:off x="3043788" y="4837828"/>
              <a:ext cx="740909" cy="140515"/>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正方形/長方形 97">
              <a:extLst>
                <a:ext uri="{FF2B5EF4-FFF2-40B4-BE49-F238E27FC236}">
                  <a16:creationId xmlns:a16="http://schemas.microsoft.com/office/drawing/2014/main" id="{3D32D34C-4DCD-F142-8C1F-A0185F6C68D5}"/>
                </a:ext>
              </a:extLst>
            </p:cNvPr>
            <p:cNvSpPr/>
            <p:nvPr/>
          </p:nvSpPr>
          <p:spPr>
            <a:xfrm>
              <a:off x="3588619" y="4544185"/>
              <a:ext cx="465683" cy="276999"/>
            </a:xfrm>
            <a:prstGeom prst="rect">
              <a:avLst/>
            </a:prstGeom>
          </p:spPr>
          <p:txBody>
            <a:bodyPr wrap="square">
              <a:spAutoFit/>
            </a:bodyPr>
            <a:lstStyle/>
            <a:p>
              <a:pPr algn="ctr"/>
              <a:r>
                <a:rPr lang="en-US" altLang="ja-JP" sz="1200" b="1">
                  <a:latin typeface="Arial Narrow" panose="020B0604020202020204" pitchFamily="34" charset="0"/>
                  <a:ea typeface="Arial Narrow" charset="0"/>
                  <a:cs typeface="Arial Narrow" panose="020B0604020202020204" pitchFamily="34" charset="0"/>
                </a:rPr>
                <a:t>Stop</a:t>
              </a:r>
            </a:p>
          </p:txBody>
        </p:sp>
        <p:sp>
          <p:nvSpPr>
            <p:cNvPr id="115" name="正方形/長方形 114">
              <a:extLst>
                <a:ext uri="{FF2B5EF4-FFF2-40B4-BE49-F238E27FC236}">
                  <a16:creationId xmlns:a16="http://schemas.microsoft.com/office/drawing/2014/main" id="{0509E0BF-BC5D-B943-B134-9E3E83F63070}"/>
                </a:ext>
              </a:extLst>
            </p:cNvPr>
            <p:cNvSpPr/>
            <p:nvPr/>
          </p:nvSpPr>
          <p:spPr>
            <a:xfrm>
              <a:off x="3783392" y="4794508"/>
              <a:ext cx="66289" cy="22715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6" name="直線コネクタ 115">
              <a:extLst>
                <a:ext uri="{FF2B5EF4-FFF2-40B4-BE49-F238E27FC236}">
                  <a16:creationId xmlns:a16="http://schemas.microsoft.com/office/drawing/2014/main" id="{46E308C6-B504-9D41-ACBF-6EEE1AC9A7BD}"/>
                </a:ext>
              </a:extLst>
            </p:cNvPr>
            <p:cNvCxnSpPr>
              <a:cxnSpLocks/>
            </p:cNvCxnSpPr>
            <p:nvPr/>
          </p:nvCxnSpPr>
          <p:spPr>
            <a:xfrm flipH="1">
              <a:off x="2755503" y="4909930"/>
              <a:ext cx="296312" cy="0"/>
            </a:xfrm>
            <a:prstGeom prst="line">
              <a:avLst/>
            </a:prstGeom>
            <a:ln w="1905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69" name="正方形/長方形 68">
              <a:extLst>
                <a:ext uri="{FF2B5EF4-FFF2-40B4-BE49-F238E27FC236}">
                  <a16:creationId xmlns:a16="http://schemas.microsoft.com/office/drawing/2014/main" id="{6989D8AD-4838-2C4A-9DCD-A3CC5502BDB9}"/>
                </a:ext>
              </a:extLst>
            </p:cNvPr>
            <p:cNvSpPr/>
            <p:nvPr/>
          </p:nvSpPr>
          <p:spPr>
            <a:xfrm>
              <a:off x="3832937" y="2150394"/>
              <a:ext cx="465683" cy="276999"/>
            </a:xfrm>
            <a:prstGeom prst="rect">
              <a:avLst/>
            </a:prstGeom>
          </p:spPr>
          <p:txBody>
            <a:bodyPr wrap="square">
              <a:spAutoFit/>
            </a:bodyPr>
            <a:lstStyle/>
            <a:p>
              <a:pPr algn="ctr"/>
              <a:r>
                <a:rPr lang="en-US" altLang="ja-JP" sz="1200" b="1">
                  <a:latin typeface="Arial Narrow" panose="020B0604020202020204" pitchFamily="34" charset="0"/>
                  <a:ea typeface="Arial Narrow" charset="0"/>
                  <a:cs typeface="Arial Narrow" panose="020B0604020202020204" pitchFamily="34" charset="0"/>
                </a:rPr>
                <a:t>Stop</a:t>
              </a:r>
            </a:p>
          </p:txBody>
        </p:sp>
        <p:sp>
          <p:nvSpPr>
            <p:cNvPr id="70" name="正方形/長方形 69">
              <a:extLst>
                <a:ext uri="{FF2B5EF4-FFF2-40B4-BE49-F238E27FC236}">
                  <a16:creationId xmlns:a16="http://schemas.microsoft.com/office/drawing/2014/main" id="{D011B1E7-B01F-E44E-906A-F4B83AF7D430}"/>
                </a:ext>
              </a:extLst>
            </p:cNvPr>
            <p:cNvSpPr/>
            <p:nvPr/>
          </p:nvSpPr>
          <p:spPr>
            <a:xfrm>
              <a:off x="4019007" y="2415076"/>
              <a:ext cx="66289" cy="22715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正方形/長方形 70">
              <a:extLst>
                <a:ext uri="{FF2B5EF4-FFF2-40B4-BE49-F238E27FC236}">
                  <a16:creationId xmlns:a16="http://schemas.microsoft.com/office/drawing/2014/main" id="{CA3C4EBC-4851-DB42-BC8A-65D4E3C6C961}"/>
                </a:ext>
              </a:extLst>
            </p:cNvPr>
            <p:cNvSpPr/>
            <p:nvPr/>
          </p:nvSpPr>
          <p:spPr>
            <a:xfrm>
              <a:off x="2216677" y="2058913"/>
              <a:ext cx="540000" cy="400110"/>
            </a:xfrm>
            <a:prstGeom prst="rect">
              <a:avLst/>
            </a:prstGeom>
          </p:spPr>
          <p:txBody>
            <a:bodyPr wrap="square">
              <a:spAutoFit/>
            </a:bodyPr>
            <a:lstStyle/>
            <a:p>
              <a:pPr algn="ctr">
                <a:lnSpc>
                  <a:spcPts val="1240"/>
                </a:lnSpc>
              </a:pPr>
              <a:r>
                <a:rPr lang="en-US" altLang="ja-JP" sz="1200" b="1">
                  <a:latin typeface="Arial Narrow" panose="020B0604020202020204" pitchFamily="34" charset="0"/>
                  <a:ea typeface="Arial Narrow" charset="0"/>
                  <a:cs typeface="Arial Narrow" panose="020B0604020202020204" pitchFamily="34" charset="0"/>
                </a:rPr>
                <a:t>Met</a:t>
              </a:r>
            </a:p>
            <a:p>
              <a:pPr algn="ctr">
                <a:lnSpc>
                  <a:spcPts val="1240"/>
                </a:lnSpc>
              </a:pPr>
              <a:r>
                <a:rPr lang="en-US" altLang="ja-JP" sz="1200" b="1">
                  <a:latin typeface="Arial Narrow" panose="020B0604020202020204" pitchFamily="34" charset="0"/>
                  <a:ea typeface="Arial Narrow" charset="0"/>
                  <a:cs typeface="Arial Narrow" panose="020B0604020202020204" pitchFamily="34" charset="0"/>
                </a:rPr>
                <a:t>(Leu)</a:t>
              </a:r>
            </a:p>
          </p:txBody>
        </p:sp>
        <p:sp>
          <p:nvSpPr>
            <p:cNvPr id="72" name="正方形/長方形 71">
              <a:extLst>
                <a:ext uri="{FF2B5EF4-FFF2-40B4-BE49-F238E27FC236}">
                  <a16:creationId xmlns:a16="http://schemas.microsoft.com/office/drawing/2014/main" id="{22755230-80C0-6A4B-B4C5-4708A29C3211}"/>
                </a:ext>
              </a:extLst>
            </p:cNvPr>
            <p:cNvSpPr/>
            <p:nvPr/>
          </p:nvSpPr>
          <p:spPr>
            <a:xfrm>
              <a:off x="2892888" y="5499152"/>
              <a:ext cx="465683" cy="140515"/>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正方形/長方形 73">
              <a:extLst>
                <a:ext uri="{FF2B5EF4-FFF2-40B4-BE49-F238E27FC236}">
                  <a16:creationId xmlns:a16="http://schemas.microsoft.com/office/drawing/2014/main" id="{46076A51-6598-8547-A9B5-0E3E40DEE774}"/>
                </a:ext>
              </a:extLst>
            </p:cNvPr>
            <p:cNvSpPr/>
            <p:nvPr/>
          </p:nvSpPr>
          <p:spPr>
            <a:xfrm>
              <a:off x="3695899" y="5217233"/>
              <a:ext cx="465683" cy="276999"/>
            </a:xfrm>
            <a:prstGeom prst="rect">
              <a:avLst/>
            </a:prstGeom>
          </p:spPr>
          <p:txBody>
            <a:bodyPr wrap="square">
              <a:spAutoFit/>
            </a:bodyPr>
            <a:lstStyle/>
            <a:p>
              <a:pPr algn="ctr"/>
              <a:r>
                <a:rPr lang="en-US" altLang="ja-JP" sz="1200" b="1">
                  <a:latin typeface="Arial Narrow" panose="020B0604020202020204" pitchFamily="34" charset="0"/>
                  <a:ea typeface="Arial Narrow" charset="0"/>
                  <a:cs typeface="Arial Narrow" panose="020B0604020202020204" pitchFamily="34" charset="0"/>
                </a:rPr>
                <a:t>Stop</a:t>
              </a:r>
            </a:p>
          </p:txBody>
        </p:sp>
        <p:sp>
          <p:nvSpPr>
            <p:cNvPr id="75" name="正方形/長方形 74">
              <a:extLst>
                <a:ext uri="{FF2B5EF4-FFF2-40B4-BE49-F238E27FC236}">
                  <a16:creationId xmlns:a16="http://schemas.microsoft.com/office/drawing/2014/main" id="{CBF4FB8B-9E15-1248-8E2A-D82AE28EAF7C}"/>
                </a:ext>
              </a:extLst>
            </p:cNvPr>
            <p:cNvSpPr/>
            <p:nvPr/>
          </p:nvSpPr>
          <p:spPr>
            <a:xfrm>
              <a:off x="3891739" y="5455832"/>
              <a:ext cx="66289" cy="22715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左中かっこ 8">
              <a:extLst>
                <a:ext uri="{FF2B5EF4-FFF2-40B4-BE49-F238E27FC236}">
                  <a16:creationId xmlns:a16="http://schemas.microsoft.com/office/drawing/2014/main" id="{3AD3C36B-815E-8440-AA09-E37DD339ECF5}"/>
                </a:ext>
              </a:extLst>
            </p:cNvPr>
            <p:cNvSpPr/>
            <p:nvPr/>
          </p:nvSpPr>
          <p:spPr>
            <a:xfrm>
              <a:off x="1960088" y="3052579"/>
              <a:ext cx="264844" cy="3235975"/>
            </a:xfrm>
            <a:prstGeom prst="leftBrace">
              <a:avLst>
                <a:gd name="adj1" fmla="val 8333"/>
                <a:gd name="adj2" fmla="val 49735"/>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86" name="正方形/長方形 85">
              <a:extLst>
                <a:ext uri="{FF2B5EF4-FFF2-40B4-BE49-F238E27FC236}">
                  <a16:creationId xmlns:a16="http://schemas.microsoft.com/office/drawing/2014/main" id="{1D4708CC-2702-B643-87D4-2E5D3E48B732}"/>
                </a:ext>
              </a:extLst>
            </p:cNvPr>
            <p:cNvSpPr/>
            <p:nvPr/>
          </p:nvSpPr>
          <p:spPr>
            <a:xfrm>
              <a:off x="2449674" y="4445250"/>
              <a:ext cx="540000" cy="400110"/>
            </a:xfrm>
            <a:prstGeom prst="rect">
              <a:avLst/>
            </a:prstGeom>
          </p:spPr>
          <p:txBody>
            <a:bodyPr wrap="square">
              <a:spAutoFit/>
            </a:bodyPr>
            <a:lstStyle/>
            <a:p>
              <a:pPr algn="ctr">
                <a:lnSpc>
                  <a:spcPts val="1240"/>
                </a:lnSpc>
              </a:pPr>
              <a:r>
                <a:rPr lang="en-US" altLang="ja-JP" sz="1200" b="1">
                  <a:latin typeface="Arial Narrow" panose="020B0604020202020204" pitchFamily="34" charset="0"/>
                  <a:ea typeface="Arial Narrow" charset="0"/>
                  <a:cs typeface="Arial Narrow" panose="020B0604020202020204" pitchFamily="34" charset="0"/>
                </a:rPr>
                <a:t>Met</a:t>
              </a:r>
            </a:p>
            <a:p>
              <a:pPr algn="ctr">
                <a:lnSpc>
                  <a:spcPts val="1240"/>
                </a:lnSpc>
              </a:pPr>
              <a:r>
                <a:rPr lang="en-US" altLang="ja-JP" sz="1200" b="1">
                  <a:latin typeface="Arial Narrow" panose="020B0604020202020204" pitchFamily="34" charset="0"/>
                  <a:ea typeface="Arial Narrow" charset="0"/>
                  <a:cs typeface="Arial Narrow" panose="020B0604020202020204" pitchFamily="34" charset="0"/>
                </a:rPr>
                <a:t>(Leu)</a:t>
              </a:r>
            </a:p>
          </p:txBody>
        </p:sp>
        <p:sp>
          <p:nvSpPr>
            <p:cNvPr id="120" name="正方形/長方形 119">
              <a:extLst>
                <a:ext uri="{FF2B5EF4-FFF2-40B4-BE49-F238E27FC236}">
                  <a16:creationId xmlns:a16="http://schemas.microsoft.com/office/drawing/2014/main" id="{F692DBC9-7B0D-C640-9C57-F175A2432C78}"/>
                </a:ext>
              </a:extLst>
            </p:cNvPr>
            <p:cNvSpPr/>
            <p:nvPr/>
          </p:nvSpPr>
          <p:spPr>
            <a:xfrm>
              <a:off x="2446468" y="2415075"/>
              <a:ext cx="66289" cy="22715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4" name="正方形/長方形 123">
              <a:extLst>
                <a:ext uri="{FF2B5EF4-FFF2-40B4-BE49-F238E27FC236}">
                  <a16:creationId xmlns:a16="http://schemas.microsoft.com/office/drawing/2014/main" id="{33FF423A-F671-9C49-811D-E1E13C49BCDC}"/>
                </a:ext>
              </a:extLst>
            </p:cNvPr>
            <p:cNvSpPr/>
            <p:nvPr/>
          </p:nvSpPr>
          <p:spPr>
            <a:xfrm>
              <a:off x="2216677" y="3052580"/>
              <a:ext cx="540000" cy="400110"/>
            </a:xfrm>
            <a:prstGeom prst="rect">
              <a:avLst/>
            </a:prstGeom>
          </p:spPr>
          <p:txBody>
            <a:bodyPr wrap="square">
              <a:spAutoFit/>
            </a:bodyPr>
            <a:lstStyle/>
            <a:p>
              <a:pPr algn="ctr">
                <a:lnSpc>
                  <a:spcPts val="1240"/>
                </a:lnSpc>
              </a:pPr>
              <a:r>
                <a:rPr lang="en-US" altLang="ja-JP" sz="1200" b="1">
                  <a:latin typeface="Arial Narrow" panose="020B0604020202020204" pitchFamily="34" charset="0"/>
                  <a:ea typeface="Arial Narrow" charset="0"/>
                  <a:cs typeface="Arial Narrow" panose="020B0604020202020204" pitchFamily="34" charset="0"/>
                </a:rPr>
                <a:t>Met</a:t>
              </a:r>
            </a:p>
            <a:p>
              <a:pPr algn="ctr">
                <a:lnSpc>
                  <a:spcPts val="1240"/>
                </a:lnSpc>
              </a:pPr>
              <a:r>
                <a:rPr lang="en-US" altLang="ja-JP" sz="1200" b="1">
                  <a:latin typeface="Arial Narrow" panose="020B0604020202020204" pitchFamily="34" charset="0"/>
                  <a:ea typeface="Arial Narrow" charset="0"/>
                  <a:cs typeface="Arial Narrow" panose="020B0604020202020204" pitchFamily="34" charset="0"/>
                </a:rPr>
                <a:t>(Leu)</a:t>
              </a:r>
            </a:p>
          </p:txBody>
        </p:sp>
        <p:sp>
          <p:nvSpPr>
            <p:cNvPr id="125" name="正方形/長方形 124">
              <a:extLst>
                <a:ext uri="{FF2B5EF4-FFF2-40B4-BE49-F238E27FC236}">
                  <a16:creationId xmlns:a16="http://schemas.microsoft.com/office/drawing/2014/main" id="{A843C32D-CA0A-8E4C-81CE-44DEF139C5D9}"/>
                </a:ext>
              </a:extLst>
            </p:cNvPr>
            <p:cNvSpPr/>
            <p:nvPr/>
          </p:nvSpPr>
          <p:spPr>
            <a:xfrm>
              <a:off x="2446101" y="3408742"/>
              <a:ext cx="66289" cy="22715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正方形/長方形 125">
              <a:extLst>
                <a:ext uri="{FF2B5EF4-FFF2-40B4-BE49-F238E27FC236}">
                  <a16:creationId xmlns:a16="http://schemas.microsoft.com/office/drawing/2014/main" id="{88555BF7-0BA1-4844-A52E-815F7C7BA661}"/>
                </a:ext>
              </a:extLst>
            </p:cNvPr>
            <p:cNvSpPr/>
            <p:nvPr/>
          </p:nvSpPr>
          <p:spPr>
            <a:xfrm>
              <a:off x="2681293" y="4796184"/>
              <a:ext cx="66289" cy="22715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7" name="正方形/長方形 126">
              <a:extLst>
                <a:ext uri="{FF2B5EF4-FFF2-40B4-BE49-F238E27FC236}">
                  <a16:creationId xmlns:a16="http://schemas.microsoft.com/office/drawing/2014/main" id="{438B34A2-6276-9C48-A5AB-9892C7277FE1}"/>
                </a:ext>
              </a:extLst>
            </p:cNvPr>
            <p:cNvSpPr/>
            <p:nvPr/>
          </p:nvSpPr>
          <p:spPr>
            <a:xfrm>
              <a:off x="2881164" y="6104720"/>
              <a:ext cx="465683" cy="140515"/>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8" name="正方形/長方形 127">
              <a:extLst>
                <a:ext uri="{FF2B5EF4-FFF2-40B4-BE49-F238E27FC236}">
                  <a16:creationId xmlns:a16="http://schemas.microsoft.com/office/drawing/2014/main" id="{D0ABD844-6992-4A4D-A8FA-819D17D56C27}"/>
                </a:ext>
              </a:extLst>
            </p:cNvPr>
            <p:cNvSpPr/>
            <p:nvPr/>
          </p:nvSpPr>
          <p:spPr>
            <a:xfrm>
              <a:off x="3150769" y="5811077"/>
              <a:ext cx="465683" cy="276999"/>
            </a:xfrm>
            <a:prstGeom prst="rect">
              <a:avLst/>
            </a:prstGeom>
          </p:spPr>
          <p:txBody>
            <a:bodyPr wrap="square">
              <a:spAutoFit/>
            </a:bodyPr>
            <a:lstStyle/>
            <a:p>
              <a:pPr algn="ctr"/>
              <a:r>
                <a:rPr lang="en-US" altLang="ja-JP" sz="1200" b="1">
                  <a:latin typeface="Arial Narrow" panose="020B0604020202020204" pitchFamily="34" charset="0"/>
                  <a:ea typeface="Arial Narrow" charset="0"/>
                  <a:cs typeface="Arial Narrow" panose="020B0604020202020204" pitchFamily="34" charset="0"/>
                </a:rPr>
                <a:t>Stop</a:t>
              </a:r>
            </a:p>
          </p:txBody>
        </p:sp>
        <p:sp>
          <p:nvSpPr>
            <p:cNvPr id="129" name="正方形/長方形 128">
              <a:extLst>
                <a:ext uri="{FF2B5EF4-FFF2-40B4-BE49-F238E27FC236}">
                  <a16:creationId xmlns:a16="http://schemas.microsoft.com/office/drawing/2014/main" id="{218A9CED-A483-1E4A-9135-C6192F4D207D}"/>
                </a:ext>
              </a:extLst>
            </p:cNvPr>
            <p:cNvSpPr/>
            <p:nvPr/>
          </p:nvSpPr>
          <p:spPr>
            <a:xfrm>
              <a:off x="3346609" y="6061400"/>
              <a:ext cx="66289" cy="22715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正方形/長方形 129">
              <a:extLst>
                <a:ext uri="{FF2B5EF4-FFF2-40B4-BE49-F238E27FC236}">
                  <a16:creationId xmlns:a16="http://schemas.microsoft.com/office/drawing/2014/main" id="{64EE0B06-1D76-5947-9F3F-52DF6089E75C}"/>
                </a:ext>
              </a:extLst>
            </p:cNvPr>
            <p:cNvSpPr/>
            <p:nvPr/>
          </p:nvSpPr>
          <p:spPr>
            <a:xfrm>
              <a:off x="3413726" y="6104720"/>
              <a:ext cx="235830" cy="140515"/>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31" name="直線コネクタ 130">
              <a:extLst>
                <a:ext uri="{FF2B5EF4-FFF2-40B4-BE49-F238E27FC236}">
                  <a16:creationId xmlns:a16="http://schemas.microsoft.com/office/drawing/2014/main" id="{EB8B1B09-FD8A-0C4E-9135-EB5357E6F25A}"/>
                </a:ext>
              </a:extLst>
            </p:cNvPr>
            <p:cNvCxnSpPr>
              <a:cxnSpLocks/>
            </p:cNvCxnSpPr>
            <p:nvPr/>
          </p:nvCxnSpPr>
          <p:spPr>
            <a:xfrm flipH="1">
              <a:off x="2397275" y="5566424"/>
              <a:ext cx="504000" cy="0"/>
            </a:xfrm>
            <a:prstGeom prst="line">
              <a:avLst/>
            </a:prstGeom>
            <a:ln w="190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2" name="直線コネクタ 131">
              <a:extLst>
                <a:ext uri="{FF2B5EF4-FFF2-40B4-BE49-F238E27FC236}">
                  <a16:creationId xmlns:a16="http://schemas.microsoft.com/office/drawing/2014/main" id="{B734927E-9843-4947-8DDE-30E88CF75355}"/>
                </a:ext>
              </a:extLst>
            </p:cNvPr>
            <p:cNvCxnSpPr>
              <a:cxnSpLocks/>
            </p:cNvCxnSpPr>
            <p:nvPr/>
          </p:nvCxnSpPr>
          <p:spPr>
            <a:xfrm flipH="1">
              <a:off x="3358778" y="5572286"/>
              <a:ext cx="540000" cy="0"/>
            </a:xfrm>
            <a:prstGeom prst="line">
              <a:avLst/>
            </a:prstGeom>
            <a:ln w="1905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33" name="正方形/長方形 132">
              <a:extLst>
                <a:ext uri="{FF2B5EF4-FFF2-40B4-BE49-F238E27FC236}">
                  <a16:creationId xmlns:a16="http://schemas.microsoft.com/office/drawing/2014/main" id="{81BBB1D6-5B92-8E41-BCCA-32E88495CF73}"/>
                </a:ext>
              </a:extLst>
            </p:cNvPr>
            <p:cNvSpPr/>
            <p:nvPr/>
          </p:nvSpPr>
          <p:spPr>
            <a:xfrm>
              <a:off x="2335339" y="5455831"/>
              <a:ext cx="66289" cy="22715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4" name="正方形/長方形 133">
              <a:extLst>
                <a:ext uri="{FF2B5EF4-FFF2-40B4-BE49-F238E27FC236}">
                  <a16:creationId xmlns:a16="http://schemas.microsoft.com/office/drawing/2014/main" id="{14367C42-3886-D545-BBA1-93124966EE58}"/>
                </a:ext>
              </a:extLst>
            </p:cNvPr>
            <p:cNvSpPr/>
            <p:nvPr/>
          </p:nvSpPr>
          <p:spPr>
            <a:xfrm>
              <a:off x="2098483" y="5092721"/>
              <a:ext cx="540000" cy="400110"/>
            </a:xfrm>
            <a:prstGeom prst="rect">
              <a:avLst/>
            </a:prstGeom>
          </p:spPr>
          <p:txBody>
            <a:bodyPr wrap="square">
              <a:spAutoFit/>
            </a:bodyPr>
            <a:lstStyle/>
            <a:p>
              <a:pPr algn="ctr">
                <a:lnSpc>
                  <a:spcPts val="1240"/>
                </a:lnSpc>
              </a:pPr>
              <a:r>
                <a:rPr lang="en-US" altLang="ja-JP" sz="1200" b="1">
                  <a:latin typeface="Arial Narrow" panose="020B0604020202020204" pitchFamily="34" charset="0"/>
                  <a:ea typeface="Arial Narrow" charset="0"/>
                  <a:cs typeface="Arial Narrow" panose="020B0604020202020204" pitchFamily="34" charset="0"/>
                </a:rPr>
                <a:t>Met</a:t>
              </a:r>
            </a:p>
            <a:p>
              <a:pPr algn="ctr">
                <a:lnSpc>
                  <a:spcPts val="1240"/>
                </a:lnSpc>
              </a:pPr>
              <a:r>
                <a:rPr lang="en-US" altLang="ja-JP" sz="1200" b="1">
                  <a:latin typeface="Arial Narrow" panose="020B0604020202020204" pitchFamily="34" charset="0"/>
                  <a:ea typeface="Arial Narrow" charset="0"/>
                  <a:cs typeface="Arial Narrow" panose="020B0604020202020204" pitchFamily="34" charset="0"/>
                </a:rPr>
                <a:t>(Leu)</a:t>
              </a:r>
            </a:p>
          </p:txBody>
        </p:sp>
        <p:sp>
          <p:nvSpPr>
            <p:cNvPr id="135" name="正方形/長方形 134">
              <a:extLst>
                <a:ext uri="{FF2B5EF4-FFF2-40B4-BE49-F238E27FC236}">
                  <a16:creationId xmlns:a16="http://schemas.microsoft.com/office/drawing/2014/main" id="{DFD3AAC2-394D-BF4F-961F-1913BA4745C7}"/>
                </a:ext>
              </a:extLst>
            </p:cNvPr>
            <p:cNvSpPr/>
            <p:nvPr/>
          </p:nvSpPr>
          <p:spPr>
            <a:xfrm>
              <a:off x="2782291" y="4140140"/>
              <a:ext cx="465683" cy="140515"/>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正方形/長方形 135">
              <a:extLst>
                <a:ext uri="{FF2B5EF4-FFF2-40B4-BE49-F238E27FC236}">
                  <a16:creationId xmlns:a16="http://schemas.microsoft.com/office/drawing/2014/main" id="{B8B619AF-4516-F54B-BF46-C954AA24B7E6}"/>
                </a:ext>
              </a:extLst>
            </p:cNvPr>
            <p:cNvSpPr/>
            <p:nvPr/>
          </p:nvSpPr>
          <p:spPr>
            <a:xfrm>
              <a:off x="3059501" y="3846497"/>
              <a:ext cx="465683" cy="276999"/>
            </a:xfrm>
            <a:prstGeom prst="rect">
              <a:avLst/>
            </a:prstGeom>
          </p:spPr>
          <p:txBody>
            <a:bodyPr wrap="square">
              <a:spAutoFit/>
            </a:bodyPr>
            <a:lstStyle/>
            <a:p>
              <a:pPr algn="ctr"/>
              <a:r>
                <a:rPr lang="en-US" altLang="ja-JP" sz="1200" b="1">
                  <a:latin typeface="Arial Narrow" panose="020B0604020202020204" pitchFamily="34" charset="0"/>
                  <a:ea typeface="Arial Narrow" charset="0"/>
                  <a:cs typeface="Arial Narrow" panose="020B0604020202020204" pitchFamily="34" charset="0"/>
                </a:rPr>
                <a:t>Stop</a:t>
              </a:r>
            </a:p>
          </p:txBody>
        </p:sp>
        <p:sp>
          <p:nvSpPr>
            <p:cNvPr id="137" name="正方形/長方形 136">
              <a:extLst>
                <a:ext uri="{FF2B5EF4-FFF2-40B4-BE49-F238E27FC236}">
                  <a16:creationId xmlns:a16="http://schemas.microsoft.com/office/drawing/2014/main" id="{11C5DF96-4A65-C945-9701-4F068EB84304}"/>
                </a:ext>
              </a:extLst>
            </p:cNvPr>
            <p:cNvSpPr/>
            <p:nvPr/>
          </p:nvSpPr>
          <p:spPr>
            <a:xfrm>
              <a:off x="3248628" y="4096820"/>
              <a:ext cx="66289" cy="22715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正方形/長方形 137">
              <a:extLst>
                <a:ext uri="{FF2B5EF4-FFF2-40B4-BE49-F238E27FC236}">
                  <a16:creationId xmlns:a16="http://schemas.microsoft.com/office/drawing/2014/main" id="{41B25303-1591-E448-8475-CA2F07855DD0}"/>
                </a:ext>
              </a:extLst>
            </p:cNvPr>
            <p:cNvSpPr/>
            <p:nvPr/>
          </p:nvSpPr>
          <p:spPr>
            <a:xfrm>
              <a:off x="2483140" y="3740030"/>
              <a:ext cx="540000" cy="400110"/>
            </a:xfrm>
            <a:prstGeom prst="rect">
              <a:avLst/>
            </a:prstGeom>
          </p:spPr>
          <p:txBody>
            <a:bodyPr wrap="square">
              <a:spAutoFit/>
            </a:bodyPr>
            <a:lstStyle/>
            <a:p>
              <a:pPr algn="ctr">
                <a:lnSpc>
                  <a:spcPts val="1240"/>
                </a:lnSpc>
              </a:pPr>
              <a:r>
                <a:rPr lang="en-US" altLang="ja-JP" sz="1200" b="1">
                  <a:latin typeface="Arial Narrow" panose="020B0604020202020204" pitchFamily="34" charset="0"/>
                  <a:ea typeface="Arial Narrow" charset="0"/>
                  <a:cs typeface="Arial Narrow" panose="020B0604020202020204" pitchFamily="34" charset="0"/>
                </a:rPr>
                <a:t>Met</a:t>
              </a:r>
            </a:p>
            <a:p>
              <a:pPr algn="ctr">
                <a:lnSpc>
                  <a:spcPts val="1240"/>
                </a:lnSpc>
              </a:pPr>
              <a:r>
                <a:rPr lang="en-US" altLang="ja-JP" sz="1200" b="1">
                  <a:latin typeface="Arial Narrow" panose="020B0604020202020204" pitchFamily="34" charset="0"/>
                  <a:ea typeface="Arial Narrow" charset="0"/>
                  <a:cs typeface="Arial Narrow" panose="020B0604020202020204" pitchFamily="34" charset="0"/>
                </a:rPr>
                <a:t>(Leu)</a:t>
              </a:r>
            </a:p>
          </p:txBody>
        </p:sp>
        <p:sp>
          <p:nvSpPr>
            <p:cNvPr id="139" name="正方形/長方形 138">
              <a:extLst>
                <a:ext uri="{FF2B5EF4-FFF2-40B4-BE49-F238E27FC236}">
                  <a16:creationId xmlns:a16="http://schemas.microsoft.com/office/drawing/2014/main" id="{34A92C11-CBE0-084D-A330-DE1CE329C6A9}"/>
                </a:ext>
              </a:extLst>
            </p:cNvPr>
            <p:cNvSpPr/>
            <p:nvPr/>
          </p:nvSpPr>
          <p:spPr>
            <a:xfrm>
              <a:off x="2712564" y="4096192"/>
              <a:ext cx="66289" cy="22715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0" name="正方形/長方形 139">
              <a:extLst>
                <a:ext uri="{FF2B5EF4-FFF2-40B4-BE49-F238E27FC236}">
                  <a16:creationId xmlns:a16="http://schemas.microsoft.com/office/drawing/2014/main" id="{6356A8BB-B7E4-4642-B719-C0B20C1AA27F}"/>
                </a:ext>
              </a:extLst>
            </p:cNvPr>
            <p:cNvSpPr/>
            <p:nvPr/>
          </p:nvSpPr>
          <p:spPr>
            <a:xfrm>
              <a:off x="3319057" y="4146594"/>
              <a:ext cx="460970" cy="140515"/>
            </a:xfrm>
            <a:prstGeom prst="rect">
              <a:avLst/>
            </a:prstGeom>
            <a:solidFill>
              <a:schemeClr val="bg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2464760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a:extLst>
              <a:ext uri="{FF2B5EF4-FFF2-40B4-BE49-F238E27FC236}">
                <a16:creationId xmlns:a16="http://schemas.microsoft.com/office/drawing/2014/main" id="{8FE2A5E3-7335-684A-8DBF-F4120C91F5DE}"/>
              </a:ext>
            </a:extLst>
          </p:cNvPr>
          <p:cNvSpPr txBox="1"/>
          <p:nvPr/>
        </p:nvSpPr>
        <p:spPr>
          <a:xfrm>
            <a:off x="489031" y="8800684"/>
            <a:ext cx="5879937" cy="1015663"/>
          </a:xfrm>
          <a:prstGeom prst="rect">
            <a:avLst/>
          </a:prstGeom>
          <a:noFill/>
        </p:spPr>
        <p:txBody>
          <a:bodyPr wrap="square" rtlCol="0">
            <a:spAutoFit/>
          </a:bodyPr>
          <a:lstStyle/>
          <a:p>
            <a:pPr algn="just"/>
            <a:r>
              <a:rPr lang="en-US" altLang="ja-JP" sz="1200" b="1" dirty="0">
                <a:latin typeface="Times New Roman" panose="02020603050405020304" pitchFamily="18" charset="0"/>
                <a:cs typeface="Times New Roman" panose="02020603050405020304" pitchFamily="18" charset="0"/>
              </a:rPr>
              <a:t>Supplementary Figure 4. </a:t>
            </a:r>
            <a:r>
              <a:rPr lang="en-US" altLang="ja-JP" sz="1200" dirty="0">
                <a:latin typeface="Times New Roman" panose="02020603050405020304" pitchFamily="18" charset="0"/>
                <a:cs typeface="Times New Roman" panose="02020603050405020304" pitchFamily="18" charset="0"/>
              </a:rPr>
              <a:t>Distribution of bacterial genomes containing G2Is with noncanonical IEPs. As shown in Figure 1, numbers of G2Is in representative complete bacterial genomes (1,775 species) are shown. Dots represent the positions of genomes containing G2I(s) with noncanonical IEP(s).</a:t>
            </a:r>
            <a:r>
              <a:rPr lang="en-US" altLang="ja-JP" sz="1200" b="1" dirty="0">
                <a:latin typeface="Times New Roman" panose="02020603050405020304" pitchFamily="18" charset="0"/>
                <a:cs typeface="Times New Roman" panose="02020603050405020304" pitchFamily="18" charset="0"/>
              </a:rPr>
              <a:t> </a:t>
            </a:r>
            <a:r>
              <a:rPr lang="en-US" altLang="ja-JP" sz="1200" dirty="0">
                <a:latin typeface="Times New Roman" panose="02020603050405020304" pitchFamily="18" charset="0"/>
                <a:cs typeface="Times New Roman" panose="02020603050405020304" pitchFamily="18" charset="0"/>
              </a:rPr>
              <a:t>See Supplementary Figure S3 and Figure 1 legends for details.</a:t>
            </a:r>
            <a:endParaRPr lang="ja-JP" altLang="ja-JP" sz="1200">
              <a:latin typeface="Times New Roman" panose="02020603050405020304" pitchFamily="18" charset="0"/>
              <a:cs typeface="Times New Roman" panose="02020603050405020304" pitchFamily="18" charset="0"/>
            </a:endParaRPr>
          </a:p>
        </p:txBody>
      </p:sp>
      <p:grpSp>
        <p:nvGrpSpPr>
          <p:cNvPr id="2" name="グループ化 1">
            <a:extLst>
              <a:ext uri="{FF2B5EF4-FFF2-40B4-BE49-F238E27FC236}">
                <a16:creationId xmlns:a16="http://schemas.microsoft.com/office/drawing/2014/main" id="{CFDCAFEE-8619-4141-891A-EA6EAD0BF7ED}"/>
              </a:ext>
            </a:extLst>
          </p:cNvPr>
          <p:cNvGrpSpPr/>
          <p:nvPr/>
        </p:nvGrpSpPr>
        <p:grpSpPr>
          <a:xfrm>
            <a:off x="671832" y="402883"/>
            <a:ext cx="5731731" cy="8115487"/>
            <a:chOff x="718131" y="478575"/>
            <a:chExt cx="5731731" cy="8115487"/>
          </a:xfrm>
        </p:grpSpPr>
        <p:pic>
          <p:nvPicPr>
            <p:cNvPr id="9" name="図 8">
              <a:extLst>
                <a:ext uri="{FF2B5EF4-FFF2-40B4-BE49-F238E27FC236}">
                  <a16:creationId xmlns:a16="http://schemas.microsoft.com/office/drawing/2014/main" id="{6F7ED6ED-F1E7-6747-A1F8-289F2BCB0998}"/>
                </a:ext>
              </a:extLst>
            </p:cNvPr>
            <p:cNvPicPr>
              <a:picLocks noChangeAspect="1"/>
            </p:cNvPicPr>
            <p:nvPr/>
          </p:nvPicPr>
          <p:blipFill rotWithShape="1">
            <a:blip r:embed="rId3"/>
            <a:srcRect l="45676"/>
            <a:stretch/>
          </p:blipFill>
          <p:spPr>
            <a:xfrm>
              <a:off x="1422263" y="1081095"/>
              <a:ext cx="4696994" cy="7488000"/>
            </a:xfrm>
            <a:prstGeom prst="rect">
              <a:avLst/>
            </a:prstGeom>
          </p:spPr>
        </p:pic>
        <p:sp>
          <p:nvSpPr>
            <p:cNvPr id="28" name="テキスト ボックス 27">
              <a:extLst>
                <a:ext uri="{FF2B5EF4-FFF2-40B4-BE49-F238E27FC236}">
                  <a16:creationId xmlns:a16="http://schemas.microsoft.com/office/drawing/2014/main" id="{4A1176EF-4C20-2749-8CA4-8D2059A1D8F5}"/>
                </a:ext>
              </a:extLst>
            </p:cNvPr>
            <p:cNvSpPr txBox="1"/>
            <p:nvPr/>
          </p:nvSpPr>
          <p:spPr>
            <a:xfrm>
              <a:off x="967895" y="700122"/>
              <a:ext cx="667549" cy="246221"/>
            </a:xfrm>
            <a:prstGeom prst="rect">
              <a:avLst/>
            </a:prstGeom>
            <a:noFill/>
          </p:spPr>
          <p:txBody>
            <a:bodyPr wrap="square" lIns="0" tIns="0" rIns="0" bIns="0" rtlCol="0">
              <a:spAutoFit/>
            </a:bodyPr>
            <a:lstStyle/>
            <a:p>
              <a:r>
                <a:rPr lang="en-US" altLang="ja-JP" sz="1600" b="1">
                  <a:latin typeface="Arial Narrow" charset="0"/>
                  <a:ea typeface="Arial Narrow" charset="0"/>
                  <a:cs typeface="Arial Narrow" charset="0"/>
                </a:rPr>
                <a:t>Phyla</a:t>
              </a:r>
            </a:p>
          </p:txBody>
        </p:sp>
        <p:sp>
          <p:nvSpPr>
            <p:cNvPr id="29" name="正方形/長方形 28">
              <a:extLst>
                <a:ext uri="{FF2B5EF4-FFF2-40B4-BE49-F238E27FC236}">
                  <a16:creationId xmlns:a16="http://schemas.microsoft.com/office/drawing/2014/main" id="{18CD1D1E-2DB3-4747-AD22-694EE73A54B8}"/>
                </a:ext>
              </a:extLst>
            </p:cNvPr>
            <p:cNvSpPr>
              <a:spLocks noChangeAspect="1"/>
            </p:cNvSpPr>
            <p:nvPr/>
          </p:nvSpPr>
          <p:spPr>
            <a:xfrm>
              <a:off x="718131" y="1528377"/>
              <a:ext cx="1370133" cy="1853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kumimoji="1" lang="en-US" altLang="ja-JP" sz="1200" b="1" err="1">
                  <a:solidFill>
                    <a:schemeClr val="tx1"/>
                  </a:solidFill>
                  <a:latin typeface="Arial" charset="0"/>
                  <a:ea typeface="Arial" charset="0"/>
                  <a:cs typeface="Arial" charset="0"/>
                </a:rPr>
                <a:t>Actinobacteriota</a:t>
              </a:r>
              <a:endParaRPr kumimoji="1" lang="ja-JP" altLang="en-US" sz="1200" b="1">
                <a:solidFill>
                  <a:schemeClr val="tx1"/>
                </a:solidFill>
                <a:latin typeface="Arial" charset="0"/>
                <a:ea typeface="Arial" charset="0"/>
                <a:cs typeface="Arial" charset="0"/>
              </a:endParaRPr>
            </a:p>
          </p:txBody>
        </p:sp>
        <p:sp>
          <p:nvSpPr>
            <p:cNvPr id="30" name="正方形/長方形 29">
              <a:extLst>
                <a:ext uri="{FF2B5EF4-FFF2-40B4-BE49-F238E27FC236}">
                  <a16:creationId xmlns:a16="http://schemas.microsoft.com/office/drawing/2014/main" id="{3C6BB258-E206-294A-AFC3-B12040B999D6}"/>
                </a:ext>
              </a:extLst>
            </p:cNvPr>
            <p:cNvSpPr>
              <a:spLocks noChangeAspect="1"/>
            </p:cNvSpPr>
            <p:nvPr/>
          </p:nvSpPr>
          <p:spPr>
            <a:xfrm>
              <a:off x="941564" y="1674761"/>
              <a:ext cx="1370133" cy="1853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lang="en-US" altLang="ja-JP" sz="1200" b="1">
                  <a:solidFill>
                    <a:schemeClr val="tx1"/>
                  </a:solidFill>
                  <a:latin typeface="Arial" charset="0"/>
                  <a:ea typeface="Arial" charset="0"/>
                  <a:cs typeface="Arial" charset="0"/>
                </a:rPr>
                <a:t>(n=296)</a:t>
              </a:r>
              <a:endParaRPr kumimoji="1" lang="ja-JP" altLang="en-US" sz="1200" b="1">
                <a:solidFill>
                  <a:schemeClr val="tx1"/>
                </a:solidFill>
                <a:latin typeface="Arial" charset="0"/>
                <a:ea typeface="Arial" charset="0"/>
                <a:cs typeface="Arial" charset="0"/>
              </a:endParaRPr>
            </a:p>
          </p:txBody>
        </p:sp>
        <p:sp>
          <p:nvSpPr>
            <p:cNvPr id="31" name="正方形/長方形 30">
              <a:extLst>
                <a:ext uri="{FF2B5EF4-FFF2-40B4-BE49-F238E27FC236}">
                  <a16:creationId xmlns:a16="http://schemas.microsoft.com/office/drawing/2014/main" id="{1F512DB8-9FB8-7843-9775-6508BE00EED1}"/>
                </a:ext>
              </a:extLst>
            </p:cNvPr>
            <p:cNvSpPr>
              <a:spLocks noChangeAspect="1"/>
            </p:cNvSpPr>
            <p:nvPr/>
          </p:nvSpPr>
          <p:spPr>
            <a:xfrm>
              <a:off x="726944" y="2470568"/>
              <a:ext cx="1370133" cy="1853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kumimoji="1" lang="en-US" altLang="ja-JP" sz="1200" b="1" err="1">
                  <a:solidFill>
                    <a:schemeClr val="tx1"/>
                  </a:solidFill>
                  <a:latin typeface="Arial" charset="0"/>
                  <a:ea typeface="Arial" charset="0"/>
                  <a:cs typeface="Arial" charset="0"/>
                </a:rPr>
                <a:t>Firmicutes_B</a:t>
              </a:r>
              <a:endParaRPr kumimoji="1" lang="ja-JP" altLang="en-US" sz="1200" b="1">
                <a:solidFill>
                  <a:schemeClr val="tx1"/>
                </a:solidFill>
                <a:latin typeface="Arial" charset="0"/>
                <a:ea typeface="Arial" charset="0"/>
                <a:cs typeface="Arial" charset="0"/>
              </a:endParaRPr>
            </a:p>
          </p:txBody>
        </p:sp>
        <p:sp>
          <p:nvSpPr>
            <p:cNvPr id="32" name="正方形/長方形 31">
              <a:extLst>
                <a:ext uri="{FF2B5EF4-FFF2-40B4-BE49-F238E27FC236}">
                  <a16:creationId xmlns:a16="http://schemas.microsoft.com/office/drawing/2014/main" id="{2602B1E1-38DF-924A-ABCE-85648DEA53E9}"/>
                </a:ext>
              </a:extLst>
            </p:cNvPr>
            <p:cNvSpPr>
              <a:spLocks noChangeAspect="1"/>
            </p:cNvSpPr>
            <p:nvPr/>
          </p:nvSpPr>
          <p:spPr>
            <a:xfrm>
              <a:off x="950378" y="2612817"/>
              <a:ext cx="1370133" cy="1853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lang="en-US" altLang="ja-JP" sz="1200" b="1">
                  <a:solidFill>
                    <a:schemeClr val="tx1"/>
                  </a:solidFill>
                  <a:latin typeface="Arial" charset="0"/>
                  <a:ea typeface="Arial" charset="0"/>
                  <a:cs typeface="Arial" charset="0"/>
                </a:rPr>
                <a:t>(n=26)</a:t>
              </a:r>
              <a:endParaRPr kumimoji="1" lang="ja-JP" altLang="en-US" sz="1200" b="1">
                <a:solidFill>
                  <a:schemeClr val="tx1"/>
                </a:solidFill>
                <a:latin typeface="Arial" charset="0"/>
                <a:ea typeface="Arial" charset="0"/>
                <a:cs typeface="Arial" charset="0"/>
              </a:endParaRPr>
            </a:p>
          </p:txBody>
        </p:sp>
        <p:sp>
          <p:nvSpPr>
            <p:cNvPr id="33" name="正方形/長方形 32">
              <a:extLst>
                <a:ext uri="{FF2B5EF4-FFF2-40B4-BE49-F238E27FC236}">
                  <a16:creationId xmlns:a16="http://schemas.microsoft.com/office/drawing/2014/main" id="{5E0C3635-0974-534B-898B-A87DFAF52FC8}"/>
                </a:ext>
              </a:extLst>
            </p:cNvPr>
            <p:cNvSpPr>
              <a:spLocks noChangeAspect="1"/>
            </p:cNvSpPr>
            <p:nvPr/>
          </p:nvSpPr>
          <p:spPr>
            <a:xfrm>
              <a:off x="733147" y="2761324"/>
              <a:ext cx="1370133" cy="1853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kumimoji="1" lang="en-US" altLang="ja-JP" sz="1200" b="1" err="1">
                  <a:solidFill>
                    <a:schemeClr val="tx1"/>
                  </a:solidFill>
                  <a:latin typeface="Arial" charset="0"/>
                  <a:ea typeface="Arial" charset="0"/>
                  <a:cs typeface="Arial" charset="0"/>
                </a:rPr>
                <a:t>Firmicutes_A</a:t>
              </a:r>
              <a:endParaRPr kumimoji="1" lang="ja-JP" altLang="en-US" sz="1200" b="1">
                <a:solidFill>
                  <a:schemeClr val="tx1"/>
                </a:solidFill>
                <a:latin typeface="Arial" charset="0"/>
                <a:ea typeface="Arial" charset="0"/>
                <a:cs typeface="Arial" charset="0"/>
              </a:endParaRPr>
            </a:p>
          </p:txBody>
        </p:sp>
        <p:sp>
          <p:nvSpPr>
            <p:cNvPr id="34" name="正方形/長方形 33">
              <a:extLst>
                <a:ext uri="{FF2B5EF4-FFF2-40B4-BE49-F238E27FC236}">
                  <a16:creationId xmlns:a16="http://schemas.microsoft.com/office/drawing/2014/main" id="{7B910C7D-1C89-FA47-BF99-F9E8AE811537}"/>
                </a:ext>
              </a:extLst>
            </p:cNvPr>
            <p:cNvSpPr>
              <a:spLocks noChangeAspect="1"/>
            </p:cNvSpPr>
            <p:nvPr/>
          </p:nvSpPr>
          <p:spPr>
            <a:xfrm>
              <a:off x="956583" y="2899043"/>
              <a:ext cx="1370133" cy="1853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lang="en-US" altLang="ja-JP" sz="1200" b="1">
                  <a:solidFill>
                    <a:schemeClr val="tx1"/>
                  </a:solidFill>
                  <a:latin typeface="Arial" charset="0"/>
                  <a:ea typeface="Arial" charset="0"/>
                  <a:cs typeface="Arial" charset="0"/>
                </a:rPr>
                <a:t>(n=82)</a:t>
              </a:r>
              <a:endParaRPr kumimoji="1" lang="ja-JP" altLang="en-US" sz="1200" b="1">
                <a:solidFill>
                  <a:schemeClr val="tx1"/>
                </a:solidFill>
                <a:latin typeface="Arial" charset="0"/>
                <a:ea typeface="Arial" charset="0"/>
                <a:cs typeface="Arial" charset="0"/>
              </a:endParaRPr>
            </a:p>
          </p:txBody>
        </p:sp>
        <p:sp>
          <p:nvSpPr>
            <p:cNvPr id="35" name="正方形/長方形 34">
              <a:extLst>
                <a:ext uri="{FF2B5EF4-FFF2-40B4-BE49-F238E27FC236}">
                  <a16:creationId xmlns:a16="http://schemas.microsoft.com/office/drawing/2014/main" id="{FBB1AB4F-1BE4-7942-BB61-4F14316F4C95}"/>
                </a:ext>
              </a:extLst>
            </p:cNvPr>
            <p:cNvSpPr>
              <a:spLocks noChangeAspect="1"/>
            </p:cNvSpPr>
            <p:nvPr/>
          </p:nvSpPr>
          <p:spPr>
            <a:xfrm>
              <a:off x="726520" y="3408915"/>
              <a:ext cx="1370133" cy="1853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kumimoji="1" lang="en-US" altLang="ja-JP" sz="1200" b="1" err="1">
                  <a:solidFill>
                    <a:schemeClr val="tx1"/>
                  </a:solidFill>
                  <a:latin typeface="Arial" charset="0"/>
                  <a:ea typeface="Arial" charset="0"/>
                  <a:cs typeface="Arial" charset="0"/>
                </a:rPr>
                <a:t>Firmicutes</a:t>
              </a:r>
              <a:endParaRPr kumimoji="1" lang="ja-JP" altLang="en-US" sz="1200" b="1">
                <a:solidFill>
                  <a:schemeClr val="tx1"/>
                </a:solidFill>
                <a:latin typeface="Arial" charset="0"/>
                <a:ea typeface="Arial" charset="0"/>
                <a:cs typeface="Arial" charset="0"/>
              </a:endParaRPr>
            </a:p>
          </p:txBody>
        </p:sp>
        <p:sp>
          <p:nvSpPr>
            <p:cNvPr id="36" name="正方形/長方形 35">
              <a:extLst>
                <a:ext uri="{FF2B5EF4-FFF2-40B4-BE49-F238E27FC236}">
                  <a16:creationId xmlns:a16="http://schemas.microsoft.com/office/drawing/2014/main" id="{F90FD3DF-8B71-9747-8DB3-A232E24C20A4}"/>
                </a:ext>
              </a:extLst>
            </p:cNvPr>
            <p:cNvSpPr>
              <a:spLocks noChangeAspect="1"/>
            </p:cNvSpPr>
            <p:nvPr/>
          </p:nvSpPr>
          <p:spPr>
            <a:xfrm>
              <a:off x="950378" y="3561214"/>
              <a:ext cx="1370133" cy="1853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lang="en-US" altLang="ja-JP" sz="1200" b="1">
                  <a:solidFill>
                    <a:schemeClr val="tx1"/>
                  </a:solidFill>
                  <a:latin typeface="Arial" charset="0"/>
                  <a:ea typeface="Arial" charset="0"/>
                  <a:cs typeface="Arial" charset="0"/>
                </a:rPr>
                <a:t>(n=255)</a:t>
              </a:r>
              <a:endParaRPr kumimoji="1" lang="ja-JP" altLang="en-US" sz="1200" b="1">
                <a:solidFill>
                  <a:schemeClr val="tx1"/>
                </a:solidFill>
                <a:latin typeface="Arial" charset="0"/>
                <a:ea typeface="Arial" charset="0"/>
                <a:cs typeface="Arial" charset="0"/>
              </a:endParaRPr>
            </a:p>
          </p:txBody>
        </p:sp>
        <p:sp>
          <p:nvSpPr>
            <p:cNvPr id="37" name="正方形/長方形 36">
              <a:extLst>
                <a:ext uri="{FF2B5EF4-FFF2-40B4-BE49-F238E27FC236}">
                  <a16:creationId xmlns:a16="http://schemas.microsoft.com/office/drawing/2014/main" id="{5E7C9AEB-6A36-FD43-A728-9E4280A2E5AA}"/>
                </a:ext>
              </a:extLst>
            </p:cNvPr>
            <p:cNvSpPr>
              <a:spLocks noChangeAspect="1"/>
            </p:cNvSpPr>
            <p:nvPr/>
          </p:nvSpPr>
          <p:spPr>
            <a:xfrm>
              <a:off x="724576" y="4053878"/>
              <a:ext cx="1370133" cy="1853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kumimoji="1" lang="en-US" altLang="ja-JP" sz="1200" b="1" err="1">
                  <a:solidFill>
                    <a:schemeClr val="tx1"/>
                  </a:solidFill>
                  <a:latin typeface="Arial" charset="0"/>
                  <a:ea typeface="Arial" charset="0"/>
                  <a:cs typeface="Arial" charset="0"/>
                </a:rPr>
                <a:t>Cyanobacteriota</a:t>
              </a:r>
              <a:endParaRPr kumimoji="1" lang="ja-JP" altLang="en-US" sz="1200" b="1">
                <a:solidFill>
                  <a:schemeClr val="tx1"/>
                </a:solidFill>
                <a:latin typeface="Arial" charset="0"/>
                <a:ea typeface="Arial" charset="0"/>
                <a:cs typeface="Arial" charset="0"/>
              </a:endParaRPr>
            </a:p>
          </p:txBody>
        </p:sp>
        <p:sp>
          <p:nvSpPr>
            <p:cNvPr id="38" name="正方形/長方形 37">
              <a:extLst>
                <a:ext uri="{FF2B5EF4-FFF2-40B4-BE49-F238E27FC236}">
                  <a16:creationId xmlns:a16="http://schemas.microsoft.com/office/drawing/2014/main" id="{C8FF1975-CA49-4841-B414-BCDCF73078AB}"/>
                </a:ext>
              </a:extLst>
            </p:cNvPr>
            <p:cNvSpPr>
              <a:spLocks noChangeAspect="1"/>
            </p:cNvSpPr>
            <p:nvPr/>
          </p:nvSpPr>
          <p:spPr>
            <a:xfrm>
              <a:off x="956583" y="4221725"/>
              <a:ext cx="1370133" cy="1853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lang="en-US" altLang="ja-JP" sz="1200" b="1">
                  <a:solidFill>
                    <a:schemeClr val="tx1"/>
                  </a:solidFill>
                  <a:latin typeface="Arial" charset="0"/>
                  <a:ea typeface="Arial" charset="0"/>
                  <a:cs typeface="Arial" charset="0"/>
                </a:rPr>
                <a:t>(n=41)</a:t>
              </a:r>
              <a:endParaRPr kumimoji="1" lang="ja-JP" altLang="en-US" sz="1200" b="1">
                <a:solidFill>
                  <a:schemeClr val="tx1"/>
                </a:solidFill>
                <a:latin typeface="Arial" charset="0"/>
                <a:ea typeface="Arial" charset="0"/>
                <a:cs typeface="Arial" charset="0"/>
              </a:endParaRPr>
            </a:p>
          </p:txBody>
        </p:sp>
        <p:sp>
          <p:nvSpPr>
            <p:cNvPr id="39" name="正方形/長方形 38">
              <a:extLst>
                <a:ext uri="{FF2B5EF4-FFF2-40B4-BE49-F238E27FC236}">
                  <a16:creationId xmlns:a16="http://schemas.microsoft.com/office/drawing/2014/main" id="{0B88CB21-6D59-074B-A675-06C2DEF0D9AC}"/>
                </a:ext>
              </a:extLst>
            </p:cNvPr>
            <p:cNvSpPr>
              <a:spLocks noChangeAspect="1"/>
            </p:cNvSpPr>
            <p:nvPr/>
          </p:nvSpPr>
          <p:spPr>
            <a:xfrm>
              <a:off x="729993" y="4432488"/>
              <a:ext cx="1370133" cy="1853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kumimoji="1" lang="en-US" altLang="ja-JP" sz="1200" b="1" err="1">
                  <a:solidFill>
                    <a:schemeClr val="tx1"/>
                  </a:solidFill>
                  <a:latin typeface="Arial" charset="0"/>
                  <a:ea typeface="Arial" charset="0"/>
                  <a:cs typeface="Arial" charset="0"/>
                </a:rPr>
                <a:t>Spirochaetota</a:t>
              </a:r>
              <a:endParaRPr kumimoji="1" lang="ja-JP" altLang="en-US" sz="1200" b="1">
                <a:solidFill>
                  <a:schemeClr val="tx1"/>
                </a:solidFill>
                <a:latin typeface="Arial" charset="0"/>
                <a:ea typeface="Arial" charset="0"/>
                <a:cs typeface="Arial" charset="0"/>
              </a:endParaRPr>
            </a:p>
          </p:txBody>
        </p:sp>
        <p:sp>
          <p:nvSpPr>
            <p:cNvPr id="40" name="正方形/長方形 39">
              <a:extLst>
                <a:ext uri="{FF2B5EF4-FFF2-40B4-BE49-F238E27FC236}">
                  <a16:creationId xmlns:a16="http://schemas.microsoft.com/office/drawing/2014/main" id="{D255B5B6-3961-2A4A-B1F2-DF500742910B}"/>
                </a:ext>
              </a:extLst>
            </p:cNvPr>
            <p:cNvSpPr>
              <a:spLocks noChangeAspect="1"/>
            </p:cNvSpPr>
            <p:nvPr/>
          </p:nvSpPr>
          <p:spPr>
            <a:xfrm>
              <a:off x="956583" y="4606149"/>
              <a:ext cx="1370133" cy="1853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lang="en-US" altLang="ja-JP" sz="1200" b="1">
                  <a:solidFill>
                    <a:schemeClr val="tx1"/>
                  </a:solidFill>
                  <a:latin typeface="Arial" charset="0"/>
                  <a:ea typeface="Arial" charset="0"/>
                  <a:cs typeface="Arial" charset="0"/>
                </a:rPr>
                <a:t>(n=35)</a:t>
              </a:r>
              <a:endParaRPr kumimoji="1" lang="ja-JP" altLang="en-US" sz="1200" b="1">
                <a:solidFill>
                  <a:schemeClr val="tx1"/>
                </a:solidFill>
                <a:latin typeface="Arial" charset="0"/>
                <a:ea typeface="Arial" charset="0"/>
                <a:cs typeface="Arial" charset="0"/>
              </a:endParaRPr>
            </a:p>
          </p:txBody>
        </p:sp>
        <p:sp>
          <p:nvSpPr>
            <p:cNvPr id="41" name="正方形/長方形 40">
              <a:extLst>
                <a:ext uri="{FF2B5EF4-FFF2-40B4-BE49-F238E27FC236}">
                  <a16:creationId xmlns:a16="http://schemas.microsoft.com/office/drawing/2014/main" id="{B05E7BAC-D8C0-B247-BA0C-F3037531C162}"/>
                </a:ext>
              </a:extLst>
            </p:cNvPr>
            <p:cNvSpPr>
              <a:spLocks noChangeAspect="1"/>
            </p:cNvSpPr>
            <p:nvPr/>
          </p:nvSpPr>
          <p:spPr>
            <a:xfrm>
              <a:off x="723788" y="4873270"/>
              <a:ext cx="1370133" cy="1853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kumimoji="1" lang="en-US" altLang="ja-JP" sz="1200" b="1" err="1">
                  <a:solidFill>
                    <a:schemeClr val="tx1"/>
                  </a:solidFill>
                  <a:latin typeface="Arial" charset="0"/>
                  <a:ea typeface="Arial" charset="0"/>
                  <a:cs typeface="Arial" charset="0"/>
                </a:rPr>
                <a:t>Bacteroidota</a:t>
              </a:r>
              <a:endParaRPr kumimoji="1" lang="ja-JP" altLang="en-US" sz="1200" b="1">
                <a:solidFill>
                  <a:schemeClr val="tx1"/>
                </a:solidFill>
                <a:latin typeface="Arial" charset="0"/>
                <a:ea typeface="Arial" charset="0"/>
                <a:cs typeface="Arial" charset="0"/>
              </a:endParaRPr>
            </a:p>
          </p:txBody>
        </p:sp>
        <p:sp>
          <p:nvSpPr>
            <p:cNvPr id="42" name="正方形/長方形 41">
              <a:extLst>
                <a:ext uri="{FF2B5EF4-FFF2-40B4-BE49-F238E27FC236}">
                  <a16:creationId xmlns:a16="http://schemas.microsoft.com/office/drawing/2014/main" id="{8BC0C195-3430-094F-88C2-3B449A9BFBDF}"/>
                </a:ext>
              </a:extLst>
            </p:cNvPr>
            <p:cNvSpPr>
              <a:spLocks noChangeAspect="1"/>
            </p:cNvSpPr>
            <p:nvPr/>
          </p:nvSpPr>
          <p:spPr>
            <a:xfrm>
              <a:off x="950378" y="5021383"/>
              <a:ext cx="1370133" cy="1853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lang="en-US" altLang="ja-JP" sz="1200" b="1">
                  <a:solidFill>
                    <a:schemeClr val="tx1"/>
                  </a:solidFill>
                  <a:latin typeface="Arial" charset="0"/>
                  <a:ea typeface="Arial" charset="0"/>
                  <a:cs typeface="Arial" charset="0"/>
                </a:rPr>
                <a:t>(n=130)</a:t>
              </a:r>
              <a:endParaRPr kumimoji="1" lang="ja-JP" altLang="en-US" sz="1200" b="1">
                <a:solidFill>
                  <a:schemeClr val="tx1"/>
                </a:solidFill>
                <a:latin typeface="Arial" charset="0"/>
                <a:ea typeface="Arial" charset="0"/>
                <a:cs typeface="Arial" charset="0"/>
              </a:endParaRPr>
            </a:p>
          </p:txBody>
        </p:sp>
        <p:sp>
          <p:nvSpPr>
            <p:cNvPr id="43" name="正方形/長方形 42">
              <a:extLst>
                <a:ext uri="{FF2B5EF4-FFF2-40B4-BE49-F238E27FC236}">
                  <a16:creationId xmlns:a16="http://schemas.microsoft.com/office/drawing/2014/main" id="{34B5D3A9-603D-B846-97CF-848EE1AC06EB}"/>
                </a:ext>
              </a:extLst>
            </p:cNvPr>
            <p:cNvSpPr>
              <a:spLocks noChangeAspect="1"/>
            </p:cNvSpPr>
            <p:nvPr/>
          </p:nvSpPr>
          <p:spPr>
            <a:xfrm>
              <a:off x="719506" y="5301745"/>
              <a:ext cx="1370133" cy="1853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kumimoji="1" lang="en-US" altLang="ja-JP" sz="1200" b="1" err="1">
                  <a:solidFill>
                    <a:schemeClr val="tx1"/>
                  </a:solidFill>
                  <a:latin typeface="Arial" charset="0"/>
                  <a:ea typeface="Arial" charset="0"/>
                  <a:cs typeface="Arial" charset="0"/>
                </a:rPr>
                <a:t>Campylobacterota</a:t>
              </a:r>
              <a:endParaRPr kumimoji="1" lang="ja-JP" altLang="en-US" sz="1200" b="1">
                <a:solidFill>
                  <a:schemeClr val="tx1"/>
                </a:solidFill>
                <a:latin typeface="Arial" charset="0"/>
                <a:ea typeface="Arial" charset="0"/>
                <a:cs typeface="Arial" charset="0"/>
              </a:endParaRPr>
            </a:p>
          </p:txBody>
        </p:sp>
        <p:sp>
          <p:nvSpPr>
            <p:cNvPr id="44" name="正方形/長方形 43">
              <a:extLst>
                <a:ext uri="{FF2B5EF4-FFF2-40B4-BE49-F238E27FC236}">
                  <a16:creationId xmlns:a16="http://schemas.microsoft.com/office/drawing/2014/main" id="{33A6A8A0-B09E-1149-A8EC-16AD51977831}"/>
                </a:ext>
              </a:extLst>
            </p:cNvPr>
            <p:cNvSpPr>
              <a:spLocks noChangeAspect="1"/>
            </p:cNvSpPr>
            <p:nvPr/>
          </p:nvSpPr>
          <p:spPr>
            <a:xfrm>
              <a:off x="946096" y="5467789"/>
              <a:ext cx="1370133" cy="1853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lang="en-US" altLang="ja-JP" sz="1200" b="1">
                  <a:solidFill>
                    <a:schemeClr val="tx1"/>
                  </a:solidFill>
                  <a:latin typeface="Arial" charset="0"/>
                  <a:ea typeface="Arial" charset="0"/>
                  <a:cs typeface="Arial" charset="0"/>
                </a:rPr>
                <a:t>(n=45)</a:t>
              </a:r>
              <a:endParaRPr kumimoji="1" lang="ja-JP" altLang="en-US" sz="1200" b="1">
                <a:solidFill>
                  <a:schemeClr val="tx1"/>
                </a:solidFill>
                <a:latin typeface="Arial" charset="0"/>
                <a:ea typeface="Arial" charset="0"/>
                <a:cs typeface="Arial" charset="0"/>
              </a:endParaRPr>
            </a:p>
          </p:txBody>
        </p:sp>
        <p:sp>
          <p:nvSpPr>
            <p:cNvPr id="45" name="正方形/長方形 44">
              <a:extLst>
                <a:ext uri="{FF2B5EF4-FFF2-40B4-BE49-F238E27FC236}">
                  <a16:creationId xmlns:a16="http://schemas.microsoft.com/office/drawing/2014/main" id="{0F648BF0-7403-7A49-9A32-63F87CA293E5}"/>
                </a:ext>
              </a:extLst>
            </p:cNvPr>
            <p:cNvSpPr>
              <a:spLocks noChangeAspect="1"/>
            </p:cNvSpPr>
            <p:nvPr/>
          </p:nvSpPr>
          <p:spPr>
            <a:xfrm>
              <a:off x="723787" y="5616445"/>
              <a:ext cx="1370133" cy="1853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lang="en-US" altLang="ja-JP" sz="1200" b="1" err="1">
                  <a:solidFill>
                    <a:schemeClr val="tx1"/>
                  </a:solidFill>
                  <a:latin typeface="Arial" charset="0"/>
                  <a:ea typeface="Arial" charset="0"/>
                  <a:cs typeface="Arial" charset="0"/>
                </a:rPr>
                <a:t>Desulfobacterota</a:t>
              </a:r>
              <a:endParaRPr kumimoji="1" lang="ja-JP" altLang="en-US" sz="1200" b="1">
                <a:solidFill>
                  <a:schemeClr val="tx1"/>
                </a:solidFill>
                <a:latin typeface="Arial" charset="0"/>
                <a:ea typeface="Arial" charset="0"/>
                <a:cs typeface="Arial" charset="0"/>
              </a:endParaRPr>
            </a:p>
          </p:txBody>
        </p:sp>
        <p:sp>
          <p:nvSpPr>
            <p:cNvPr id="46" name="正方形/長方形 45">
              <a:extLst>
                <a:ext uri="{FF2B5EF4-FFF2-40B4-BE49-F238E27FC236}">
                  <a16:creationId xmlns:a16="http://schemas.microsoft.com/office/drawing/2014/main" id="{04022AE0-419E-4141-A8C1-3220A912A198}"/>
                </a:ext>
              </a:extLst>
            </p:cNvPr>
            <p:cNvSpPr>
              <a:spLocks noChangeAspect="1"/>
            </p:cNvSpPr>
            <p:nvPr/>
          </p:nvSpPr>
          <p:spPr>
            <a:xfrm>
              <a:off x="950378" y="5785009"/>
              <a:ext cx="1370133" cy="1853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lang="en-US" altLang="ja-JP" sz="1200" b="1">
                  <a:solidFill>
                    <a:schemeClr val="tx1"/>
                  </a:solidFill>
                  <a:latin typeface="Arial" charset="0"/>
                  <a:ea typeface="Arial" charset="0"/>
                  <a:cs typeface="Arial" charset="0"/>
                </a:rPr>
                <a:t>(n=36)</a:t>
              </a:r>
              <a:endParaRPr kumimoji="1" lang="ja-JP" altLang="en-US" sz="1200" b="1">
                <a:solidFill>
                  <a:schemeClr val="tx1"/>
                </a:solidFill>
                <a:latin typeface="Arial" charset="0"/>
                <a:ea typeface="Arial" charset="0"/>
                <a:cs typeface="Arial" charset="0"/>
              </a:endParaRPr>
            </a:p>
          </p:txBody>
        </p:sp>
        <p:sp>
          <p:nvSpPr>
            <p:cNvPr id="47" name="正方形/長方形 46">
              <a:extLst>
                <a:ext uri="{FF2B5EF4-FFF2-40B4-BE49-F238E27FC236}">
                  <a16:creationId xmlns:a16="http://schemas.microsoft.com/office/drawing/2014/main" id="{A6D1F56B-2B7D-1840-BD42-4462D1E52894}"/>
                </a:ext>
              </a:extLst>
            </p:cNvPr>
            <p:cNvSpPr>
              <a:spLocks noChangeAspect="1"/>
            </p:cNvSpPr>
            <p:nvPr/>
          </p:nvSpPr>
          <p:spPr>
            <a:xfrm>
              <a:off x="729992" y="6818087"/>
              <a:ext cx="1370133" cy="1853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kumimoji="1" lang="en-US" altLang="ja-JP" sz="1200" b="1" err="1">
                  <a:solidFill>
                    <a:schemeClr val="tx1"/>
                  </a:solidFill>
                  <a:latin typeface="Arial" charset="0"/>
                  <a:ea typeface="Arial" charset="0"/>
                  <a:cs typeface="Arial" charset="0"/>
                </a:rPr>
                <a:t>Proteobacteria</a:t>
              </a:r>
              <a:endParaRPr kumimoji="1" lang="ja-JP" altLang="en-US" sz="1200" b="1">
                <a:solidFill>
                  <a:schemeClr val="tx1"/>
                </a:solidFill>
                <a:latin typeface="Arial" charset="0"/>
                <a:ea typeface="Arial" charset="0"/>
                <a:cs typeface="Arial" charset="0"/>
              </a:endParaRPr>
            </a:p>
          </p:txBody>
        </p:sp>
        <p:sp>
          <p:nvSpPr>
            <p:cNvPr id="48" name="正方形/長方形 47">
              <a:extLst>
                <a:ext uri="{FF2B5EF4-FFF2-40B4-BE49-F238E27FC236}">
                  <a16:creationId xmlns:a16="http://schemas.microsoft.com/office/drawing/2014/main" id="{6D0CB544-4AB2-914E-8C24-F740CFB568F3}"/>
                </a:ext>
              </a:extLst>
            </p:cNvPr>
            <p:cNvSpPr>
              <a:spLocks noChangeAspect="1"/>
            </p:cNvSpPr>
            <p:nvPr/>
          </p:nvSpPr>
          <p:spPr>
            <a:xfrm>
              <a:off x="956583" y="6996900"/>
              <a:ext cx="1370133" cy="1853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lang="en-US" altLang="ja-JP" sz="1200" b="1">
                  <a:solidFill>
                    <a:schemeClr val="tx1"/>
                  </a:solidFill>
                  <a:latin typeface="Arial" charset="0"/>
                  <a:ea typeface="Arial" charset="0"/>
                  <a:cs typeface="Arial" charset="0"/>
                </a:rPr>
                <a:t>(n=643)</a:t>
              </a:r>
              <a:endParaRPr kumimoji="1" lang="en-US" altLang="ja-JP" sz="1200" b="1">
                <a:solidFill>
                  <a:schemeClr val="tx1"/>
                </a:solidFill>
                <a:latin typeface="Arial" charset="0"/>
                <a:ea typeface="Arial" charset="0"/>
                <a:cs typeface="Arial" charset="0"/>
              </a:endParaRPr>
            </a:p>
          </p:txBody>
        </p:sp>
        <p:sp>
          <p:nvSpPr>
            <p:cNvPr id="52" name="テキスト ボックス 51">
              <a:extLst>
                <a:ext uri="{FF2B5EF4-FFF2-40B4-BE49-F238E27FC236}">
                  <a16:creationId xmlns:a16="http://schemas.microsoft.com/office/drawing/2014/main" id="{D2873C48-6714-6C40-884A-58EDBA11466F}"/>
                </a:ext>
              </a:extLst>
            </p:cNvPr>
            <p:cNvSpPr txBox="1"/>
            <p:nvPr/>
          </p:nvSpPr>
          <p:spPr>
            <a:xfrm>
              <a:off x="3742129" y="478575"/>
              <a:ext cx="1939749" cy="246221"/>
            </a:xfrm>
            <a:prstGeom prst="rect">
              <a:avLst/>
            </a:prstGeom>
            <a:noFill/>
          </p:spPr>
          <p:txBody>
            <a:bodyPr wrap="square" lIns="0" tIns="0" rIns="0" bIns="0" rtlCol="0">
              <a:spAutoFit/>
            </a:bodyPr>
            <a:lstStyle/>
            <a:p>
              <a:r>
                <a:rPr lang="en-US" altLang="ja-JP" sz="1600" b="1">
                  <a:latin typeface="Arial Narrow" charset="0"/>
                  <a:ea typeface="Arial Narrow" charset="0"/>
                  <a:cs typeface="Arial Narrow" charset="0"/>
                </a:rPr>
                <a:t>No. of group II introns</a:t>
              </a:r>
            </a:p>
          </p:txBody>
        </p:sp>
        <p:cxnSp>
          <p:nvCxnSpPr>
            <p:cNvPr id="53" name="直線コネクタ 52">
              <a:extLst>
                <a:ext uri="{FF2B5EF4-FFF2-40B4-BE49-F238E27FC236}">
                  <a16:creationId xmlns:a16="http://schemas.microsoft.com/office/drawing/2014/main" id="{3E61B22E-3514-5A40-9C58-FEEF3C2E0F71}"/>
                </a:ext>
              </a:extLst>
            </p:cNvPr>
            <p:cNvCxnSpPr>
              <a:cxnSpLocks/>
            </p:cNvCxnSpPr>
            <p:nvPr/>
          </p:nvCxnSpPr>
          <p:spPr>
            <a:xfrm>
              <a:off x="6116384" y="1060994"/>
              <a:ext cx="0" cy="75240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線コネクタ 53">
              <a:extLst>
                <a:ext uri="{FF2B5EF4-FFF2-40B4-BE49-F238E27FC236}">
                  <a16:creationId xmlns:a16="http://schemas.microsoft.com/office/drawing/2014/main" id="{7D4529C0-71AF-2D48-84CE-14D23B6915CF}"/>
                </a:ext>
              </a:extLst>
            </p:cNvPr>
            <p:cNvCxnSpPr>
              <a:cxnSpLocks/>
            </p:cNvCxnSpPr>
            <p:nvPr/>
          </p:nvCxnSpPr>
          <p:spPr>
            <a:xfrm>
              <a:off x="3052030" y="1065391"/>
              <a:ext cx="0" cy="75240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直線コネクタ 54">
              <a:extLst>
                <a:ext uri="{FF2B5EF4-FFF2-40B4-BE49-F238E27FC236}">
                  <a16:creationId xmlns:a16="http://schemas.microsoft.com/office/drawing/2014/main" id="{44F2C8F0-046B-2A42-B3F2-2F21BBA1F427}"/>
                </a:ext>
              </a:extLst>
            </p:cNvPr>
            <p:cNvCxnSpPr>
              <a:cxnSpLocks/>
            </p:cNvCxnSpPr>
            <p:nvPr/>
          </p:nvCxnSpPr>
          <p:spPr>
            <a:xfrm>
              <a:off x="3050787" y="1062541"/>
              <a:ext cx="3060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直線コネクタ 55">
              <a:extLst>
                <a:ext uri="{FF2B5EF4-FFF2-40B4-BE49-F238E27FC236}">
                  <a16:creationId xmlns:a16="http://schemas.microsoft.com/office/drawing/2014/main" id="{4099236D-F4C1-8044-B07B-661E48CD0FB1}"/>
                </a:ext>
              </a:extLst>
            </p:cNvPr>
            <p:cNvCxnSpPr>
              <a:cxnSpLocks/>
            </p:cNvCxnSpPr>
            <p:nvPr/>
          </p:nvCxnSpPr>
          <p:spPr>
            <a:xfrm>
              <a:off x="3050323" y="8594062"/>
              <a:ext cx="30672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直線コネクタ 56">
              <a:extLst>
                <a:ext uri="{FF2B5EF4-FFF2-40B4-BE49-F238E27FC236}">
                  <a16:creationId xmlns:a16="http://schemas.microsoft.com/office/drawing/2014/main" id="{FADB97E9-201A-6048-AE78-15C6654E877E}"/>
                </a:ext>
              </a:extLst>
            </p:cNvPr>
            <p:cNvCxnSpPr/>
            <p:nvPr/>
          </p:nvCxnSpPr>
          <p:spPr>
            <a:xfrm flipH="1">
              <a:off x="3334236" y="1031469"/>
              <a:ext cx="0" cy="720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直線コネクタ 57">
              <a:extLst>
                <a:ext uri="{FF2B5EF4-FFF2-40B4-BE49-F238E27FC236}">
                  <a16:creationId xmlns:a16="http://schemas.microsoft.com/office/drawing/2014/main" id="{112E88ED-CA90-5341-A33A-B1C00363DDFF}"/>
                </a:ext>
              </a:extLst>
            </p:cNvPr>
            <p:cNvCxnSpPr/>
            <p:nvPr/>
          </p:nvCxnSpPr>
          <p:spPr>
            <a:xfrm flipH="1">
              <a:off x="3611696" y="1031736"/>
              <a:ext cx="0" cy="720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直線コネクタ 58">
              <a:extLst>
                <a:ext uri="{FF2B5EF4-FFF2-40B4-BE49-F238E27FC236}">
                  <a16:creationId xmlns:a16="http://schemas.microsoft.com/office/drawing/2014/main" id="{A44E25DB-668A-6049-9B00-4537617F412C}"/>
                </a:ext>
              </a:extLst>
            </p:cNvPr>
            <p:cNvCxnSpPr/>
            <p:nvPr/>
          </p:nvCxnSpPr>
          <p:spPr>
            <a:xfrm flipH="1">
              <a:off x="3891090" y="1028008"/>
              <a:ext cx="0" cy="720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直線コネクタ 59">
              <a:extLst>
                <a:ext uri="{FF2B5EF4-FFF2-40B4-BE49-F238E27FC236}">
                  <a16:creationId xmlns:a16="http://schemas.microsoft.com/office/drawing/2014/main" id="{E66E02B6-0C72-D64E-BA00-7CC9BA2AA1AD}"/>
                </a:ext>
              </a:extLst>
            </p:cNvPr>
            <p:cNvCxnSpPr/>
            <p:nvPr/>
          </p:nvCxnSpPr>
          <p:spPr>
            <a:xfrm flipH="1">
              <a:off x="4171243" y="1028275"/>
              <a:ext cx="0" cy="720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直線コネクタ 60">
              <a:extLst>
                <a:ext uri="{FF2B5EF4-FFF2-40B4-BE49-F238E27FC236}">
                  <a16:creationId xmlns:a16="http://schemas.microsoft.com/office/drawing/2014/main" id="{1FD1999C-1CAA-1A44-8923-5035F7E69CA4}"/>
                </a:ext>
              </a:extLst>
            </p:cNvPr>
            <p:cNvCxnSpPr/>
            <p:nvPr/>
          </p:nvCxnSpPr>
          <p:spPr>
            <a:xfrm flipH="1">
              <a:off x="4451803" y="1031202"/>
              <a:ext cx="0" cy="720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直線コネクタ 61">
              <a:extLst>
                <a:ext uri="{FF2B5EF4-FFF2-40B4-BE49-F238E27FC236}">
                  <a16:creationId xmlns:a16="http://schemas.microsoft.com/office/drawing/2014/main" id="{9A9D531E-52D8-3748-A6DD-48F54C385D63}"/>
                </a:ext>
              </a:extLst>
            </p:cNvPr>
            <p:cNvCxnSpPr/>
            <p:nvPr/>
          </p:nvCxnSpPr>
          <p:spPr>
            <a:xfrm flipH="1">
              <a:off x="4729762" y="1031469"/>
              <a:ext cx="0" cy="720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直線コネクタ 62">
              <a:extLst>
                <a:ext uri="{FF2B5EF4-FFF2-40B4-BE49-F238E27FC236}">
                  <a16:creationId xmlns:a16="http://schemas.microsoft.com/office/drawing/2014/main" id="{83F4CAE9-AB08-A64C-83F3-B5B8E456B96F}"/>
                </a:ext>
              </a:extLst>
            </p:cNvPr>
            <p:cNvCxnSpPr/>
            <p:nvPr/>
          </p:nvCxnSpPr>
          <p:spPr>
            <a:xfrm flipH="1">
              <a:off x="5006812" y="1027741"/>
              <a:ext cx="0" cy="720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直線コネクタ 63">
              <a:extLst>
                <a:ext uri="{FF2B5EF4-FFF2-40B4-BE49-F238E27FC236}">
                  <a16:creationId xmlns:a16="http://schemas.microsoft.com/office/drawing/2014/main" id="{CE7E7ADB-90CE-A24F-A148-BCC11CE8F525}"/>
                </a:ext>
              </a:extLst>
            </p:cNvPr>
            <p:cNvCxnSpPr/>
            <p:nvPr/>
          </p:nvCxnSpPr>
          <p:spPr>
            <a:xfrm flipH="1">
              <a:off x="5282755" y="1028008"/>
              <a:ext cx="0" cy="720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線コネクタ 64">
              <a:extLst>
                <a:ext uri="{FF2B5EF4-FFF2-40B4-BE49-F238E27FC236}">
                  <a16:creationId xmlns:a16="http://schemas.microsoft.com/office/drawing/2014/main" id="{56E5221C-9821-3C43-8989-E71BB71DE8E4}"/>
                </a:ext>
              </a:extLst>
            </p:cNvPr>
            <p:cNvCxnSpPr/>
            <p:nvPr/>
          </p:nvCxnSpPr>
          <p:spPr>
            <a:xfrm flipH="1">
              <a:off x="5562421" y="1028294"/>
              <a:ext cx="0" cy="720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直線コネクタ 65">
              <a:extLst>
                <a:ext uri="{FF2B5EF4-FFF2-40B4-BE49-F238E27FC236}">
                  <a16:creationId xmlns:a16="http://schemas.microsoft.com/office/drawing/2014/main" id="{0A3CF345-8423-154C-AD45-619BEC29DD1E}"/>
                </a:ext>
              </a:extLst>
            </p:cNvPr>
            <p:cNvCxnSpPr/>
            <p:nvPr/>
          </p:nvCxnSpPr>
          <p:spPr>
            <a:xfrm flipH="1">
              <a:off x="5841366" y="1024566"/>
              <a:ext cx="0" cy="720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67" name="テキスト ボックス 66">
              <a:extLst>
                <a:ext uri="{FF2B5EF4-FFF2-40B4-BE49-F238E27FC236}">
                  <a16:creationId xmlns:a16="http://schemas.microsoft.com/office/drawing/2014/main" id="{D1AF8B22-6F9D-8B45-87D8-6A5BF99ED329}"/>
                </a:ext>
              </a:extLst>
            </p:cNvPr>
            <p:cNvSpPr txBox="1"/>
            <p:nvPr/>
          </p:nvSpPr>
          <p:spPr>
            <a:xfrm>
              <a:off x="3035647" y="861507"/>
              <a:ext cx="998980" cy="169277"/>
            </a:xfrm>
            <a:prstGeom prst="rect">
              <a:avLst/>
            </a:prstGeom>
            <a:noFill/>
          </p:spPr>
          <p:txBody>
            <a:bodyPr wrap="square" lIns="0" tIns="0" rIns="0" bIns="0" rtlCol="0">
              <a:spAutoFit/>
            </a:bodyPr>
            <a:lstStyle/>
            <a:p>
              <a:r>
                <a:rPr lang="en-US" altLang="ja-JP" sz="1100" b="1">
                  <a:latin typeface="Arial Narrow" charset="0"/>
                  <a:ea typeface="Arial Narrow" charset="0"/>
                  <a:cs typeface="Arial Narrow" charset="0"/>
                </a:rPr>
                <a:t>0     10     20     30</a:t>
              </a:r>
            </a:p>
          </p:txBody>
        </p:sp>
        <p:sp>
          <p:nvSpPr>
            <p:cNvPr id="68" name="テキスト ボックス 67">
              <a:extLst>
                <a:ext uri="{FF2B5EF4-FFF2-40B4-BE49-F238E27FC236}">
                  <a16:creationId xmlns:a16="http://schemas.microsoft.com/office/drawing/2014/main" id="{9FB0FDDD-BBAD-A14D-82BB-3AECA7C59524}"/>
                </a:ext>
              </a:extLst>
            </p:cNvPr>
            <p:cNvSpPr txBox="1"/>
            <p:nvPr/>
          </p:nvSpPr>
          <p:spPr>
            <a:xfrm>
              <a:off x="5216664" y="853884"/>
              <a:ext cx="1233198" cy="169277"/>
            </a:xfrm>
            <a:prstGeom prst="rect">
              <a:avLst/>
            </a:prstGeom>
            <a:noFill/>
          </p:spPr>
          <p:txBody>
            <a:bodyPr wrap="square" lIns="0" tIns="0" rIns="0" bIns="0" rtlCol="0">
              <a:spAutoFit/>
            </a:bodyPr>
            <a:lstStyle/>
            <a:p>
              <a:r>
                <a:rPr lang="en-US" altLang="ja-JP" sz="1100" b="1">
                  <a:latin typeface="Arial Narrow" charset="0"/>
                  <a:ea typeface="Arial Narrow" charset="0"/>
                  <a:cs typeface="Arial Narrow" charset="0"/>
                </a:rPr>
                <a:t>80   </a:t>
              </a:r>
              <a:r>
                <a:rPr lang="ja-JP" altLang="en-US" sz="1100" b="1">
                  <a:latin typeface="Arial Narrow" charset="0"/>
                  <a:ea typeface="Arial Narrow" charset="0"/>
                  <a:cs typeface="Arial Narrow" charset="0"/>
                </a:rPr>
                <a:t> </a:t>
              </a:r>
              <a:r>
                <a:rPr lang="en-US" altLang="ja-JP" sz="1100" b="1">
                  <a:latin typeface="Arial Narrow" charset="0"/>
                  <a:ea typeface="Arial Narrow" charset="0"/>
                  <a:cs typeface="Arial Narrow" charset="0"/>
                </a:rPr>
                <a:t> 90    100   110</a:t>
              </a:r>
            </a:p>
          </p:txBody>
        </p:sp>
        <p:cxnSp>
          <p:nvCxnSpPr>
            <p:cNvPr id="69" name="直線コネクタ 68">
              <a:extLst>
                <a:ext uri="{FF2B5EF4-FFF2-40B4-BE49-F238E27FC236}">
                  <a16:creationId xmlns:a16="http://schemas.microsoft.com/office/drawing/2014/main" id="{2C2A4DA5-051A-D14D-937F-92F4104819BB}"/>
                </a:ext>
              </a:extLst>
            </p:cNvPr>
            <p:cNvCxnSpPr/>
            <p:nvPr/>
          </p:nvCxnSpPr>
          <p:spPr>
            <a:xfrm flipH="1">
              <a:off x="3049817" y="1031469"/>
              <a:ext cx="0" cy="720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直線コネクタ 69">
              <a:extLst>
                <a:ext uri="{FF2B5EF4-FFF2-40B4-BE49-F238E27FC236}">
                  <a16:creationId xmlns:a16="http://schemas.microsoft.com/office/drawing/2014/main" id="{14E00D35-4705-564A-BBA2-84B36DDD0F56}"/>
                </a:ext>
              </a:extLst>
            </p:cNvPr>
            <p:cNvCxnSpPr/>
            <p:nvPr/>
          </p:nvCxnSpPr>
          <p:spPr>
            <a:xfrm flipH="1">
              <a:off x="6114108" y="1024566"/>
              <a:ext cx="0" cy="720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1" name="テキスト ボックス 70">
              <a:extLst>
                <a:ext uri="{FF2B5EF4-FFF2-40B4-BE49-F238E27FC236}">
                  <a16:creationId xmlns:a16="http://schemas.microsoft.com/office/drawing/2014/main" id="{8BC46A08-108E-2F4F-9A82-092D57EDFC79}"/>
                </a:ext>
              </a:extLst>
            </p:cNvPr>
            <p:cNvSpPr txBox="1"/>
            <p:nvPr/>
          </p:nvSpPr>
          <p:spPr>
            <a:xfrm>
              <a:off x="4098965" y="856889"/>
              <a:ext cx="1102484" cy="169277"/>
            </a:xfrm>
            <a:prstGeom prst="rect">
              <a:avLst/>
            </a:prstGeom>
            <a:noFill/>
          </p:spPr>
          <p:txBody>
            <a:bodyPr wrap="square" lIns="0" tIns="0" rIns="0" bIns="0" rtlCol="0">
              <a:spAutoFit/>
            </a:bodyPr>
            <a:lstStyle/>
            <a:p>
              <a:r>
                <a:rPr lang="en-US" altLang="ja-JP" sz="1100" b="1">
                  <a:latin typeface="Arial Narrow" charset="0"/>
                  <a:ea typeface="Arial Narrow" charset="0"/>
                  <a:cs typeface="Arial Narrow" charset="0"/>
                </a:rPr>
                <a:t>40     50     60     70</a:t>
              </a:r>
            </a:p>
          </p:txBody>
        </p:sp>
        <p:sp>
          <p:nvSpPr>
            <p:cNvPr id="27" name="テキスト ボックス 26">
              <a:extLst>
                <a:ext uri="{FF2B5EF4-FFF2-40B4-BE49-F238E27FC236}">
                  <a16:creationId xmlns:a16="http://schemas.microsoft.com/office/drawing/2014/main" id="{9EC3361D-B7C0-B44D-A14B-9B6B42AA0362}"/>
                </a:ext>
              </a:extLst>
            </p:cNvPr>
            <p:cNvSpPr txBox="1"/>
            <p:nvPr/>
          </p:nvSpPr>
          <p:spPr>
            <a:xfrm>
              <a:off x="1752746" y="984971"/>
              <a:ext cx="127204" cy="307777"/>
            </a:xfrm>
            <a:prstGeom prst="rect">
              <a:avLst/>
            </a:prstGeom>
            <a:noFill/>
          </p:spPr>
          <p:txBody>
            <a:bodyPr wrap="square" lIns="0" tIns="0" rIns="0" bIns="0" rtlCol="0">
              <a:spAutoFit/>
            </a:bodyPr>
            <a:lstStyle/>
            <a:p>
              <a:pPr algn="ctr"/>
              <a:r>
                <a:rPr lang="en-US" altLang="ja-JP" sz="2000" b="1">
                  <a:latin typeface="Arial Narrow" charset="0"/>
                  <a:ea typeface="Arial Narrow" charset="0"/>
                  <a:cs typeface="Arial Narrow" charset="0"/>
                </a:rPr>
                <a:t>*</a:t>
              </a:r>
            </a:p>
          </p:txBody>
        </p:sp>
      </p:grpSp>
    </p:spTree>
    <p:extLst>
      <p:ext uri="{BB962C8B-B14F-4D97-AF65-F5344CB8AC3E}">
        <p14:creationId xmlns:p14="http://schemas.microsoft.com/office/powerpoint/2010/main" val="3988380151"/>
      </p:ext>
    </p:extLst>
  </p:cSld>
  <p:clrMapOvr>
    <a:masterClrMapping/>
  </p:clrMapOvr>
</p:sld>
</file>

<file path=ppt/theme/theme1.xml><?xml version="1.0" encoding="utf-8"?>
<a:theme xmlns:a="http://schemas.openxmlformats.org/drawingml/2006/main" name="ホワイト">
  <a:themeElements>
    <a:clrScheme name="ホワイ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ホワイ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ホワイ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ホワイト">
  <a:themeElements>
    <a:clrScheme name="ホワイ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ホワイ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ホワイ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28028</TotalTime>
  <Words>2283</Words>
  <Application>Microsoft Macintosh PowerPoint</Application>
  <PresentationFormat>A4 210 x 297 mm</PresentationFormat>
  <Paragraphs>386</Paragraphs>
  <Slides>18</Slides>
  <Notes>18</Notes>
  <HiddenSlides>0</HiddenSlides>
  <MMClips>0</MMClips>
  <ScaleCrop>false</ScaleCrop>
  <HeadingPairs>
    <vt:vector size="6" baseType="variant">
      <vt:variant>
        <vt:lpstr>使用されているフォント</vt:lpstr>
      </vt:variant>
      <vt:variant>
        <vt:i4>6</vt:i4>
      </vt:variant>
      <vt:variant>
        <vt:lpstr>テーマ</vt:lpstr>
      </vt:variant>
      <vt:variant>
        <vt:i4>2</vt:i4>
      </vt:variant>
      <vt:variant>
        <vt:lpstr>スライド タイトル</vt:lpstr>
      </vt:variant>
      <vt:variant>
        <vt:i4>18</vt:i4>
      </vt:variant>
    </vt:vector>
  </HeadingPairs>
  <TitlesOfParts>
    <vt:vector size="26" baseType="lpstr">
      <vt:lpstr>Yu Gothic</vt:lpstr>
      <vt:lpstr>Arial</vt:lpstr>
      <vt:lpstr>Arial Narrow</vt:lpstr>
      <vt:lpstr>Calibri</vt:lpstr>
      <vt:lpstr>Calibri Light</vt:lpstr>
      <vt:lpstr>Times New Roman</vt:lpstr>
      <vt:lpstr>ホワイト</vt:lpstr>
      <vt:lpstr>1_ホワイト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三浦 昌浩</dc:creator>
  <cp:lastModifiedBy>akio@a8.keio.jp</cp:lastModifiedBy>
  <cp:revision>1063</cp:revision>
  <cp:lastPrinted>2021-12-22T02:59:34Z</cp:lastPrinted>
  <dcterms:created xsi:type="dcterms:W3CDTF">2019-05-16T11:12:36Z</dcterms:created>
  <dcterms:modified xsi:type="dcterms:W3CDTF">2022-02-15T04:50:45Z</dcterms:modified>
</cp:coreProperties>
</file>