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4"/>
  </p:notesMasterIdLst>
  <p:sldIdLst>
    <p:sldId id="256" r:id="rId2"/>
    <p:sldId id="257" r:id="rId3"/>
  </p:sldIdLst>
  <p:sldSz cx="6858000" cy="9906000" type="A4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22" userDrawn="1">
          <p15:clr>
            <a:srgbClr val="A4A3A4"/>
          </p15:clr>
        </p15:guide>
        <p15:guide id="2" pos="227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 snapToGrid="0" snapToObjects="1" showGuides="1">
      <p:cViewPr>
        <p:scale>
          <a:sx n="126" d="100"/>
          <a:sy n="126" d="100"/>
        </p:scale>
        <p:origin x="2592" y="-1680"/>
      </p:cViewPr>
      <p:guideLst>
        <p:guide orient="horz" pos="2122"/>
        <p:guide pos="227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/Users\Itoh\Dropbox\&#35542;&#25991;&#20316;&#25104;&#29992;&#20849;&#26377;\21&#37428;&#26408;&#32654;&#27801;&#23376;&#20808;&#29983;\&#9733;Frontiers_Word_Templates\Frontier%20End%20Rev2\13F%20F2%20CD11c,CD163&#27604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'まとめ (3)'!$N$69</c:f>
              <c:strCache>
                <c:ptCount val="1"/>
                <c:pt idx="0">
                  <c:v>平均値</c:v>
                </c:pt>
              </c:strCache>
            </c:strRef>
          </c:tx>
          <c:spPr>
            <a:noFill/>
            <a:ln>
              <a:solidFill>
                <a:schemeClr val="tx1"/>
              </a:solidFill>
            </a:ln>
          </c:spPr>
          <c:invertIfNegative val="0"/>
          <c:dPt>
            <c:idx val="1"/>
            <c:invertIfNegative val="0"/>
            <c:bubble3D val="0"/>
            <c:spPr>
              <a:pattFill prst="pct5">
                <a:fgClr>
                  <a:schemeClr val="tx1"/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62E8-784F-8B2A-D117749A8C28}"/>
              </c:ext>
            </c:extLst>
          </c:dPt>
          <c:dPt>
            <c:idx val="2"/>
            <c:invertIfNegative val="0"/>
            <c:bubble3D val="0"/>
            <c:spPr>
              <a:pattFill prst="lgGrid">
                <a:fgClr>
                  <a:schemeClr val="tx1"/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3-62E8-784F-8B2A-D117749A8C28}"/>
              </c:ext>
            </c:extLst>
          </c:dPt>
          <c:dPt>
            <c:idx val="3"/>
            <c:invertIfNegative val="0"/>
            <c:bubble3D val="0"/>
            <c:spPr>
              <a:pattFill prst="pct60">
                <a:fgClr>
                  <a:schemeClr val="tx1"/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5-62E8-784F-8B2A-D117749A8C28}"/>
              </c:ext>
            </c:extLst>
          </c:dPt>
          <c:errBars>
            <c:errBarType val="plus"/>
            <c:errValType val="cust"/>
            <c:noEndCap val="0"/>
            <c:plus>
              <c:numRef>
                <c:f>'まとめ (3)'!$O$70:$O$73</c:f>
                <c:numCache>
                  <c:formatCode>General</c:formatCode>
                  <c:ptCount val="4"/>
                  <c:pt idx="0">
                    <c:v>0.15172337730933275</c:v>
                  </c:pt>
                  <c:pt idx="1">
                    <c:v>0.17537845889354414</c:v>
                  </c:pt>
                  <c:pt idx="2">
                    <c:v>0.1930721236037938</c:v>
                  </c:pt>
                  <c:pt idx="3">
                    <c:v>0.15796798430971751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'まとめ (3)'!$K$70:$K$73</c:f>
              <c:strCache>
                <c:ptCount val="4"/>
                <c:pt idx="0">
                  <c:v>C-Veh</c:v>
                </c:pt>
                <c:pt idx="1">
                  <c:v>C-TUD</c:v>
                </c:pt>
                <c:pt idx="2">
                  <c:v>CR-Veh</c:v>
                </c:pt>
                <c:pt idx="3">
                  <c:v>CR-TUD</c:v>
                </c:pt>
              </c:strCache>
            </c:strRef>
          </c:cat>
          <c:val>
            <c:numRef>
              <c:f>'まとめ (3)'!$N$70:$N$73</c:f>
              <c:numCache>
                <c:formatCode>0.00</c:formatCode>
                <c:ptCount val="4"/>
                <c:pt idx="0">
                  <c:v>0.23258422433139325</c:v>
                </c:pt>
                <c:pt idx="1">
                  <c:v>0.24949730965133218</c:v>
                </c:pt>
                <c:pt idx="2">
                  <c:v>0.44826662236778869</c:v>
                </c:pt>
                <c:pt idx="3">
                  <c:v>0.26065752389209174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62E8-784F-8B2A-D117749A8C2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8910464"/>
        <c:axId val="148912000"/>
      </c:barChart>
      <c:catAx>
        <c:axId val="1489104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15875">
            <a:solidFill>
              <a:schemeClr val="tx1"/>
            </a:solidFill>
          </a:ln>
        </c:spPr>
        <c:txPr>
          <a:bodyPr/>
          <a:lstStyle/>
          <a:p>
            <a:pPr>
              <a:defRPr sz="1200">
                <a:solidFill>
                  <a:schemeClr val="bg1"/>
                </a:solidFill>
              </a:defRPr>
            </a:pPr>
            <a:endParaRPr lang="ja-JP"/>
          </a:p>
        </c:txPr>
        <c:crossAx val="148912000"/>
        <c:crosses val="autoZero"/>
        <c:auto val="1"/>
        <c:lblAlgn val="ctr"/>
        <c:lblOffset val="100"/>
        <c:noMultiLvlLbl val="0"/>
      </c:catAx>
      <c:valAx>
        <c:axId val="148912000"/>
        <c:scaling>
          <c:orientation val="minMax"/>
          <c:max val="0.8"/>
        </c:scaling>
        <c:delete val="0"/>
        <c:axPos val="l"/>
        <c:numFmt formatCode="#,##0.0_);[Red]\(#,##0.0\)" sourceLinked="0"/>
        <c:majorTickMark val="out"/>
        <c:minorTickMark val="none"/>
        <c:tickLblPos val="nextTo"/>
        <c:spPr>
          <a:ln w="15875">
            <a:solidFill>
              <a:schemeClr val="tx1"/>
            </a:solidFill>
          </a:ln>
        </c:spPr>
        <c:txPr>
          <a:bodyPr/>
          <a:lstStyle/>
          <a:p>
            <a:pPr>
              <a:defRPr sz="1800" b="1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ja-JP"/>
          </a:p>
        </c:txPr>
        <c:crossAx val="148910464"/>
        <c:crosses val="autoZero"/>
        <c:crossBetween val="between"/>
        <c:majorUnit val="0.2"/>
      </c:valAx>
    </c:plotArea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CD29BC-7749-FD4C-AE8C-D5BBD3465D1F}" type="datetimeFigureOut">
              <a:rPr kumimoji="1" lang="ja-JP" altLang="en-US" smtClean="0"/>
              <a:t>2022/1/26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770313" y="857250"/>
            <a:ext cx="16033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2BAEB3-19A2-A74B-B9A2-8308A2DDC5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14600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2BAEB3-19A2-A74B-B9A2-8308A2DDC5FE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87928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C5941-C911-4948-A62A-BA8532F504F4}" type="datetimeFigureOut">
              <a:rPr kumimoji="1" lang="ja-JP" altLang="en-US" smtClean="0"/>
              <a:t>2022/1/26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5CAFB-2E82-FA4B-80A5-A91911E673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81438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C5941-C911-4948-A62A-BA8532F504F4}" type="datetimeFigureOut">
              <a:rPr kumimoji="1" lang="ja-JP" altLang="en-US" smtClean="0"/>
              <a:t>2022/1/26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5CAFB-2E82-FA4B-80A5-A91911E673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49989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C5941-C911-4948-A62A-BA8532F504F4}" type="datetimeFigureOut">
              <a:rPr kumimoji="1" lang="ja-JP" altLang="en-US" smtClean="0"/>
              <a:t>2022/1/26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5CAFB-2E82-FA4B-80A5-A91911E673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48894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C5941-C911-4948-A62A-BA8532F504F4}" type="datetimeFigureOut">
              <a:rPr kumimoji="1" lang="ja-JP" altLang="en-US" smtClean="0"/>
              <a:t>2022/1/26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5CAFB-2E82-FA4B-80A5-A91911E673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15456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C5941-C911-4948-A62A-BA8532F504F4}" type="datetimeFigureOut">
              <a:rPr kumimoji="1" lang="ja-JP" altLang="en-US" smtClean="0"/>
              <a:t>2022/1/26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5CAFB-2E82-FA4B-80A5-A91911E673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9989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C5941-C911-4948-A62A-BA8532F504F4}" type="datetimeFigureOut">
              <a:rPr kumimoji="1" lang="ja-JP" altLang="en-US" smtClean="0"/>
              <a:t>2022/1/26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5CAFB-2E82-FA4B-80A5-A91911E673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72544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C5941-C911-4948-A62A-BA8532F504F4}" type="datetimeFigureOut">
              <a:rPr kumimoji="1" lang="ja-JP" altLang="en-US" smtClean="0"/>
              <a:t>2022/1/26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5CAFB-2E82-FA4B-80A5-A91911E673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80094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C5941-C911-4948-A62A-BA8532F504F4}" type="datetimeFigureOut">
              <a:rPr kumimoji="1" lang="ja-JP" altLang="en-US" smtClean="0"/>
              <a:t>2022/1/26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5CAFB-2E82-FA4B-80A5-A91911E673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39779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C5941-C911-4948-A62A-BA8532F504F4}" type="datetimeFigureOut">
              <a:rPr kumimoji="1" lang="ja-JP" altLang="en-US" smtClean="0"/>
              <a:t>2022/1/26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5CAFB-2E82-FA4B-80A5-A91911E673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98226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C5941-C911-4948-A62A-BA8532F504F4}" type="datetimeFigureOut">
              <a:rPr kumimoji="1" lang="ja-JP" altLang="en-US" smtClean="0"/>
              <a:t>2022/1/26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5CAFB-2E82-FA4B-80A5-A91911E673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7093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C5941-C911-4948-A62A-BA8532F504F4}" type="datetimeFigureOut">
              <a:rPr kumimoji="1" lang="ja-JP" altLang="en-US" smtClean="0"/>
              <a:t>2022/1/26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5CAFB-2E82-FA4B-80A5-A91911E673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3286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4C5941-C911-4948-A62A-BA8532F504F4}" type="datetimeFigureOut">
              <a:rPr kumimoji="1" lang="ja-JP" altLang="en-US" smtClean="0"/>
              <a:t>2022/1/26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35CAFB-2E82-FA4B-80A5-A91911E673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4862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2.png"/><Relationship Id="rId10" Type="http://schemas.microsoft.com/office/2007/relationships/hdphoto" Target="../media/hdphoto4.wdp"/><Relationship Id="rId4" Type="http://schemas.microsoft.com/office/2007/relationships/hdphoto" Target="../media/hdphoto1.wdp"/><Relationship Id="rId9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グラフ 1">
            <a:extLst>
              <a:ext uri="{FF2B5EF4-FFF2-40B4-BE49-F238E27FC236}">
                <a16:creationId xmlns:a16="http://schemas.microsoft.com/office/drawing/2014/main" id="{C0330029-50AD-3545-9AFA-377E9D539D5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50448498"/>
              </p:ext>
            </p:extLst>
          </p:nvPr>
        </p:nvGraphicFramePr>
        <p:xfrm>
          <a:off x="1299577" y="910637"/>
          <a:ext cx="4439486" cy="35851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733A811D-FA81-964E-8A0F-FA50707DD6D6}"/>
              </a:ext>
            </a:extLst>
          </p:cNvPr>
          <p:cNvSpPr txBox="1"/>
          <p:nvPr/>
        </p:nvSpPr>
        <p:spPr>
          <a:xfrm>
            <a:off x="2081812" y="4231102"/>
            <a:ext cx="151227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b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Veh</a:t>
            </a:r>
            <a:r>
              <a:rPr kumimoji="1" lang="en-US" altLang="ja-JP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TU</a:t>
            </a:r>
          </a:p>
          <a:p>
            <a:pPr algn="ctr"/>
            <a:r>
              <a:rPr kumimoji="1" lang="en-US" altLang="ja-JP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NN</a:t>
            </a:r>
          </a:p>
          <a:p>
            <a:pPr algn="ctr"/>
            <a:r>
              <a:rPr lang="en-US" altLang="ja-JP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    </a:t>
            </a:r>
            <a:r>
              <a:rPr lang="ja-JP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ja-JP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9</a:t>
            </a:r>
            <a:endParaRPr lang="ja-JP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kumimoji="1" lang="ja-JP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4A8CEA35-B642-6D4F-B755-B76BA4A4DB62}"/>
              </a:ext>
            </a:extLst>
          </p:cNvPr>
          <p:cNvSpPr txBox="1"/>
          <p:nvPr/>
        </p:nvSpPr>
        <p:spPr>
          <a:xfrm>
            <a:off x="3844201" y="4231102"/>
            <a:ext cx="156998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b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Veh</a:t>
            </a:r>
            <a:r>
              <a:rPr kumimoji="1" lang="en-US" altLang="ja-JP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TU</a:t>
            </a:r>
          </a:p>
          <a:p>
            <a:pPr algn="ctr"/>
            <a:r>
              <a:rPr kumimoji="1" lang="en-US" altLang="ja-JP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UN-RG</a:t>
            </a:r>
          </a:p>
          <a:p>
            <a:pPr algn="ctr"/>
            <a:r>
              <a:rPr lang="en-US" altLang="ja-JP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    </a:t>
            </a:r>
            <a:r>
              <a: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ja-JP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9</a:t>
            </a:r>
            <a:endParaRPr lang="ja-JP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kumimoji="1" lang="ja-JP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4AE8756-BBF9-A74B-BDC3-29622499AE45}"/>
              </a:ext>
            </a:extLst>
          </p:cNvPr>
          <p:cNvSpPr txBox="1"/>
          <p:nvPr/>
        </p:nvSpPr>
        <p:spPr>
          <a:xfrm rot="16200000">
            <a:off x="-922520" y="2454340"/>
            <a:ext cx="37135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CD11c/CD163 gene expression ratio</a:t>
            </a:r>
            <a:endParaRPr kumimoji="1" lang="ja-JP" altLang="en-US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D7CC6944-3F0E-2340-95F6-E7344B2C5080}"/>
              </a:ext>
            </a:extLst>
          </p:cNvPr>
          <p:cNvSpPr txBox="1"/>
          <p:nvPr/>
        </p:nvSpPr>
        <p:spPr>
          <a:xfrm>
            <a:off x="365207" y="5590573"/>
            <a:ext cx="632435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1: Gene expression ratio of CD11c/</a:t>
            </a:r>
          </a:p>
          <a:p>
            <a:r>
              <a:rPr kumimoji="1" lang="en-US" altLang="ja-JP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CD163 in </a:t>
            </a:r>
            <a:r>
              <a:rPr lang="en-US" altLang="ja-JP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epididymal</a:t>
            </a:r>
            <a:r>
              <a:rPr lang="ja-JP" altLang="ja-JP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adipose tissue at 16.5 </a:t>
            </a:r>
            <a:r>
              <a:rPr lang="en-US" altLang="ja-JP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wks</a:t>
            </a:r>
            <a:endParaRPr kumimoji="1" lang="en-US" altLang="ja-JP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kumimoji="1"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CD11c and CD163 gene expressions were measured by quantitative RT-PCR using primers of  (</a:t>
            </a:r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5'-CTGGATAGCCTTTCTTCTGCTG-3’: 5'-GCACACTGTGTCCGAACTC-3’</a:t>
            </a:r>
            <a:r>
              <a:rPr kumimoji="1"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and (</a:t>
            </a:r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5'-GGGTCATTCAGAGGCACACTG-3’: 5'-CTGGCTGTCCTGTCAAGGCT-3’</a:t>
            </a:r>
            <a:r>
              <a:rPr kumimoji="1"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respectively. Squares and error bars indicate mean and standard deviation of  CD11c/CD163 gene expression ratio. There was no statistically significant difference. </a:t>
            </a:r>
            <a:endParaRPr kumimoji="1" lang="en-US" altLang="ja-JP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kumimoji="1" lang="ja-JP" alt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2CBDB678-9C9C-1341-80E8-0550E92513EE}"/>
              </a:ext>
            </a:extLst>
          </p:cNvPr>
          <p:cNvSpPr/>
          <p:nvPr/>
        </p:nvSpPr>
        <p:spPr>
          <a:xfrm>
            <a:off x="1681655" y="4778947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412951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D7CC6944-3F0E-2340-95F6-E7344B2C5080}"/>
              </a:ext>
            </a:extLst>
          </p:cNvPr>
          <p:cNvSpPr txBox="1"/>
          <p:nvPr/>
        </p:nvSpPr>
        <p:spPr>
          <a:xfrm>
            <a:off x="357144" y="6489680"/>
            <a:ext cx="6324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2: Representative i</a:t>
            </a:r>
            <a:r>
              <a:rPr lang="en-US" altLang="ja-JP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mmunohistochemical detection of macrophages in epididymal adipose tissue. </a:t>
            </a:r>
          </a:p>
          <a:p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Circles indicate immunostaining for F4/80 in crown-like structures of epididymal adipose tissue from NN-</a:t>
            </a:r>
            <a:r>
              <a:rPr lang="en-US" altLang="ja-JP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Veh</a:t>
            </a:r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(A), NN-TU (B), UN-RG-</a:t>
            </a:r>
            <a:r>
              <a:rPr lang="en-US" altLang="ja-JP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Veh</a:t>
            </a:r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(C), and UN-RG-TU (D) pups at 16.5 </a:t>
            </a:r>
            <a:r>
              <a:rPr lang="en-US" altLang="ja-JP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wks</a:t>
            </a:r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age. The white bar indicates 200 </a:t>
            </a:r>
            <a:r>
              <a:rPr lang="en-US" altLang="ja-JP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μm</a:t>
            </a:r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ja-JP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kumimoji="1" lang="ja-JP" alt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791038A4-D7ED-A544-882D-80540783E4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8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57142" y="498751"/>
            <a:ext cx="2889279" cy="2175457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3A8925FE-59F1-8E42-9359-23C6089A0A9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8000" contrast="8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611579" y="498752"/>
            <a:ext cx="2889279" cy="2175457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6E485A14-80A5-304C-9BF7-28A0B7F33D2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1000" contrast="26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57143" y="3348674"/>
            <a:ext cx="2889279" cy="2175457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BA45411D-7674-674D-936A-2A8C255D6AE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4000" contrast="19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624281" y="3379154"/>
            <a:ext cx="2889277" cy="2175456"/>
          </a:xfrm>
          <a:prstGeom prst="rect">
            <a:avLst/>
          </a:prstGeom>
        </p:spPr>
      </p:pic>
      <p:sp>
        <p:nvSpPr>
          <p:cNvPr id="14" name="楕円 5">
            <a:extLst>
              <a:ext uri="{FF2B5EF4-FFF2-40B4-BE49-F238E27FC236}">
                <a16:creationId xmlns:a16="http://schemas.microsoft.com/office/drawing/2014/main" id="{AC28B945-CB19-F24B-92C3-FC81BB176689}"/>
              </a:ext>
            </a:extLst>
          </p:cNvPr>
          <p:cNvSpPr/>
          <p:nvPr/>
        </p:nvSpPr>
        <p:spPr>
          <a:xfrm>
            <a:off x="1294199" y="708795"/>
            <a:ext cx="468439" cy="488096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楕円 5">
            <a:extLst>
              <a:ext uri="{FF2B5EF4-FFF2-40B4-BE49-F238E27FC236}">
                <a16:creationId xmlns:a16="http://schemas.microsoft.com/office/drawing/2014/main" id="{3EC62C15-ED6B-0B4F-A0E6-0E23EEA90DBC}"/>
              </a:ext>
            </a:extLst>
          </p:cNvPr>
          <p:cNvSpPr/>
          <p:nvPr/>
        </p:nvSpPr>
        <p:spPr>
          <a:xfrm>
            <a:off x="4821998" y="1448723"/>
            <a:ext cx="468439" cy="488096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楕円 5">
            <a:extLst>
              <a:ext uri="{FF2B5EF4-FFF2-40B4-BE49-F238E27FC236}">
                <a16:creationId xmlns:a16="http://schemas.microsoft.com/office/drawing/2014/main" id="{C23D2DF1-4528-474B-8F52-E03435420286}"/>
              </a:ext>
            </a:extLst>
          </p:cNvPr>
          <p:cNvSpPr/>
          <p:nvPr/>
        </p:nvSpPr>
        <p:spPr>
          <a:xfrm>
            <a:off x="4269542" y="5036034"/>
            <a:ext cx="468439" cy="488096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楕円 5">
            <a:extLst>
              <a:ext uri="{FF2B5EF4-FFF2-40B4-BE49-F238E27FC236}">
                <a16:creationId xmlns:a16="http://schemas.microsoft.com/office/drawing/2014/main" id="{E9722315-7EA0-FE4D-82DB-538564BF8AA9}"/>
              </a:ext>
            </a:extLst>
          </p:cNvPr>
          <p:cNvSpPr/>
          <p:nvPr/>
        </p:nvSpPr>
        <p:spPr>
          <a:xfrm>
            <a:off x="1163062" y="3395709"/>
            <a:ext cx="468439" cy="488096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楕円 5">
            <a:extLst>
              <a:ext uri="{FF2B5EF4-FFF2-40B4-BE49-F238E27FC236}">
                <a16:creationId xmlns:a16="http://schemas.microsoft.com/office/drawing/2014/main" id="{5B5757DF-8381-3F46-98C6-B3E385F70F02}"/>
              </a:ext>
            </a:extLst>
          </p:cNvPr>
          <p:cNvSpPr/>
          <p:nvPr/>
        </p:nvSpPr>
        <p:spPr>
          <a:xfrm>
            <a:off x="1176644" y="3891231"/>
            <a:ext cx="468439" cy="488096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楕円 5">
            <a:extLst>
              <a:ext uri="{FF2B5EF4-FFF2-40B4-BE49-F238E27FC236}">
                <a16:creationId xmlns:a16="http://schemas.microsoft.com/office/drawing/2014/main" id="{4C185E7D-7B1B-BA4E-96CC-1BD8BB432C09}"/>
              </a:ext>
            </a:extLst>
          </p:cNvPr>
          <p:cNvSpPr/>
          <p:nvPr/>
        </p:nvSpPr>
        <p:spPr>
          <a:xfrm>
            <a:off x="2024947" y="4192354"/>
            <a:ext cx="468439" cy="488096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0517CA3-8E95-6E4A-993A-9542E2C3C205}"/>
              </a:ext>
            </a:extLst>
          </p:cNvPr>
          <p:cNvSpPr txBox="1"/>
          <p:nvPr/>
        </p:nvSpPr>
        <p:spPr>
          <a:xfrm>
            <a:off x="-624468" y="841545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44DE040-CD75-0244-877E-D67C9D318469}"/>
              </a:ext>
            </a:extLst>
          </p:cNvPr>
          <p:cNvSpPr txBox="1"/>
          <p:nvPr/>
        </p:nvSpPr>
        <p:spPr>
          <a:xfrm>
            <a:off x="364515" y="139579"/>
            <a:ext cx="3513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kumimoji="1" lang="ja-JP" altLang="en-US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7452E949-050F-B646-95E3-E24C136AF3D9}"/>
              </a:ext>
            </a:extLst>
          </p:cNvPr>
          <p:cNvSpPr txBox="1"/>
          <p:nvPr/>
        </p:nvSpPr>
        <p:spPr>
          <a:xfrm>
            <a:off x="3621312" y="140490"/>
            <a:ext cx="3513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kumimoji="1" lang="ja-JP" altLang="en-US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2861618F-BA59-1843-A2C7-77A29C9DA000}"/>
              </a:ext>
            </a:extLst>
          </p:cNvPr>
          <p:cNvSpPr txBox="1"/>
          <p:nvPr/>
        </p:nvSpPr>
        <p:spPr>
          <a:xfrm>
            <a:off x="378460" y="2992636"/>
            <a:ext cx="3513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kumimoji="1" lang="ja-JP" altLang="en-US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B534ED08-190F-F14E-A30D-6CECFBEEDF39}"/>
              </a:ext>
            </a:extLst>
          </p:cNvPr>
          <p:cNvSpPr txBox="1"/>
          <p:nvPr/>
        </p:nvSpPr>
        <p:spPr>
          <a:xfrm>
            <a:off x="3608388" y="3009822"/>
            <a:ext cx="3513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endParaRPr kumimoji="1" lang="ja-JP" altLang="en-US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88001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154</TotalTime>
  <Words>156</Words>
  <Application>Microsoft Macintosh PowerPoint</Application>
  <PresentationFormat>A4 210 x 297 mm</PresentationFormat>
  <Paragraphs>18</Paragraphs>
  <Slides>2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游ゴシック</vt:lpstr>
      <vt:lpstr>Arial</vt:lpstr>
      <vt:lpstr>Calibri</vt:lpstr>
      <vt:lpstr>Calibri Light</vt:lpstr>
      <vt:lpstr>Times New Roman</vt:lpstr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Hiroaki Itoh</dc:creator>
  <cp:lastModifiedBy>Hiroaki Itoh</cp:lastModifiedBy>
  <cp:revision>13</cp:revision>
  <dcterms:created xsi:type="dcterms:W3CDTF">2022-01-25T22:40:45Z</dcterms:created>
  <dcterms:modified xsi:type="dcterms:W3CDTF">2022-01-26T07:38:26Z</dcterms:modified>
</cp:coreProperties>
</file>