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6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7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4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5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6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5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1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67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02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1908-997A-49D0-A23A-3B378B09F8C7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E524B-29D5-4ADD-921B-ECFC1E933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9938" y="96838"/>
            <a:ext cx="280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S.1</a:t>
            </a: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1916114"/>
            <a:ext cx="4205288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6" y="96838"/>
            <a:ext cx="42068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4629150"/>
            <a:ext cx="4205288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0" y="2430463"/>
            <a:ext cx="42052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1" y="4956175"/>
            <a:ext cx="42068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1625600" y="96838"/>
            <a:ext cx="17257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A.</a:t>
            </a:r>
            <a:r>
              <a:rPr lang="en-US" altLang="en-US" sz="1800" dirty="0" smtClean="0"/>
              <a:t> No </a:t>
            </a:r>
            <a:r>
              <a:rPr lang="en-US" altLang="en-US" sz="1800" dirty="0"/>
              <a:t>Treatment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1625600" y="2228850"/>
            <a:ext cx="33663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B.</a:t>
            </a:r>
            <a:r>
              <a:rPr lang="en-US" altLang="en-US" sz="1800" dirty="0" smtClean="0"/>
              <a:t> LF</a:t>
            </a:r>
            <a:r>
              <a:rPr lang="en-US" altLang="en-US" sz="1800" dirty="0"/>
              <a:t>, 1mg/day, Prophylactic (D14)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7402513" y="2101850"/>
            <a:ext cx="35474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C.</a:t>
            </a:r>
            <a:r>
              <a:rPr lang="en-US" altLang="en-US" sz="1800" dirty="0" smtClean="0"/>
              <a:t> LF</a:t>
            </a:r>
            <a:r>
              <a:rPr lang="en-US" altLang="en-US" sz="1800" dirty="0"/>
              <a:t>, 100</a:t>
            </a:r>
            <a:r>
              <a:rPr lang="en-US" altLang="en-US" sz="1800" dirty="0">
                <a:sym typeface="Symbol" panose="05050102010706020507" pitchFamily="18" charset="2"/>
              </a:rPr>
              <a:t></a:t>
            </a:r>
            <a:r>
              <a:rPr lang="en-US" altLang="en-US" sz="1800" dirty="0"/>
              <a:t>g/day, Prophylactic (D14)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625600" y="4422775"/>
            <a:ext cx="335136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D. </a:t>
            </a:r>
            <a:r>
              <a:rPr lang="en-US" altLang="en-US" sz="1800" dirty="0" smtClean="0"/>
              <a:t>LF</a:t>
            </a:r>
            <a:r>
              <a:rPr lang="en-US" altLang="en-US" sz="1800" dirty="0"/>
              <a:t>, 1mg/day, Therapeutic (D21)</a:t>
            </a: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7245351" y="4505325"/>
            <a:ext cx="350903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E. </a:t>
            </a:r>
            <a:r>
              <a:rPr lang="en-US" altLang="en-US" sz="1800" dirty="0" smtClean="0"/>
              <a:t>LF</a:t>
            </a:r>
            <a:r>
              <a:rPr lang="en-US" altLang="en-US" sz="1800" dirty="0"/>
              <a:t>, 100</a:t>
            </a:r>
            <a:r>
              <a:rPr lang="en-US" altLang="en-US" sz="1800" dirty="0">
                <a:sym typeface="Symbol" panose="05050102010706020507" pitchFamily="18" charset="2"/>
              </a:rPr>
              <a:t></a:t>
            </a:r>
            <a:r>
              <a:rPr lang="en-US" altLang="en-US" sz="1800" dirty="0"/>
              <a:t>g/day, Therapeutic (D21)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057901" y="649224"/>
            <a:ext cx="0" cy="5488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24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781614"/>
              </p:ext>
            </p:extLst>
          </p:nvPr>
        </p:nvGraphicFramePr>
        <p:xfrm>
          <a:off x="137128" y="1290523"/>
          <a:ext cx="3659188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Prism 5" r:id="rId3" imgW="3337560" imgH="3403080" progId="Prism5.Document">
                  <p:embed/>
                </p:oleObj>
              </mc:Choice>
              <mc:Fallback>
                <p:oleObj name="Prism 5" r:id="rId3" imgW="3337560" imgH="3403080" progId="Prism5.Document">
                  <p:embed/>
                  <p:pic>
                    <p:nvPicPr>
                      <p:cNvPr id="2560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28" y="1290523"/>
                        <a:ext cx="3659188" cy="373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Box 1"/>
          <p:cNvSpPr txBox="1">
            <a:spLocks noChangeArrowheads="1"/>
          </p:cNvSpPr>
          <p:nvPr/>
        </p:nvSpPr>
        <p:spPr bwMode="auto">
          <a:xfrm>
            <a:off x="1373791" y="1706448"/>
            <a:ext cx="2481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/>
              <a:t>Prophylactic       Therapeutic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434117" y="2006486"/>
            <a:ext cx="941387" cy="79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07278" y="2008072"/>
            <a:ext cx="941388" cy="63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9107" y="206138"/>
            <a:ext cx="280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S.2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0440" y="1386959"/>
            <a:ext cx="3657600" cy="35393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8365" y="1284848"/>
            <a:ext cx="3657600" cy="3737888"/>
          </a:xfrm>
          <a:prstGeom prst="rect">
            <a:avLst/>
          </a:prstGeom>
        </p:spPr>
      </p:pic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675945" y="1202293"/>
            <a:ext cx="3241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A</a:t>
            </a:r>
            <a:endParaRPr lang="en-US" altLang="en-US" sz="1800" b="1" dirty="0"/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4664020" y="1202293"/>
            <a:ext cx="3145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B</a:t>
            </a:r>
            <a:endParaRPr lang="en-US" altLang="en-US" sz="1800" b="1" dirty="0"/>
          </a:p>
        </p:txBody>
      </p: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8211853" y="1202293"/>
            <a:ext cx="3064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C</a:t>
            </a: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270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9938" y="96838"/>
            <a:ext cx="280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S.3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135" y="784225"/>
            <a:ext cx="5629053" cy="4645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20" y="784226"/>
            <a:ext cx="5486400" cy="4648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482603" y="466170"/>
            <a:ext cx="28289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A.</a:t>
            </a:r>
            <a:r>
              <a:rPr lang="en-US" altLang="en-US" sz="1800" dirty="0" smtClean="0"/>
              <a:t> MTB alone, no </a:t>
            </a:r>
            <a:r>
              <a:rPr lang="en-US" altLang="en-US" sz="1800" dirty="0"/>
              <a:t>t</a:t>
            </a:r>
            <a:r>
              <a:rPr lang="en-US" altLang="en-US" sz="1800" dirty="0" smtClean="0"/>
              <a:t>reatment</a:t>
            </a:r>
            <a:endParaRPr lang="en-US" altLang="en-US" sz="1800" dirty="0"/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6144318" y="466170"/>
            <a:ext cx="2601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B.</a:t>
            </a:r>
            <a:r>
              <a:rPr lang="en-US" altLang="en-US" sz="1800" dirty="0" smtClean="0"/>
              <a:t> MTB and LF treatment</a:t>
            </a:r>
            <a:endParaRPr lang="en-US" altLang="en-US" sz="1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527881" y="816492"/>
            <a:ext cx="3195335" cy="2678523"/>
            <a:chOff x="527881" y="816492"/>
            <a:chExt cx="3195335" cy="2678523"/>
          </a:xfrm>
        </p:grpSpPr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527881" y="816492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 smtClean="0"/>
                <a:t>1.</a:t>
              </a:r>
              <a:endParaRPr lang="en-US" altLang="en-US" sz="1800" dirty="0"/>
            </a:p>
          </p:txBody>
        </p:sp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527881" y="3125683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/>
                <a:t>2</a:t>
              </a:r>
              <a:r>
                <a:rPr lang="en-US" altLang="en-US" sz="1800" b="1" dirty="0" smtClean="0"/>
                <a:t>.</a:t>
              </a:r>
              <a:endParaRPr lang="en-US" altLang="en-US" sz="1800" dirty="0"/>
            </a:p>
          </p:txBody>
        </p: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3360616" y="816492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 smtClean="0"/>
                <a:t>3.</a:t>
              </a:r>
              <a:endParaRPr lang="en-US" altLang="en-US" sz="1800" dirty="0"/>
            </a:p>
          </p:txBody>
        </p:sp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3360616" y="3125683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/>
                <a:t>4</a:t>
              </a:r>
              <a:r>
                <a:rPr lang="en-US" altLang="en-US" sz="1800" b="1" dirty="0" smtClean="0"/>
                <a:t>.</a:t>
              </a:r>
              <a:endParaRPr lang="en-US" altLang="en-US" sz="18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44318" y="816492"/>
            <a:ext cx="3195335" cy="2678523"/>
            <a:chOff x="527881" y="816492"/>
            <a:chExt cx="3195335" cy="2678523"/>
          </a:xfrm>
        </p:grpSpPr>
        <p:sp>
          <p:nvSpPr>
            <p:cNvPr id="17" name="TextBox 10"/>
            <p:cNvSpPr txBox="1">
              <a:spLocks noChangeArrowheads="1"/>
            </p:cNvSpPr>
            <p:nvPr/>
          </p:nvSpPr>
          <p:spPr bwMode="auto">
            <a:xfrm>
              <a:off x="527881" y="816492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 smtClean="0"/>
                <a:t>1.</a:t>
              </a:r>
              <a:endParaRPr lang="en-US" altLang="en-US" sz="1800" dirty="0"/>
            </a:p>
          </p:txBody>
        </p:sp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527881" y="3125683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/>
                <a:t>2</a:t>
              </a:r>
              <a:r>
                <a:rPr lang="en-US" altLang="en-US" sz="1800" b="1" dirty="0" smtClean="0"/>
                <a:t>.</a:t>
              </a:r>
              <a:endParaRPr lang="en-US" altLang="en-US" sz="1800" dirty="0"/>
            </a:p>
          </p:txBody>
        </p:sp>
        <p:sp>
          <p:nvSpPr>
            <p:cNvPr id="19" name="TextBox 10"/>
            <p:cNvSpPr txBox="1">
              <a:spLocks noChangeArrowheads="1"/>
            </p:cNvSpPr>
            <p:nvPr/>
          </p:nvSpPr>
          <p:spPr bwMode="auto">
            <a:xfrm>
              <a:off x="3360616" y="816492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 smtClean="0"/>
                <a:t>3.</a:t>
              </a:r>
              <a:endParaRPr lang="en-US" altLang="en-US" sz="1800" dirty="0"/>
            </a:p>
          </p:txBody>
        </p:sp>
        <p:sp>
          <p:nvSpPr>
            <p:cNvPr id="20" name="TextBox 10"/>
            <p:cNvSpPr txBox="1">
              <a:spLocks noChangeArrowheads="1"/>
            </p:cNvSpPr>
            <p:nvPr/>
          </p:nvSpPr>
          <p:spPr bwMode="auto">
            <a:xfrm>
              <a:off x="3360616" y="3125683"/>
              <a:ext cx="362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1" dirty="0"/>
                <a:t>4</a:t>
              </a:r>
              <a:r>
                <a:rPr lang="en-US" altLang="en-US" sz="1800" b="1" dirty="0" smtClean="0"/>
                <a:t>.</a:t>
              </a:r>
              <a:endParaRPr lang="en-US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139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91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Office Theme</vt:lpstr>
      <vt:lpstr>Prism 5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Actor, Jeffrey K</dc:creator>
  <cp:lastModifiedBy>ASWINI VIJAYAKUMAR</cp:lastModifiedBy>
  <cp:revision>39</cp:revision>
  <dcterms:created xsi:type="dcterms:W3CDTF">2021-04-19T19:51:32Z</dcterms:created>
  <dcterms:modified xsi:type="dcterms:W3CDTF">2022-02-12T11:04:51Z</dcterms:modified>
</cp:coreProperties>
</file>