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7"/>
  </p:notesMasterIdLst>
  <p:handoutMasterIdLst>
    <p:handoutMasterId r:id="rId18"/>
  </p:handoutMasterIdLst>
  <p:sldIdLst>
    <p:sldId id="260" r:id="rId6"/>
    <p:sldId id="262" r:id="rId7"/>
    <p:sldId id="263" r:id="rId8"/>
    <p:sldId id="271" r:id="rId9"/>
    <p:sldId id="264" r:id="rId10"/>
    <p:sldId id="275" r:id="rId11"/>
    <p:sldId id="272" r:id="rId12"/>
    <p:sldId id="273" r:id="rId13"/>
    <p:sldId id="266" r:id="rId14"/>
    <p:sldId id="274" r:id="rId15"/>
    <p:sldId id="270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7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90"/>
  </p:normalViewPr>
  <p:slideViewPr>
    <p:cSldViewPr snapToGrid="0" showGuides="1">
      <p:cViewPr varScale="1">
        <p:scale>
          <a:sx n="133" d="100"/>
          <a:sy n="133" d="100"/>
        </p:scale>
        <p:origin x="504" y="176"/>
      </p:cViewPr>
      <p:guideLst>
        <p:guide orient="horz" pos="1597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9B95CF-6F46-4D8B-9098-48A8CA4753E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445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52931707e7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g52931707e7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7269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/>
              <a:t>Month and year of presentation (e.g. ‘October 2017’)</a:t>
            </a:r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content 2 column text layout">
  <p:cSld name="1_Main content 2 column text layou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E1586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107504" y="4803998"/>
            <a:ext cx="432048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972000" y="1224000"/>
            <a:ext cx="3456434" cy="31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body" idx="2"/>
          </p:nvPr>
        </p:nvSpPr>
        <p:spPr>
          <a:xfrm>
            <a:off x="4716016" y="1224000"/>
            <a:ext cx="3456434" cy="31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1007118"/>
      </p:ext>
    </p:extLst>
  </p:cSld>
  <p:clrMapOvr>
    <a:masterClrMapping/>
  </p:clrMapOvr>
  <p:transition spd="med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spd="med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/>
              <a:t>Article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  <p:sldLayoutId id="2147483672" r:id="rId6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/>
              <a:t>Trans-coronary Pacing via Rota Wire Prevents Bradycardia </a:t>
            </a:r>
            <a:br>
              <a:rPr lang="ja-JP" altLang="ja-JP"/>
            </a:br>
            <a:r>
              <a:rPr lang="en-US" altLang="ja-JP" dirty="0"/>
              <a:t>During Rotational Atherectomy: A Case Report</a:t>
            </a:r>
            <a:r>
              <a:rPr lang="ja-JP" altLang="ja-JP"/>
              <a:t>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tx2"/>
                </a:solidFill>
              </a:rPr>
              <a:t>EHJ-CR-D-21-00709</a:t>
            </a:r>
            <a:endParaRPr lang="ja-JP" altLang="ja-JP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October, 2021</a:t>
            </a:r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7"/>
          <p:cNvSpPr txBox="1">
            <a:spLocks noGrp="1"/>
          </p:cNvSpPr>
          <p:nvPr>
            <p:ph type="title"/>
          </p:nvPr>
        </p:nvSpPr>
        <p:spPr>
          <a:xfrm>
            <a:off x="716425" y="206375"/>
            <a:ext cx="6807900" cy="5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GB" sz="3200" b="0" dirty="0"/>
              <a:t>Learning Points</a:t>
            </a:r>
            <a:endParaRPr sz="3200" b="0" i="0" u="none" strike="noStrike" cap="none" dirty="0">
              <a:solidFill>
                <a:schemeClr val="dk1"/>
              </a:solidFill>
            </a:endParaRPr>
          </a:p>
        </p:txBody>
      </p:sp>
      <p:sp>
        <p:nvSpPr>
          <p:cNvPr id="153" name="Google Shape;153;p17"/>
          <p:cNvSpPr txBox="1">
            <a:spLocks noGrp="1"/>
          </p:cNvSpPr>
          <p:nvPr>
            <p:ph type="ftr" idx="11"/>
          </p:nvPr>
        </p:nvSpPr>
        <p:spPr>
          <a:xfrm>
            <a:off x="971600" y="4803998"/>
            <a:ext cx="72009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-US" altLang="ja-JP" sz="1200" dirty="0">
                <a:solidFill>
                  <a:schemeClr val="tx2"/>
                </a:solidFill>
              </a:rPr>
              <a:t>EHJ-CR-D-21-00709</a:t>
            </a:r>
            <a:endParaRPr lang="ja-JP" altLang="ja-JP" sz="1200" dirty="0">
              <a:solidFill>
                <a:schemeClr val="tx2"/>
              </a:solidFill>
            </a:endParaRPr>
          </a:p>
        </p:txBody>
      </p:sp>
      <p:sp>
        <p:nvSpPr>
          <p:cNvPr id="154" name="Google Shape;154;p17"/>
          <p:cNvSpPr txBox="1">
            <a:spLocks noGrp="1"/>
          </p:cNvSpPr>
          <p:nvPr>
            <p:ph type="sldNum" idx="12"/>
          </p:nvPr>
        </p:nvSpPr>
        <p:spPr>
          <a:xfrm>
            <a:off x="107504" y="4803998"/>
            <a:ext cx="4320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17"/>
          <p:cNvSpPr txBox="1">
            <a:spLocks noGrp="1"/>
          </p:cNvSpPr>
          <p:nvPr>
            <p:ph type="body" idx="1"/>
          </p:nvPr>
        </p:nvSpPr>
        <p:spPr>
          <a:xfrm>
            <a:off x="461300" y="1054386"/>
            <a:ext cx="7711200" cy="34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514350" indent="-285750">
              <a:buFont typeface="Arial" charset="0"/>
              <a:buChar char="•"/>
            </a:pPr>
            <a:endParaRPr lang="en-US" altLang="ja-JP" sz="1600" b="0" dirty="0"/>
          </a:p>
          <a:p>
            <a:pPr marL="514350" indent="-285750">
              <a:buFont typeface="Arial" charset="0"/>
              <a:buChar char="•"/>
            </a:pPr>
            <a:endParaRPr lang="en-US" altLang="ja-JP" sz="1600" b="0" dirty="0"/>
          </a:p>
          <a:p>
            <a:endParaRPr lang="ja-JP" altLang="ja-JP" sz="1600" b="0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EF1F187-1093-8843-82CB-69A537817DFA}"/>
              </a:ext>
            </a:extLst>
          </p:cNvPr>
          <p:cNvSpPr/>
          <p:nvPr/>
        </p:nvSpPr>
        <p:spPr>
          <a:xfrm>
            <a:off x="323504" y="1054386"/>
            <a:ext cx="78140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altLang="ja-JP" sz="2000" b="1" kern="50" dirty="0">
                <a:ea typeface="游明朝" panose="02020400000000000000" pitchFamily="18" charset="-128"/>
                <a:cs typeface="Times New Roman" panose="02020603050405020304" pitchFamily="18" charset="0"/>
              </a:rPr>
              <a:t>Rotational atherectomy can induce significant bradycardia or </a:t>
            </a:r>
          </a:p>
          <a:p>
            <a:pPr algn="just"/>
            <a:r>
              <a:rPr lang="en-US" altLang="ja-JP" sz="2000" b="1" kern="50" dirty="0">
                <a:ea typeface="游明朝" panose="02020400000000000000" pitchFamily="18" charset="-128"/>
                <a:cs typeface="Times New Roman" panose="02020603050405020304" pitchFamily="18" charset="0"/>
              </a:rPr>
              <a:t>  atrioventricular block requiring temporary pacemaker insertion.</a:t>
            </a:r>
          </a:p>
          <a:p>
            <a:pPr algn="just"/>
            <a:endParaRPr lang="ja-JP" altLang="ja-JP" sz="2000" b="1" kern="100"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altLang="ja-JP" sz="2000" b="1" kern="50" dirty="0">
                <a:ea typeface="游明朝" panose="02020400000000000000" pitchFamily="18" charset="-128"/>
                <a:cs typeface="Times New Roman" panose="02020603050405020304" pitchFamily="18" charset="0"/>
              </a:rPr>
              <a:t>Trans-coronary pacing via Rota wire can be useful for back up pacing </a:t>
            </a:r>
          </a:p>
          <a:p>
            <a:pPr algn="just"/>
            <a:r>
              <a:rPr lang="en-US" altLang="ja-JP" sz="2000" b="1" kern="50" dirty="0">
                <a:ea typeface="游明朝" panose="02020400000000000000" pitchFamily="18" charset="-128"/>
                <a:cs typeface="Times New Roman" panose="02020603050405020304" pitchFamily="18" charset="0"/>
              </a:rPr>
              <a:t>   during Rotational atherectomy.</a:t>
            </a:r>
            <a:endParaRPr lang="ja-JP" altLang="ja-JP" sz="2000" b="1" kern="1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93846"/>
      </p:ext>
    </p:extLst>
  </p:cSld>
  <p:clrMapOvr>
    <a:masterClrMapping/>
  </p:clrMapOvr>
  <p:transition spd="med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References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z="1200" dirty="0">
                <a:solidFill>
                  <a:schemeClr val="tx2"/>
                </a:solidFill>
              </a:rPr>
              <a:t>EHJ-CR-D-21-00709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11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831801" y="952900"/>
            <a:ext cx="7407373" cy="3535352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altLang="ja-JP" sz="2200" dirty="0" err="1"/>
              <a:t>Mitar</a:t>
            </a:r>
            <a:r>
              <a:rPr lang="en-US" altLang="ja-JP" sz="2200" dirty="0"/>
              <a:t> MD, Ratner S, </a:t>
            </a:r>
            <a:r>
              <a:rPr lang="en-US" altLang="ja-JP" sz="2200" dirty="0" err="1"/>
              <a:t>Lavi</a:t>
            </a:r>
            <a:r>
              <a:rPr lang="en-US" altLang="ja-JP" sz="2200" dirty="0"/>
              <a:t> S. Heart block and temporary pacing        during rotational atherectomy. Can J Cardiol.2015; 31:335-40</a:t>
            </a:r>
          </a:p>
          <a:p>
            <a:pPr marL="457200" indent="-457200">
              <a:buFont typeface="+mj-lt"/>
              <a:buAutoNum type="arabicPeriod"/>
            </a:pPr>
            <a:endParaRPr lang="en-US" altLang="ja-JP" sz="2200" dirty="0"/>
          </a:p>
          <a:p>
            <a:pPr marL="457200" indent="-457200">
              <a:buFont typeface="+mj-lt"/>
              <a:buAutoNum type="arabicPeriod"/>
            </a:pPr>
            <a:r>
              <a:rPr lang="en-US" altLang="ja-JP" sz="2200" dirty="0" err="1"/>
              <a:t>Heinroth</a:t>
            </a:r>
            <a:r>
              <a:rPr lang="en-US" altLang="ja-JP" sz="2200" dirty="0"/>
              <a:t> KM, Stabenow I, Moldenhauer I, </a:t>
            </a:r>
            <a:r>
              <a:rPr lang="en-US" altLang="ja-JP" sz="2200" dirty="0" err="1"/>
              <a:t>Unverzagt</a:t>
            </a:r>
            <a:r>
              <a:rPr lang="en-US" altLang="ja-JP" sz="2200" dirty="0"/>
              <a:t> S, </a:t>
            </a:r>
            <a:r>
              <a:rPr lang="en-US" altLang="ja-JP" sz="2200" dirty="0" err="1"/>
              <a:t>Buerke</a:t>
            </a:r>
            <a:r>
              <a:rPr lang="en-US" altLang="ja-JP" sz="2200" dirty="0"/>
              <a:t> M, </a:t>
            </a:r>
            <a:r>
              <a:rPr lang="en-US" altLang="ja-JP" sz="2200" dirty="0" err="1"/>
              <a:t>Werdan</a:t>
            </a:r>
            <a:r>
              <a:rPr lang="en-US" altLang="ja-JP" sz="2200" dirty="0"/>
              <a:t> K, et al. Temporary trans-coronary pacing by coated guidewires: a safe and reliable method during percutaneous coronary intervention. Clin Res </a:t>
            </a:r>
            <a:r>
              <a:rPr lang="en-US" altLang="ja-JP" sz="2200" dirty="0" err="1"/>
              <a:t>Cardiol</a:t>
            </a:r>
            <a:r>
              <a:rPr lang="en-US" altLang="ja-JP" sz="2200" dirty="0"/>
              <a:t>. 2006;95(4):206-11.</a:t>
            </a:r>
          </a:p>
          <a:p>
            <a:pPr marL="457200" indent="-457200">
              <a:buFont typeface="+mj-lt"/>
              <a:buAutoNum type="arabicPeriod"/>
            </a:pPr>
            <a:endParaRPr lang="ja-JP" altLang="ja-JP" sz="2200"/>
          </a:p>
          <a:p>
            <a:pPr marL="457200" indent="-457200">
              <a:buFont typeface="+mj-lt"/>
              <a:buAutoNum type="arabicPeriod"/>
            </a:pPr>
            <a:r>
              <a:rPr lang="en-US" altLang="ja-JP" sz="2200" dirty="0" err="1"/>
              <a:t>Heinroth</a:t>
            </a:r>
            <a:r>
              <a:rPr lang="en-US" altLang="ja-JP" sz="2200" dirty="0"/>
              <a:t> KM, </a:t>
            </a:r>
            <a:r>
              <a:rPr lang="en-US" altLang="ja-JP" sz="2200" dirty="0" err="1"/>
              <a:t>Unverzagt</a:t>
            </a:r>
            <a:r>
              <a:rPr lang="en-US" altLang="ja-JP" sz="2200" dirty="0"/>
              <a:t> S, </a:t>
            </a:r>
            <a:r>
              <a:rPr lang="en-US" altLang="ja-JP" sz="2200" dirty="0" err="1"/>
              <a:t>Mahnkopf</a:t>
            </a:r>
            <a:r>
              <a:rPr lang="en-US" altLang="ja-JP" sz="2200" dirty="0"/>
              <a:t> D, </a:t>
            </a:r>
            <a:r>
              <a:rPr lang="en-US" altLang="ja-JP" sz="2200" dirty="0" err="1"/>
              <a:t>Horenburg</a:t>
            </a:r>
            <a:r>
              <a:rPr lang="en-US" altLang="ja-JP" sz="2200" dirty="0"/>
              <a:t> C, Melnyk H, </a:t>
            </a:r>
            <a:r>
              <a:rPr lang="en-US" altLang="ja-JP" sz="2200" dirty="0" err="1"/>
              <a:t>Sedding</a:t>
            </a:r>
            <a:r>
              <a:rPr lang="en-US" altLang="ja-JP" sz="2200" dirty="0"/>
              <a:t> D, et al. </a:t>
            </a:r>
            <a:r>
              <a:rPr lang="en-US" altLang="ja-JP" sz="2200" dirty="0" err="1"/>
              <a:t>Transcoronary</a:t>
            </a:r>
            <a:r>
              <a:rPr lang="en-US" altLang="ja-JP" sz="2200" dirty="0"/>
              <a:t> pacing in an animal model: Second coated guidewire versus cutaneous patch as indifferent electrodes. Med </a:t>
            </a:r>
            <a:r>
              <a:rPr lang="en-US" altLang="ja-JP" sz="2200" dirty="0" err="1"/>
              <a:t>Klin</a:t>
            </a:r>
            <a:r>
              <a:rPr lang="en-US" altLang="ja-JP" sz="2200" dirty="0"/>
              <a:t> </a:t>
            </a:r>
            <a:r>
              <a:rPr lang="en-US" altLang="ja-JP" sz="2200" dirty="0" err="1"/>
              <a:t>Intensivmed</a:t>
            </a:r>
            <a:r>
              <a:rPr lang="en-US" altLang="ja-JP" sz="2200" dirty="0"/>
              <a:t> </a:t>
            </a:r>
            <a:r>
              <a:rPr lang="en-US" altLang="ja-JP" sz="2200" dirty="0" err="1"/>
              <a:t>Notfmed</a:t>
            </a:r>
            <a:r>
              <a:rPr lang="en-US" altLang="ja-JP" sz="2200" dirty="0"/>
              <a:t>. 2021 Mar 31.</a:t>
            </a:r>
            <a:endParaRPr lang="ja-JP" altLang="ja-JP" sz="2200"/>
          </a:p>
          <a:p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298962906"/>
      </p:ext>
    </p:extLst>
  </p:cSld>
  <p:clrMapOvr>
    <a:masterClrMapping/>
  </p:clrMapOvr>
  <p:transition spd="med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Introduction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z="1200" dirty="0">
                <a:solidFill>
                  <a:schemeClr val="tx2"/>
                </a:solidFill>
              </a:rPr>
              <a:t>EHJ-CR-D-21-00709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A73557E-D25B-1543-8BF5-BE15881A8349}"/>
              </a:ext>
            </a:extLst>
          </p:cNvPr>
          <p:cNvSpPr txBox="1"/>
          <p:nvPr/>
        </p:nvSpPr>
        <p:spPr>
          <a:xfrm>
            <a:off x="191024" y="1063625"/>
            <a:ext cx="839357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b="1" dirty="0"/>
              <a:t>Rotational atherectomy (RA) is used for plaque modification in patients  </a:t>
            </a:r>
          </a:p>
          <a:p>
            <a:r>
              <a:rPr lang="en-US" altLang="ja-JP" sz="2000" b="1" dirty="0"/>
              <a:t>      with heavily calcified coronary lesions.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b="1" dirty="0"/>
              <a:t>RA can induce significant bradycardia or atrioventricular block requiring </a:t>
            </a:r>
          </a:p>
          <a:p>
            <a:r>
              <a:rPr lang="en-US" altLang="ja-JP" sz="2000" b="1" dirty="0"/>
              <a:t>      for temporary pacemaker insertion. </a:t>
            </a:r>
            <a:r>
              <a:rPr lang="en-US" altLang="ja-JP" sz="2000" b="1" baseline="30000" dirty="0"/>
              <a:t>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b="1" dirty="0"/>
              <a:t>In this report, we present a case of trans-coronary pacing via a Rota wire to prevent bradycardia during RA in the proximal right coronary artery (RCA).</a:t>
            </a:r>
            <a:endParaRPr lang="ja-JP" altLang="ja-JP" sz="2000" b="1"/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spd="med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History and Examination Findings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z="1200" dirty="0">
                <a:solidFill>
                  <a:schemeClr val="tx2"/>
                </a:solidFill>
              </a:rPr>
              <a:t>EHJ-CR-D-21-00709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10980" y="1063625"/>
            <a:ext cx="8227974" cy="3956975"/>
          </a:xfrm>
        </p:spPr>
        <p:txBody>
          <a:bodyPr>
            <a:normAutofit fontScale="70000" lnSpcReduction="20000"/>
          </a:bodyPr>
          <a:lstStyle/>
          <a:p>
            <a:pPr marL="342900" indent="-342900">
              <a:lnSpc>
                <a:spcPct val="12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altLang="ja-JP" sz="2900" dirty="0"/>
              <a:t>A 72-year-old woman was diagnosed with unstable angina.</a:t>
            </a:r>
          </a:p>
          <a:p>
            <a:pPr marL="342900" indent="-342900">
              <a:lnSpc>
                <a:spcPct val="12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altLang="ja-JP" sz="2900" dirty="0"/>
          </a:p>
          <a:p>
            <a:pPr marL="342900" indent="-342900">
              <a:lnSpc>
                <a:spcPct val="12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altLang="ja-JP" sz="2900" dirty="0"/>
              <a:t>Coronary angiography revealed significant coronary stenosis with severe calcification in the proximal right coronary artery. </a:t>
            </a:r>
          </a:p>
          <a:p>
            <a:pPr marL="342900" indent="-342900">
              <a:lnSpc>
                <a:spcPct val="12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altLang="ja-JP" sz="2900" dirty="0"/>
          </a:p>
          <a:p>
            <a:pPr marL="342900" indent="-342900">
              <a:lnSpc>
                <a:spcPct val="12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altLang="ja-JP" sz="2900" dirty="0"/>
              <a:t>Percutaneous coronary artery intervention was performed. RA induced significant bradycardia requiring temporary pacemaker insertion. </a:t>
            </a:r>
          </a:p>
          <a:p>
            <a:pPr marL="342900" indent="-342900">
              <a:lnSpc>
                <a:spcPct val="12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altLang="ja-JP" sz="2900" dirty="0"/>
          </a:p>
          <a:p>
            <a:pPr marL="342900" indent="-342900">
              <a:lnSpc>
                <a:spcPct val="12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altLang="ja-JP" sz="2900" dirty="0"/>
              <a:t>Trans-coronary pacing was provided via a Rota wire placed in the far distal RCA ; this was used for back-up pacing during RA.</a:t>
            </a:r>
            <a:endParaRPr lang="ja-JP" altLang="ja-JP" sz="2900"/>
          </a:p>
        </p:txBody>
      </p:sp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spd="med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History and Examination Findings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z="1200" dirty="0">
                <a:solidFill>
                  <a:schemeClr val="tx2"/>
                </a:solidFill>
              </a:rPr>
              <a:t>EHJ-CR-D-21-00709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23528" y="1182102"/>
            <a:ext cx="7560132" cy="3168000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/>
              <a:t>RA was completed by safely modifying the calcified lesion.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/>
              <a:t>After successful debulking of the calcified lesion, we dilated with a balloon, and a drug-eluting stent was implanted at the proximal RCA.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/>
              <a:t>Final intravascular ultrasound (IVUS) and angiography showed good stent apposition and expansion.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/>
              <a:t>We did not observe any serious intraprocedural complications.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661461"/>
      </p:ext>
    </p:extLst>
  </p:cSld>
  <p:clrMapOvr>
    <a:masterClrMapping/>
  </p:clrMapOvr>
  <p:transition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Imaging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z="1200" dirty="0">
                <a:solidFill>
                  <a:schemeClr val="tx2"/>
                </a:solidFill>
              </a:rPr>
              <a:t>EHJ-CR-D-21-00709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5</a:t>
            </a:fld>
            <a:endParaRPr lang="en-GB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5F46F446-FB3A-9445-AA37-48968184142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145405"/>
            <a:ext cx="3451952" cy="3373021"/>
          </a:xfr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E91711E-E3A3-4E44-AE43-1D4CC66FF53A}"/>
              </a:ext>
            </a:extLst>
          </p:cNvPr>
          <p:cNvSpPr/>
          <p:nvPr/>
        </p:nvSpPr>
        <p:spPr>
          <a:xfrm>
            <a:off x="3559457" y="1963881"/>
            <a:ext cx="489269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AutoNum type="alphaUcParenBoth"/>
            </a:pPr>
            <a:r>
              <a:rPr lang="en-US" altLang="ja-JP" sz="2000" b="1" kern="50" dirty="0">
                <a:ea typeface="游明朝" panose="02020400000000000000" pitchFamily="18" charset="-128"/>
                <a:cs typeface="Times New Roman" panose="02020603050405020304" pitchFamily="18" charset="0"/>
              </a:rPr>
              <a:t>Initial angiography. Severely calcified </a:t>
            </a:r>
          </a:p>
          <a:p>
            <a:pPr algn="just"/>
            <a:r>
              <a:rPr lang="en-US" altLang="ja-JP" sz="2000" b="1" kern="50" dirty="0">
                <a:ea typeface="游明朝" panose="02020400000000000000" pitchFamily="18" charset="-128"/>
                <a:cs typeface="Times New Roman" panose="02020603050405020304" pitchFamily="18" charset="0"/>
              </a:rPr>
              <a:t>        lesion of the proximal RCA(white arrow).</a:t>
            </a:r>
            <a:endParaRPr lang="ja-JP" altLang="ja-JP" sz="2000" b="1" kern="100"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2000" b="1" kern="50" dirty="0">
                <a:ea typeface="游明朝" panose="02020400000000000000" pitchFamily="18" charset="-128"/>
                <a:cs typeface="Times New Roman" panose="02020603050405020304" pitchFamily="18" charset="0"/>
              </a:rPr>
              <a:t>(B)  The tip of the Rota wire is advanced to    </a:t>
            </a:r>
          </a:p>
          <a:p>
            <a:pPr algn="just"/>
            <a:r>
              <a:rPr lang="en-US" altLang="ja-JP" sz="2000" b="1" kern="50" dirty="0">
                <a:ea typeface="游明朝" panose="02020400000000000000" pitchFamily="18" charset="-128"/>
                <a:cs typeface="Times New Roman" panose="02020603050405020304" pitchFamily="18" charset="0"/>
              </a:rPr>
              <a:t>       the far distal end of the coronary artery       </a:t>
            </a:r>
          </a:p>
          <a:p>
            <a:pPr algn="just"/>
            <a:r>
              <a:rPr lang="en-US" altLang="ja-JP" sz="2000" b="1" kern="50" dirty="0">
                <a:ea typeface="游明朝" panose="02020400000000000000" pitchFamily="18" charset="-128"/>
                <a:cs typeface="Times New Roman" panose="02020603050405020304" pitchFamily="18" charset="0"/>
              </a:rPr>
              <a:t>       (white  arrow).</a:t>
            </a:r>
            <a:endParaRPr lang="ja-JP" altLang="ja-JP" sz="2000" b="1" kern="100"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2000" b="1" kern="50" dirty="0">
                <a:ea typeface="游明朝" panose="02020400000000000000" pitchFamily="18" charset="-128"/>
                <a:cs typeface="Times New Roman" panose="02020603050405020304" pitchFamily="18" charset="0"/>
              </a:rPr>
              <a:t>(C) Rota burr was used in modifying heavily    </a:t>
            </a:r>
          </a:p>
          <a:p>
            <a:pPr algn="just"/>
            <a:r>
              <a:rPr lang="en-US" altLang="ja-JP" sz="2000" b="1" kern="50" dirty="0">
                <a:ea typeface="游明朝" panose="02020400000000000000" pitchFamily="18" charset="-128"/>
                <a:cs typeface="Times New Roman" panose="02020603050405020304" pitchFamily="18" charset="0"/>
              </a:rPr>
              <a:t>      calcified stenosis.</a:t>
            </a:r>
            <a:endParaRPr lang="ja-JP" altLang="ja-JP" sz="2000" b="1" kern="100"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2000" b="1" kern="50" dirty="0">
                <a:ea typeface="游明朝" panose="02020400000000000000" pitchFamily="18" charset="-128"/>
                <a:cs typeface="Times New Roman" panose="02020603050405020304" pitchFamily="18" charset="0"/>
              </a:rPr>
              <a:t>(D) Final PCI results.</a:t>
            </a:r>
            <a:endParaRPr lang="ja-JP" altLang="ja-JP" sz="2000" b="1" kern="1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01507BE-0707-CF4E-BE33-65CE734D5ED5}"/>
              </a:ext>
            </a:extLst>
          </p:cNvPr>
          <p:cNvSpPr/>
          <p:nvPr/>
        </p:nvSpPr>
        <p:spPr>
          <a:xfrm>
            <a:off x="3559457" y="1262052"/>
            <a:ext cx="5628521" cy="62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altLang="ja-JP" sz="2000" b="1" kern="50" dirty="0">
                <a:latin typeface="+mj-lt"/>
                <a:ea typeface="+mj-ea"/>
                <a:cs typeface="Times New Roman" panose="02020603050405020304" pitchFamily="18" charset="0"/>
              </a:rPr>
              <a:t>Figure 1.  Result of coronary angiography</a:t>
            </a:r>
            <a:endParaRPr lang="ja-JP" altLang="ja-JP" sz="2000" kern="100">
              <a:effectLst/>
              <a:latin typeface="+mj-lt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spd="med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Imaging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z="1200" dirty="0">
                <a:solidFill>
                  <a:schemeClr val="tx2"/>
                </a:solidFill>
              </a:rPr>
              <a:t>EHJ-CR-D-21-00709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6</a:t>
            </a:fld>
            <a:endParaRPr lang="en-GB" dirty="0"/>
          </a:p>
        </p:txBody>
      </p:sp>
      <p:pic>
        <p:nvPicPr>
          <p:cNvPr id="10" name="コンテンツ プレースホルダー 9">
            <a:extLst>
              <a:ext uri="{FF2B5EF4-FFF2-40B4-BE49-F238E27FC236}">
                <a16:creationId xmlns:a16="http://schemas.microsoft.com/office/drawing/2014/main" id="{C838F860-9E0C-934B-8B37-F3673F3ABD2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462" y="1106657"/>
            <a:ext cx="6144052" cy="2340971"/>
          </a:xfrm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1DF135B-032F-D041-9143-5E241772CCC6}"/>
              </a:ext>
            </a:extLst>
          </p:cNvPr>
          <p:cNvSpPr/>
          <p:nvPr/>
        </p:nvSpPr>
        <p:spPr>
          <a:xfrm>
            <a:off x="317634" y="3270174"/>
            <a:ext cx="4364400" cy="6217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altLang="ja-JP" sz="2000" b="1" kern="50" dirty="0">
                <a:latin typeface="+mj-lt"/>
                <a:ea typeface="游明朝" panose="02020400000000000000" pitchFamily="18" charset="-128"/>
                <a:cs typeface="Times New Roman" panose="02020603050405020304" pitchFamily="18" charset="0"/>
              </a:rPr>
              <a:t>Figure 2.  How to attach the electrodes.</a:t>
            </a:r>
            <a:endParaRPr lang="ja-JP" altLang="ja-JP" sz="2000" kern="100">
              <a:effectLst/>
              <a:latin typeface="+mj-lt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E811B9B0-E0D5-E040-B086-CCE234FA8C4A}"/>
              </a:ext>
            </a:extLst>
          </p:cNvPr>
          <p:cNvSpPr/>
          <p:nvPr/>
        </p:nvSpPr>
        <p:spPr>
          <a:xfrm>
            <a:off x="317634" y="3829312"/>
            <a:ext cx="77666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lphaUcParenR"/>
            </a:pPr>
            <a:r>
              <a:rPr lang="en-US" altLang="ja-JP" sz="2000" b="1" kern="50" dirty="0">
                <a:ea typeface="游明朝" panose="02020400000000000000" pitchFamily="18" charset="-128"/>
              </a:rPr>
              <a:t>The cathode  is attached to the distal external end of the guide wire.</a:t>
            </a:r>
          </a:p>
          <a:p>
            <a:pPr marL="228600" indent="-228600">
              <a:buFont typeface="+mj-lt"/>
              <a:buAutoNum type="alphaUcParenR"/>
            </a:pPr>
            <a:r>
              <a:rPr lang="en-US" altLang="ja-JP" sz="2000" b="1" dirty="0"/>
              <a:t>The anode is attached to the needle which is inserted under the skin</a:t>
            </a:r>
            <a:r>
              <a:rPr lang="en-US" altLang="ja-JP" sz="1100" b="1" dirty="0"/>
              <a:t>. </a:t>
            </a:r>
            <a:endParaRPr lang="ja-JP" altLang="ja-JP" sz="1100" b="1"/>
          </a:p>
        </p:txBody>
      </p:sp>
    </p:spTree>
    <p:extLst>
      <p:ext uri="{BB962C8B-B14F-4D97-AF65-F5344CB8AC3E}">
        <p14:creationId xmlns:p14="http://schemas.microsoft.com/office/powerpoint/2010/main" val="69100269"/>
      </p:ext>
    </p:extLst>
  </p:cSld>
  <p:clrMapOvr>
    <a:masterClrMapping/>
  </p:clrMapOvr>
  <p:transition spd="med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Imaging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z="1200" dirty="0">
                <a:solidFill>
                  <a:schemeClr val="tx2"/>
                </a:solidFill>
              </a:rPr>
              <a:t>EHJ-CR-D-21-00709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5A6AB3BF-2A1F-6643-9CC2-FCF121B7E9AD}"/>
              </a:ext>
            </a:extLst>
          </p:cNvPr>
          <p:cNvSpPr/>
          <p:nvPr/>
        </p:nvSpPr>
        <p:spPr>
          <a:xfrm>
            <a:off x="107504" y="3562698"/>
            <a:ext cx="58601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kern="50" dirty="0">
                <a:latin typeface="+mj-lt"/>
                <a:ea typeface="游明朝" panose="02020400000000000000" pitchFamily="18" charset="-128"/>
              </a:rPr>
              <a:t>Figure 3  Results of Electrocardiogram(ECG)</a:t>
            </a:r>
            <a:r>
              <a:rPr lang="ja-JP" altLang="ja-JP" sz="2000">
                <a:latin typeface="+mj-lt"/>
              </a:rPr>
              <a:t> </a:t>
            </a:r>
            <a:endParaRPr lang="ja-JP" altLang="en-US" sz="2000">
              <a:latin typeface="+mj-lt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73D1F0B-B1F4-4E49-9319-7B943D81CC32}"/>
              </a:ext>
            </a:extLst>
          </p:cNvPr>
          <p:cNvSpPr txBox="1"/>
          <p:nvPr/>
        </p:nvSpPr>
        <p:spPr>
          <a:xfrm>
            <a:off x="47903" y="3861936"/>
            <a:ext cx="84725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lvl="0" indent="-228600">
              <a:buFont typeface="+mj-lt"/>
              <a:buAutoNum type="alphaUcParenR"/>
            </a:pPr>
            <a:r>
              <a:rPr lang="en-US" altLang="ja-JP" sz="2000" b="1" dirty="0"/>
              <a:t>First atherectomy induced significant bradycardias and heart block.</a:t>
            </a:r>
            <a:endParaRPr lang="ja-JP" altLang="ja-JP" sz="2000" b="1"/>
          </a:p>
          <a:p>
            <a:pPr marL="228600" lvl="0" indent="-228600">
              <a:buFont typeface="+mj-lt"/>
              <a:buAutoNum type="alphaUcParenR"/>
            </a:pPr>
            <a:r>
              <a:rPr lang="en-US" altLang="ja-JP" sz="2000" b="1" dirty="0"/>
              <a:t>Back-up pacing at 120 beats per minute with an output set at 8 V during RA.</a:t>
            </a:r>
            <a:endParaRPr lang="ja-JP" altLang="ja-JP" sz="2000" b="1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E8F327CD-67C6-004E-B4E3-ED055D43AB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36" y="1028835"/>
            <a:ext cx="3972616" cy="2599993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3580B906-BB3C-7F44-BF9C-3783B13D4E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984" y="1027767"/>
            <a:ext cx="3983149" cy="260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47638"/>
      </p:ext>
    </p:extLst>
  </p:cSld>
  <p:clrMapOvr>
    <a:masterClrMapping/>
  </p:clrMapOvr>
  <p:transition spd="med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Imaging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z="1200" dirty="0">
                <a:solidFill>
                  <a:schemeClr val="tx2"/>
                </a:solidFill>
              </a:rPr>
              <a:t>EHJ-CR-D-21-00709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8</a:t>
            </a:fld>
            <a:endParaRPr lang="en-GB" dirty="0"/>
          </a:p>
        </p:txBody>
      </p:sp>
      <p:pic>
        <p:nvPicPr>
          <p:cNvPr id="9" name="Video2" descr="Video2">
            <a:hlinkClick r:id="" action="ppaction://media"/>
            <a:extLst>
              <a:ext uri="{FF2B5EF4-FFF2-40B4-BE49-F238E27FC236}">
                <a16:creationId xmlns:a16="http://schemas.microsoft.com/office/drawing/2014/main" id="{A1527F21-F4CC-BC47-9DF2-66FF7441E15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61119" y="1063625"/>
            <a:ext cx="3415005" cy="3425577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E812C24-121E-1E42-8CC9-14E7241A7A36}"/>
              </a:ext>
            </a:extLst>
          </p:cNvPr>
          <p:cNvSpPr/>
          <p:nvPr/>
        </p:nvSpPr>
        <p:spPr>
          <a:xfrm>
            <a:off x="4507846" y="3473539"/>
            <a:ext cx="387503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/>
              <a:t>Figure 4. </a:t>
            </a:r>
          </a:p>
          <a:p>
            <a:r>
              <a:rPr lang="en-US" altLang="ja-JP" sz="2000" b="1" dirty="0"/>
              <a:t>This movie shows coronary pacing </a:t>
            </a:r>
          </a:p>
          <a:p>
            <a:r>
              <a:rPr lang="en-US" altLang="ja-JP" sz="2000" b="1" dirty="0"/>
              <a:t>during RA.</a:t>
            </a:r>
            <a:r>
              <a:rPr lang="ja-JP" altLang="ja-JP" sz="2000"/>
              <a:t> </a:t>
            </a:r>
            <a:endParaRPr lang="ja-JP" altLang="en-US" sz="2000"/>
          </a:p>
        </p:txBody>
      </p:sp>
    </p:spTree>
    <p:extLst>
      <p:ext uri="{BB962C8B-B14F-4D97-AF65-F5344CB8AC3E}">
        <p14:creationId xmlns:p14="http://schemas.microsoft.com/office/powerpoint/2010/main" val="157407366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5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Discussion</a:t>
            </a:r>
            <a:br>
              <a:rPr lang="en-GB" sz="3600" b="0" dirty="0"/>
            </a:b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z="1200" dirty="0">
                <a:solidFill>
                  <a:schemeClr val="tx2"/>
                </a:solidFill>
              </a:rPr>
              <a:t>EHJ-CR-D-21-00709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9</a:t>
            </a:fld>
            <a:endParaRPr lang="en-GB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245BCC0-5590-4844-9806-3A30ECD869B2}"/>
              </a:ext>
            </a:extLst>
          </p:cNvPr>
          <p:cNvSpPr txBox="1"/>
          <p:nvPr/>
        </p:nvSpPr>
        <p:spPr>
          <a:xfrm>
            <a:off x="13662" y="775060"/>
            <a:ext cx="84686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b="1" dirty="0"/>
              <a:t>RA is used for plaque modification in patients with heavily calcified coronary lesions.</a:t>
            </a:r>
          </a:p>
          <a:p>
            <a:r>
              <a:rPr lang="en-US" altLang="ja-JP" sz="20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b="1" dirty="0"/>
              <a:t>RA can induce significant bradycardia or atrioventricular block requiring for temporary pacemaker insertion via the transvenous route. </a:t>
            </a:r>
            <a:r>
              <a:rPr lang="en-US" altLang="ja-JP" sz="2000" b="1" baseline="30000" dirty="0"/>
              <a:t>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b="1" dirty="0"/>
              <a:t>In this case, we performed trans-coronary pacing using a Rota wire.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b="1" dirty="0"/>
              <a:t> Trans-coronary pacing requires no additional catheter and can be introduced easily and rapidly. </a:t>
            </a:r>
            <a:r>
              <a:rPr lang="en-US" altLang="ja-JP" sz="2000" b="1" baseline="30000" dirty="0"/>
              <a:t>2,3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b="1" dirty="0"/>
              <a:t>This method could be an effective method to prevent bradycardia during RA.</a:t>
            </a:r>
            <a:endParaRPr lang="ja-JP" altLang="ja-JP" sz="2000" b="1"/>
          </a:p>
        </p:txBody>
      </p:sp>
    </p:spTree>
    <p:extLst>
      <p:ext uri="{BB962C8B-B14F-4D97-AF65-F5344CB8AC3E}">
        <p14:creationId xmlns:p14="http://schemas.microsoft.com/office/powerpoint/2010/main" val="349600417"/>
      </p:ext>
    </p:extLst>
  </p:cSld>
  <p:clrMapOvr>
    <a:masterClrMapping/>
  </p:clrMapOvr>
  <p:transition spd="med">
    <p:push dir="u"/>
  </p:transition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641</Words>
  <Application>Microsoft Macintosh PowerPoint</Application>
  <PresentationFormat>画面に合わせる (16:9)</PresentationFormat>
  <Paragraphs>93</Paragraphs>
  <Slides>11</Slides>
  <Notes>2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5</vt:i4>
      </vt:variant>
      <vt:variant>
        <vt:lpstr>スライド タイトル</vt:lpstr>
      </vt:variant>
      <vt:variant>
        <vt:i4>11</vt:i4>
      </vt:variant>
    </vt:vector>
  </HeadingPairs>
  <TitlesOfParts>
    <vt:vector size="18" baseType="lpstr">
      <vt:lpstr>Arial</vt:lpstr>
      <vt:lpstr>Calibri</vt:lpstr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Trans-coronary Pacing via Rota Wire Prevents Bradycardia  During Rotational Atherectomy: A Case Report </vt:lpstr>
      <vt:lpstr>Introduction</vt:lpstr>
      <vt:lpstr>Case Presentation History and Examination Findings</vt:lpstr>
      <vt:lpstr>Case Presentation History and Examination Findings</vt:lpstr>
      <vt:lpstr>Case Presentation Imaging</vt:lpstr>
      <vt:lpstr>Case Presentation Imaging</vt:lpstr>
      <vt:lpstr>Case Presentation Imaging</vt:lpstr>
      <vt:lpstr>Case Presentation Imaging</vt:lpstr>
      <vt:lpstr>Discussion </vt:lpstr>
      <vt:lpstr>Learning Points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楠本 紘史</cp:lastModifiedBy>
  <cp:revision>107</cp:revision>
  <dcterms:created xsi:type="dcterms:W3CDTF">2017-10-02T09:19:02Z</dcterms:created>
  <dcterms:modified xsi:type="dcterms:W3CDTF">2021-12-09T15:10:47Z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