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94" r:id="rId2"/>
    <p:sldId id="398" r:id="rId3"/>
    <p:sldId id="397" r:id="rId4"/>
  </p:sldIdLst>
  <p:sldSz cx="9144000" cy="6858000" type="screen4x3"/>
  <p:notesSz cx="7102475" cy="8991600"/>
  <p:defaultTextStyle>
    <a:defPPr>
      <a:defRPr lang="en-US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楷体_GB2312" pitchFamily="1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楷体_GB2312" pitchFamily="1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楷体_GB2312" pitchFamily="1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楷体_GB2312" pitchFamily="1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楷体_GB2312" pitchFamily="1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楷体_GB2312" pitchFamily="1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楷体_GB2312" pitchFamily="1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楷体_GB2312" pitchFamily="1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楷体_GB2312" pitchFamily="1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2">
          <p15:clr>
            <a:srgbClr val="A4A3A4"/>
          </p15:clr>
        </p15:guide>
        <p15:guide id="2" pos="28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FF0000"/>
    <a:srgbClr val="0033CC"/>
    <a:srgbClr val="0E5BF4"/>
    <a:srgbClr val="088DFA"/>
    <a:srgbClr val="84A5CA"/>
    <a:srgbClr val="5F5F5F"/>
    <a:srgbClr val="AAC1DA"/>
    <a:srgbClr val="F0FA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38" autoAdjust="0"/>
    <p:restoredTop sz="94333" autoAdjust="0"/>
  </p:normalViewPr>
  <p:slideViewPr>
    <p:cSldViewPr>
      <p:cViewPr varScale="1">
        <p:scale>
          <a:sx n="73" d="100"/>
          <a:sy n="73" d="100"/>
        </p:scale>
        <p:origin x="1482" y="72"/>
      </p:cViewPr>
      <p:guideLst>
        <p:guide orient="horz" pos="2132"/>
        <p:guide pos="284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a typeface="宋体" pitchFamily="2" charset="-122"/>
              </a:defRPr>
            </a:lvl1pPr>
          </a:lstStyle>
          <a:p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itchFamily="2" charset="-122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303338" y="674688"/>
            <a:ext cx="4495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270375"/>
            <a:ext cx="5683250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4075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a typeface="宋体" pitchFamily="2" charset="-122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854075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itchFamily="2" charset="-122"/>
              </a:defRPr>
            </a:lvl1pPr>
          </a:lstStyle>
          <a:p>
            <a:fld id="{3F613B8B-096B-41AD-817B-3FB9970F0E84}" type="slidenum">
              <a:rPr lang="zh-CN" alt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7391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3B8B-096B-41AD-817B-3FB9970F0E84}" type="slidenum">
              <a:rPr lang="zh-CN" alt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923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3B8B-096B-41AD-817B-3FB9970F0E84}" type="slidenum">
              <a:rPr lang="zh-CN" alt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7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613B8B-096B-41AD-817B-3FB9970F0E84}" type="slidenum">
              <a:rPr lang="zh-CN" alt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676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基于</a:t>
            </a:r>
            <a:r>
              <a:rPr lang="en-US"/>
              <a:t>simulink</a:t>
            </a:r>
            <a:r>
              <a:rPr lang="zh-CN" altLang="en-US"/>
              <a:t>的汽油机建模与怠速控制仿真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0C60FC-72CD-4F3F-A107-E6D2787564E1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基于</a:t>
            </a:r>
            <a:r>
              <a:rPr lang="en-US"/>
              <a:t>simulink</a:t>
            </a:r>
            <a:r>
              <a:rPr lang="zh-CN" altLang="en-US"/>
              <a:t>的汽油机建模与怠速控制仿真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3398DCC-A477-40AC-BFCF-3C29073FBCC9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67488" y="457200"/>
            <a:ext cx="2057400" cy="591661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95288" y="457200"/>
            <a:ext cx="6019800" cy="591661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基于</a:t>
            </a:r>
            <a:r>
              <a:rPr lang="en-US"/>
              <a:t>simulink</a:t>
            </a:r>
            <a:r>
              <a:rPr lang="zh-CN" altLang="en-US"/>
              <a:t>的汽油机建模与怠速控制仿真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0C52CC7-9E7B-477E-BDF0-7DC10E170015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基于</a:t>
            </a:r>
            <a:r>
              <a:rPr lang="en-US"/>
              <a:t>simulink</a:t>
            </a:r>
            <a:r>
              <a:rPr lang="zh-CN" altLang="en-US"/>
              <a:t>的汽油机建模与怠速控制仿真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595138A-AA3F-498B-B670-728CB205BDF7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基于</a:t>
            </a:r>
            <a:r>
              <a:rPr lang="en-US"/>
              <a:t>simulink</a:t>
            </a:r>
            <a:r>
              <a:rPr lang="zh-CN" altLang="en-US"/>
              <a:t>的汽油机建模与怠速控制仿真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23E3AE0-4075-484D-97DE-247350C3FF32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5288" y="1125538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86288" y="1125538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基于</a:t>
            </a:r>
            <a:r>
              <a:rPr lang="en-US"/>
              <a:t>simulink</a:t>
            </a:r>
            <a:r>
              <a:rPr lang="zh-CN" altLang="en-US"/>
              <a:t>的汽油机建模与怠速控制仿真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EDC2FD-C80F-47A6-992B-40101BACDE09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基于</a:t>
            </a:r>
            <a:r>
              <a:rPr lang="en-US"/>
              <a:t>simulink</a:t>
            </a:r>
            <a:r>
              <a:rPr lang="zh-CN" altLang="en-US"/>
              <a:t>的汽油机建模与怠速控制仿真</a:t>
            </a: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6ACA7CB-3AC0-454D-B9B4-2A47F630CEFC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基于</a:t>
            </a:r>
            <a:r>
              <a:rPr lang="en-US"/>
              <a:t>simulink</a:t>
            </a:r>
            <a:r>
              <a:rPr lang="zh-CN" altLang="en-US"/>
              <a:t>的汽油机建模与怠速控制仿真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4AE4906-021E-46E0-9EA7-53AD89B14CD9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基于</a:t>
            </a:r>
            <a:r>
              <a:rPr lang="en-US"/>
              <a:t>simulink</a:t>
            </a:r>
            <a:r>
              <a:rPr lang="zh-CN" altLang="en-US"/>
              <a:t>的汽油机建模与怠速控制仿真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377D7B6-528F-4666-A499-0DB88A3A28B4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基于</a:t>
            </a:r>
            <a:r>
              <a:rPr lang="en-US"/>
              <a:t>simulink</a:t>
            </a:r>
            <a:r>
              <a:rPr lang="zh-CN" altLang="en-US"/>
              <a:t>的汽油机建模与怠速控制仿真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F889C67-1C8B-48AB-9909-CACD8BF62ADC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基于</a:t>
            </a:r>
            <a:r>
              <a:rPr lang="en-US"/>
              <a:t>simulink</a:t>
            </a:r>
            <a:r>
              <a:rPr lang="zh-CN" altLang="en-US"/>
              <a:t>的汽油机建模与怠速控制仿真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08AB86C-909A-4EA3-A7CE-A481B95F5126}" type="slidenum">
              <a:rPr lang="zh-CN" alt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../Documents/Tencent%20Files/1173788465/FileRecv/http:/www.tju.edu.cn/yx/images/badge.gif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ChangeArrowheads="1"/>
          </p:cNvSpPr>
          <p:nvPr/>
        </p:nvSpPr>
        <p:spPr bwMode="auto">
          <a:xfrm>
            <a:off x="655638" y="360363"/>
            <a:ext cx="8497887" cy="719137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125538"/>
            <a:ext cx="822960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102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63713" y="6537325"/>
            <a:ext cx="7380287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="1" i="1">
                <a:solidFill>
                  <a:srgbClr val="000099"/>
                </a:solidFill>
                <a:latin typeface="Garamond" pitchFamily="2" charset="0"/>
                <a:ea typeface="宋体" pitchFamily="2" charset="-122"/>
              </a:defRPr>
            </a:lvl1pPr>
          </a:lstStyle>
          <a:p>
            <a:r>
              <a:rPr lang="zh-CN" altLang="en-US"/>
              <a:t>基于</a:t>
            </a:r>
            <a:r>
              <a:rPr lang="en-US"/>
              <a:t>simulink</a:t>
            </a:r>
            <a:r>
              <a:rPr lang="zh-CN" altLang="en-US"/>
              <a:t>的汽油机建模与怠速控制仿真</a:t>
            </a:r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53732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600">
                <a:latin typeface="Lucida Sans Unicode" pitchFamily="34" charset="0"/>
                <a:ea typeface="宋体" pitchFamily="2" charset="-122"/>
              </a:defRPr>
            </a:lvl1pPr>
          </a:lstStyle>
          <a:p>
            <a:fld id="{2D0A2247-A4EF-4AC7-AAA2-FE76D11230B7}" type="slidenum">
              <a:rPr lang="zh-CN" altLang="en-US"/>
              <a:pPr/>
              <a:t>‹#›</a:t>
            </a:fld>
            <a:endParaRPr lang="en-US"/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457200"/>
            <a:ext cx="73914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title style</a:t>
            </a:r>
          </a:p>
        </p:txBody>
      </p:sp>
      <p:sp>
        <p:nvSpPr>
          <p:cNvPr id="1031" name="Rectangle 24"/>
          <p:cNvSpPr>
            <a:spLocks noChangeArrowheads="1"/>
          </p:cNvSpPr>
          <p:nvPr/>
        </p:nvSpPr>
        <p:spPr bwMode="auto">
          <a:xfrm>
            <a:off x="0" y="719138"/>
            <a:ext cx="328613" cy="36195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/>
          </a:p>
        </p:txBody>
      </p:sp>
      <p:sp>
        <p:nvSpPr>
          <p:cNvPr id="1032" name="Rectangle 25"/>
          <p:cNvSpPr>
            <a:spLocks noChangeArrowheads="1"/>
          </p:cNvSpPr>
          <p:nvPr/>
        </p:nvSpPr>
        <p:spPr bwMode="auto">
          <a:xfrm>
            <a:off x="328613" y="357188"/>
            <a:ext cx="328612" cy="36195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/>
          </a:p>
        </p:txBody>
      </p:sp>
      <p:sp>
        <p:nvSpPr>
          <p:cNvPr id="1033" name="Rectangle 26"/>
          <p:cNvSpPr>
            <a:spLocks noChangeArrowheads="1"/>
          </p:cNvSpPr>
          <p:nvPr/>
        </p:nvSpPr>
        <p:spPr bwMode="auto">
          <a:xfrm>
            <a:off x="657225" y="0"/>
            <a:ext cx="328613" cy="361950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/>
          </a:p>
        </p:txBody>
      </p:sp>
      <p:sp>
        <p:nvSpPr>
          <p:cNvPr id="1034" name="Rectangle 28"/>
          <p:cNvSpPr>
            <a:spLocks noChangeArrowheads="1"/>
          </p:cNvSpPr>
          <p:nvPr/>
        </p:nvSpPr>
        <p:spPr bwMode="auto">
          <a:xfrm>
            <a:off x="657225" y="361950"/>
            <a:ext cx="328613" cy="36195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/>
          </a:p>
        </p:txBody>
      </p:sp>
      <p:sp>
        <p:nvSpPr>
          <p:cNvPr id="1035" name="Rectangle 29"/>
          <p:cNvSpPr>
            <a:spLocks noChangeArrowheads="1"/>
          </p:cNvSpPr>
          <p:nvPr/>
        </p:nvSpPr>
        <p:spPr bwMode="auto">
          <a:xfrm>
            <a:off x="328613" y="719138"/>
            <a:ext cx="328612" cy="36195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en-US"/>
          </a:p>
        </p:txBody>
      </p:sp>
      <p:pic>
        <p:nvPicPr>
          <p:cNvPr id="1036" name="Picture 31" descr="http://www.tju.edu.cn/yx/images/badge.gif"/>
          <p:cNvPicPr>
            <a:picLocks noChangeAspect="1" noChangeArrowheads="1"/>
          </p:cNvPicPr>
          <p:nvPr userDrawn="1"/>
        </p:nvPicPr>
        <p:blipFill>
          <a:blip r:embed="rId13" r:link="rId14" cstate="print"/>
          <a:srcRect/>
          <a:stretch>
            <a:fillRect/>
          </a:stretch>
        </p:blipFill>
        <p:spPr bwMode="auto">
          <a:xfrm>
            <a:off x="0" y="0"/>
            <a:ext cx="79216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ransition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 New Roman" pitchFamily="18" charset="0"/>
          <a:ea typeface="楷体_GB2312" pitchFamily="1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 New Roman" pitchFamily="18" charset="0"/>
          <a:ea typeface="楷体_GB2312" pitchFamily="1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 New Roman" pitchFamily="18" charset="0"/>
          <a:ea typeface="楷体_GB2312" pitchFamily="1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 New Roman" pitchFamily="18" charset="0"/>
          <a:ea typeface="楷体_GB2312" pitchFamily="1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 New Roman" pitchFamily="18" charset="0"/>
          <a:ea typeface="楷体_GB2312" pitchFamily="1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 New Roman" pitchFamily="18" charset="0"/>
          <a:ea typeface="楷体_GB2312" pitchFamily="1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 New Roman" pitchFamily="18" charset="0"/>
          <a:ea typeface="楷体_GB2312" pitchFamily="1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Times New Roman" pitchFamily="18" charset="0"/>
          <a:ea typeface="楷体_GB2312" pitchFamily="1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itchFamily="2" charset="2"/>
        <a:buChar char="Ø"/>
        <a:defRPr sz="28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l"/>
        <a:defRPr sz="28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33CC"/>
        </a:buClr>
        <a:buFont typeface="Wingdings" pitchFamily="2" charset="2"/>
        <a:buChar char="•"/>
        <a:defRPr sz="2400" b="1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–"/>
        <a:defRPr sz="2000" b="1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»"/>
        <a:defRPr sz="2000" b="1">
          <a:solidFill>
            <a:srgbClr val="000099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»"/>
        <a:defRPr sz="2000" b="1">
          <a:solidFill>
            <a:srgbClr val="000099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»"/>
        <a:defRPr sz="2000" b="1">
          <a:solidFill>
            <a:srgbClr val="000099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»"/>
        <a:defRPr sz="2000" b="1">
          <a:solidFill>
            <a:srgbClr val="000099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»"/>
        <a:defRPr sz="2000" b="1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4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Rectangle 4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-111786" y="0"/>
            <a:ext cx="9255786" cy="6702701"/>
            <a:chOff x="-111786" y="0"/>
            <a:chExt cx="9255786" cy="6702701"/>
          </a:xfrm>
        </p:grpSpPr>
        <p:sp>
          <p:nvSpPr>
            <p:cNvPr id="8" name="Rectangle 442"/>
            <p:cNvSpPr>
              <a:spLocks noChangeArrowheads="1"/>
            </p:cNvSpPr>
            <p:nvPr/>
          </p:nvSpPr>
          <p:spPr bwMode="auto">
            <a:xfrm>
              <a:off x="0" y="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zh-CN" altLang="en-US"/>
            </a:p>
          </p:txBody>
        </p:sp>
        <p:sp>
          <p:nvSpPr>
            <p:cNvPr id="9" name="Rectangle 444"/>
            <p:cNvSpPr>
              <a:spLocks noChangeArrowheads="1"/>
            </p:cNvSpPr>
            <p:nvPr/>
          </p:nvSpPr>
          <p:spPr bwMode="auto">
            <a:xfrm>
              <a:off x="0" y="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zh-CN" altLang="en-US"/>
            </a:p>
          </p:txBody>
        </p:sp>
        <p:sp>
          <p:nvSpPr>
            <p:cNvPr id="10" name="Rectangle 446"/>
            <p:cNvSpPr>
              <a:spLocks noChangeArrowheads="1"/>
            </p:cNvSpPr>
            <p:nvPr/>
          </p:nvSpPr>
          <p:spPr bwMode="auto">
            <a:xfrm>
              <a:off x="0" y="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zh-CN" altLang="en-US"/>
            </a:p>
          </p:txBody>
        </p:sp>
        <p:sp>
          <p:nvSpPr>
            <p:cNvPr id="12" name="TextBox 24"/>
            <p:cNvSpPr txBox="1"/>
            <p:nvPr/>
          </p:nvSpPr>
          <p:spPr>
            <a:xfrm>
              <a:off x="-25077" y="0"/>
              <a:ext cx="15425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b="1" dirty="0" smtClean="0">
                  <a:ea typeface="等线" panose="02010600030101010101" pitchFamily="2" charset="-122"/>
                  <a:cs typeface="Arial" panose="020B0604020202020204" pitchFamily="34" charset="0"/>
                </a:rPr>
                <a:t>Fig. S1</a:t>
              </a:r>
              <a:endParaRPr lang="en-US" altLang="zh-CN" sz="2000" b="1" dirty="0">
                <a:cs typeface="Arial" panose="020B0604020202020204" pitchFamily="34" charset="0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-111786" y="353944"/>
              <a:ext cx="4683786" cy="3480682"/>
              <a:chOff x="-111786" y="353944"/>
              <a:chExt cx="4683786" cy="3480682"/>
            </a:xfrm>
          </p:grpSpPr>
          <p:grpSp>
            <p:nvGrpSpPr>
              <p:cNvPr id="62" name="组合 61"/>
              <p:cNvGrpSpPr>
                <a:grpSpLocks noChangeAspect="1"/>
              </p:cNvGrpSpPr>
              <p:nvPr/>
            </p:nvGrpSpPr>
            <p:grpSpPr>
              <a:xfrm>
                <a:off x="-111786" y="353944"/>
                <a:ext cx="4683786" cy="3317212"/>
                <a:chOff x="448498" y="369748"/>
                <a:chExt cx="4771574" cy="3379387"/>
              </a:xfrm>
            </p:grpSpPr>
            <p:sp>
              <p:nvSpPr>
                <p:cNvPr id="68" name="文本框 67"/>
                <p:cNvSpPr txBox="1"/>
                <p:nvPr/>
              </p:nvSpPr>
              <p:spPr>
                <a:xfrm>
                  <a:off x="683568" y="369748"/>
                  <a:ext cx="42276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400" b="1" dirty="0" smtClean="0"/>
                    <a:t>(A)</a:t>
                  </a:r>
                  <a:endParaRPr lang="zh-CN" altLang="en-US" sz="1400" b="1" dirty="0"/>
                </a:p>
              </p:txBody>
            </p:sp>
            <p:grpSp>
              <p:nvGrpSpPr>
                <p:cNvPr id="69" name="组合 68"/>
                <p:cNvGrpSpPr/>
                <p:nvPr/>
              </p:nvGrpSpPr>
              <p:grpSpPr>
                <a:xfrm>
                  <a:off x="702618" y="633752"/>
                  <a:ext cx="4517454" cy="3115383"/>
                  <a:chOff x="82279" y="320489"/>
                  <a:chExt cx="4517454" cy="3115383"/>
                </a:xfrm>
              </p:grpSpPr>
              <p:pic>
                <p:nvPicPr>
                  <p:cNvPr id="71" name="图片 70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82279" y="320489"/>
                    <a:ext cx="4500000" cy="3115383"/>
                  </a:xfrm>
                  <a:prstGeom prst="rect">
                    <a:avLst/>
                  </a:prstGeom>
                </p:spPr>
              </p:pic>
              <p:sp>
                <p:nvSpPr>
                  <p:cNvPr id="72" name="文本框 71"/>
                  <p:cNvSpPr txBox="1"/>
                  <p:nvPr/>
                </p:nvSpPr>
                <p:spPr>
                  <a:xfrm>
                    <a:off x="4277715" y="1440000"/>
                    <a:ext cx="322018" cy="707886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r>
                      <a:rPr lang="en-US" altLang="zh-CN" sz="900" b="1" dirty="0" smtClean="0">
                        <a:cs typeface="Arial" panose="020B0604020202020204" pitchFamily="34" charset="0"/>
                      </a:rPr>
                      <a:t>3000</a:t>
                    </a:r>
                  </a:p>
                  <a:p>
                    <a:endParaRPr lang="en-US" altLang="zh-CN" sz="900" b="1" dirty="0" smtClean="0">
                      <a:cs typeface="Arial" panose="020B0604020202020204" pitchFamily="34" charset="0"/>
                    </a:endParaRPr>
                  </a:p>
                  <a:p>
                    <a:r>
                      <a:rPr lang="en-US" altLang="zh-CN" sz="900" b="1" dirty="0" smtClean="0">
                        <a:cs typeface="Arial" panose="020B0604020202020204" pitchFamily="34" charset="0"/>
                      </a:rPr>
                      <a:t>2000</a:t>
                    </a:r>
                  </a:p>
                  <a:p>
                    <a:endParaRPr lang="en-US" altLang="zh-CN" sz="1000" b="1" dirty="0" smtClean="0">
                      <a:cs typeface="Arial" panose="020B0604020202020204" pitchFamily="34" charset="0"/>
                    </a:endParaRPr>
                  </a:p>
                  <a:p>
                    <a:r>
                      <a:rPr lang="en-US" altLang="zh-CN" sz="900" b="1" dirty="0" smtClean="0">
                        <a:cs typeface="Arial" panose="020B0604020202020204" pitchFamily="34" charset="0"/>
                      </a:rPr>
                      <a:t>1000</a:t>
                    </a:r>
                    <a:endParaRPr lang="zh-CN" altLang="en-US" sz="900" b="1" dirty="0"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3" name="文本框 72"/>
                  <p:cNvSpPr txBox="1"/>
                  <p:nvPr/>
                </p:nvSpPr>
                <p:spPr>
                  <a:xfrm>
                    <a:off x="592343" y="3167999"/>
                    <a:ext cx="3374076" cy="183374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marL="228600" indent="-228600" algn="ctr">
                      <a:buAutoNum type="arabicPlain"/>
                    </a:pPr>
                    <a:r>
                      <a:rPr lang="en-US" altLang="zh-CN" sz="1000" b="1" dirty="0" smtClean="0">
                        <a:cs typeface="Arial" panose="020B0604020202020204" pitchFamily="34" charset="0"/>
                      </a:rPr>
                      <a:t> 2       3       4       5      6       7       8      9      10   &gt;=11</a:t>
                    </a:r>
                  </a:p>
                </p:txBody>
              </p:sp>
              <p:sp>
                <p:nvSpPr>
                  <p:cNvPr id="74" name="文本框 73"/>
                  <p:cNvSpPr txBox="1"/>
                  <p:nvPr/>
                </p:nvSpPr>
                <p:spPr>
                  <a:xfrm>
                    <a:off x="3966493" y="1119440"/>
                    <a:ext cx="576000" cy="246221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000" b="1" dirty="0" smtClean="0"/>
                      <a:t>Count</a:t>
                    </a:r>
                    <a:endParaRPr lang="zh-CN" altLang="en-US" sz="1000" b="1" dirty="0"/>
                  </a:p>
                </p:txBody>
              </p:sp>
              <p:sp>
                <p:nvSpPr>
                  <p:cNvPr id="75" name="文本框 74"/>
                  <p:cNvSpPr txBox="1"/>
                  <p:nvPr/>
                </p:nvSpPr>
                <p:spPr>
                  <a:xfrm>
                    <a:off x="98705" y="517683"/>
                    <a:ext cx="360000" cy="313546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vert="horz" wrap="square" lIns="0" tIns="0" rIns="0" bIns="0" rtlCol="0">
                    <a:spAutoFit/>
                  </a:bodyPr>
                  <a:lstStyle/>
                  <a:p>
                    <a:pPr algn="r"/>
                    <a:r>
                      <a:rPr lang="en-US" altLang="zh-CN" sz="1000" b="1" dirty="0" smtClean="0"/>
                      <a:t>4000</a:t>
                    </a:r>
                  </a:p>
                  <a:p>
                    <a:pPr algn="r"/>
                    <a:endParaRPr lang="zh-CN" altLang="en-US" sz="1000" b="1" dirty="0"/>
                  </a:p>
                </p:txBody>
              </p:sp>
            </p:grpSp>
            <p:sp>
              <p:nvSpPr>
                <p:cNvPr id="70" name="文本框 69"/>
                <p:cNvSpPr txBox="1"/>
                <p:nvPr/>
              </p:nvSpPr>
              <p:spPr>
                <a:xfrm>
                  <a:off x="448498" y="677525"/>
                  <a:ext cx="313546" cy="2751477"/>
                </a:xfrm>
                <a:prstGeom prst="rect">
                  <a:avLst/>
                </a:prstGeom>
                <a:noFill/>
              </p:spPr>
              <p:txBody>
                <a:bodyPr vert="vert270" wrap="square" tIns="0" rIns="0" rtlCol="0">
                  <a:spAutoFit/>
                </a:bodyPr>
                <a:lstStyle/>
                <a:p>
                  <a:pPr algn="ctr"/>
                  <a:r>
                    <a:rPr lang="en-US" altLang="zh-CN" sz="1400" b="1" dirty="0" smtClean="0"/>
                    <a:t>Count</a:t>
                  </a:r>
                  <a:endParaRPr lang="zh-CN" altLang="en-US" sz="1400" b="1" dirty="0"/>
                </a:p>
              </p:txBody>
            </p:sp>
          </p:grpSp>
          <p:sp>
            <p:nvSpPr>
              <p:cNvPr id="63" name="文本框 62"/>
              <p:cNvSpPr txBox="1"/>
              <p:nvPr/>
            </p:nvSpPr>
            <p:spPr>
              <a:xfrm>
                <a:off x="526813" y="3573016"/>
                <a:ext cx="3399924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tIns="0" rtlCol="0">
                <a:spAutoFit/>
              </a:bodyPr>
              <a:lstStyle/>
              <a:p>
                <a:pPr algn="ctr"/>
                <a:r>
                  <a:rPr lang="en-US" altLang="zh-CN" sz="1400" b="1" dirty="0"/>
                  <a:t>Unique peptide number</a:t>
                </a:r>
              </a:p>
            </p:txBody>
          </p:sp>
          <p:sp>
            <p:nvSpPr>
              <p:cNvPr id="64" name="文本框 63"/>
              <p:cNvSpPr txBox="1"/>
              <p:nvPr/>
            </p:nvSpPr>
            <p:spPr>
              <a:xfrm>
                <a:off x="182615" y="1983817"/>
                <a:ext cx="324000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wrap="square" lIns="0" tIns="0" rIns="0" bIns="0" rtlCol="0">
                <a:spAutoFit/>
              </a:bodyPr>
              <a:lstStyle/>
              <a:p>
                <a:pPr algn="r"/>
                <a:r>
                  <a:rPr lang="en-US" altLang="zh-CN" sz="1000" b="1" dirty="0"/>
                  <a:t>2</a:t>
                </a:r>
                <a:r>
                  <a:rPr lang="en-US" altLang="zh-CN" sz="1000" b="1" dirty="0" smtClean="0"/>
                  <a:t>000</a:t>
                </a:r>
              </a:p>
              <a:p>
                <a:pPr algn="r"/>
                <a:endParaRPr lang="zh-CN" altLang="en-US" sz="1000" b="1" dirty="0"/>
              </a:p>
            </p:txBody>
          </p:sp>
          <p:sp>
            <p:nvSpPr>
              <p:cNvPr id="65" name="文本框 64"/>
              <p:cNvSpPr txBox="1"/>
              <p:nvPr/>
            </p:nvSpPr>
            <p:spPr>
              <a:xfrm>
                <a:off x="153782" y="2572160"/>
                <a:ext cx="353377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wrap="square" lIns="0" tIns="0" rIns="0" bIns="0" rtlCol="0">
                <a:spAutoFit/>
              </a:bodyPr>
              <a:lstStyle/>
              <a:p>
                <a:pPr algn="r"/>
                <a:r>
                  <a:rPr lang="en-US" altLang="zh-CN" sz="1000" b="1" dirty="0"/>
                  <a:t>1</a:t>
                </a:r>
                <a:r>
                  <a:rPr lang="en-US" altLang="zh-CN" sz="1000" b="1" dirty="0" smtClean="0"/>
                  <a:t>000</a:t>
                </a:r>
              </a:p>
              <a:p>
                <a:pPr algn="r"/>
                <a:endParaRPr lang="zh-CN" altLang="en-US" sz="1000" b="1" dirty="0"/>
              </a:p>
            </p:txBody>
          </p:sp>
          <p:sp>
            <p:nvSpPr>
              <p:cNvPr id="66" name="文本框 65"/>
              <p:cNvSpPr txBox="1"/>
              <p:nvPr/>
            </p:nvSpPr>
            <p:spPr>
              <a:xfrm>
                <a:off x="137658" y="3161067"/>
                <a:ext cx="353377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wrap="square" lIns="0" tIns="0" rIns="0" bIns="0" rtlCol="0">
                <a:spAutoFit/>
              </a:bodyPr>
              <a:lstStyle/>
              <a:p>
                <a:pPr algn="r"/>
                <a:r>
                  <a:rPr lang="en-US" altLang="zh-CN" sz="1000" b="1" dirty="0" smtClean="0"/>
                  <a:t>0</a:t>
                </a:r>
              </a:p>
              <a:p>
                <a:pPr algn="r"/>
                <a:endParaRPr lang="zh-CN" altLang="en-US" sz="1000" b="1" dirty="0"/>
              </a:p>
            </p:txBody>
          </p:sp>
          <p:sp>
            <p:nvSpPr>
              <p:cNvPr id="67" name="文本框 66"/>
              <p:cNvSpPr txBox="1"/>
              <p:nvPr/>
            </p:nvSpPr>
            <p:spPr>
              <a:xfrm>
                <a:off x="182615" y="1397343"/>
                <a:ext cx="324000" cy="612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wrap="square" lIns="0" tIns="0" rIns="0" bIns="0" rtlCol="0">
                <a:spAutoFit/>
              </a:bodyPr>
              <a:lstStyle/>
              <a:p>
                <a:pPr algn="r"/>
                <a:r>
                  <a:rPr lang="en-US" altLang="zh-CN" sz="1000" b="1" dirty="0" smtClean="0"/>
                  <a:t>3000</a:t>
                </a:r>
              </a:p>
              <a:p>
                <a:pPr algn="r"/>
                <a:endParaRPr lang="zh-CN" altLang="en-US" sz="1000" b="1" dirty="0"/>
              </a:p>
            </p:txBody>
          </p:sp>
        </p:grpSp>
        <p:grpSp>
          <p:nvGrpSpPr>
            <p:cNvPr id="16" name="组合 15"/>
            <p:cNvGrpSpPr>
              <a:grpSpLocks noChangeAspect="1"/>
            </p:cNvGrpSpPr>
            <p:nvPr/>
          </p:nvGrpSpPr>
          <p:grpSpPr>
            <a:xfrm>
              <a:off x="4526810" y="44624"/>
              <a:ext cx="4581692" cy="3466509"/>
              <a:chOff x="4995725" y="312911"/>
              <a:chExt cx="4682971" cy="3543137"/>
            </a:xfrm>
          </p:grpSpPr>
          <p:sp>
            <p:nvSpPr>
              <p:cNvPr id="42" name="文本框 41"/>
              <p:cNvSpPr txBox="1"/>
              <p:nvPr/>
            </p:nvSpPr>
            <p:spPr>
              <a:xfrm>
                <a:off x="5158912" y="312911"/>
                <a:ext cx="421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b="1" dirty="0" smtClean="0"/>
                  <a:t>(B)</a:t>
                </a:r>
                <a:endParaRPr lang="zh-CN" altLang="en-US" sz="1400" b="1" dirty="0"/>
              </a:p>
            </p:txBody>
          </p:sp>
          <p:pic>
            <p:nvPicPr>
              <p:cNvPr id="43" name="图片 42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78696" y="613383"/>
                <a:ext cx="4500000" cy="3115383"/>
              </a:xfrm>
              <a:prstGeom prst="rect">
                <a:avLst/>
              </a:prstGeom>
            </p:spPr>
          </p:pic>
          <p:sp>
            <p:nvSpPr>
              <p:cNvPr id="44" name="文本框 43"/>
              <p:cNvSpPr txBox="1"/>
              <p:nvPr/>
            </p:nvSpPr>
            <p:spPr>
              <a:xfrm>
                <a:off x="9383638" y="1540008"/>
                <a:ext cx="286675" cy="76944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altLang="zh-CN" sz="1000" b="1" dirty="0" smtClean="0">
                    <a:cs typeface="Arial" panose="020B0604020202020204" pitchFamily="34" charset="0"/>
                  </a:rPr>
                  <a:t>5000</a:t>
                </a:r>
              </a:p>
              <a:p>
                <a:r>
                  <a:rPr lang="en-US" altLang="zh-CN" sz="1000" b="1" dirty="0" smtClean="0">
                    <a:cs typeface="Arial" panose="020B0604020202020204" pitchFamily="34" charset="0"/>
                  </a:rPr>
                  <a:t>4000</a:t>
                </a:r>
              </a:p>
              <a:p>
                <a:r>
                  <a:rPr lang="en-US" altLang="zh-CN" sz="1000" b="1" dirty="0" smtClean="0">
                    <a:cs typeface="Arial" panose="020B0604020202020204" pitchFamily="34" charset="0"/>
                  </a:rPr>
                  <a:t>3000</a:t>
                </a:r>
              </a:p>
              <a:p>
                <a:r>
                  <a:rPr lang="en-US" altLang="zh-CN" sz="1000" b="1" dirty="0" smtClean="0">
                    <a:cs typeface="Arial" panose="020B0604020202020204" pitchFamily="34" charset="0"/>
                  </a:rPr>
                  <a:t>2000</a:t>
                </a:r>
              </a:p>
              <a:p>
                <a:r>
                  <a:rPr lang="en-US" altLang="zh-CN" sz="1000" b="1" dirty="0" smtClean="0">
                    <a:cs typeface="Arial" panose="020B0604020202020204" pitchFamily="34" charset="0"/>
                  </a:rPr>
                  <a:t>1000</a:t>
                </a:r>
                <a:endParaRPr lang="zh-CN" altLang="en-US" sz="1000" b="1" dirty="0">
                  <a:cs typeface="Arial" panose="020B0604020202020204" pitchFamily="34" charset="0"/>
                </a:endParaRPr>
              </a:p>
            </p:txBody>
          </p:sp>
          <p:sp>
            <p:nvSpPr>
              <p:cNvPr id="45" name="文本框 44"/>
              <p:cNvSpPr txBox="1"/>
              <p:nvPr/>
            </p:nvSpPr>
            <p:spPr>
              <a:xfrm>
                <a:off x="9058256" y="1293787"/>
                <a:ext cx="569329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00" b="1" dirty="0" smtClean="0"/>
                  <a:t>Count</a:t>
                </a:r>
                <a:endParaRPr lang="zh-CN" altLang="en-US" sz="1000" b="1" dirty="0"/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5233257" y="816173"/>
                <a:ext cx="324000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en-US" altLang="zh-CN" sz="1000" b="1" dirty="0" smtClean="0">
                    <a:cs typeface="Arial" panose="020B0604020202020204" pitchFamily="34" charset="0"/>
                  </a:rPr>
                  <a:t>6000</a:t>
                </a:r>
              </a:p>
              <a:p>
                <a:pPr algn="r"/>
                <a:endParaRPr lang="zh-CN" altLang="en-US" sz="1000" b="1" dirty="0">
                  <a:cs typeface="Arial" panose="020B0604020202020204" pitchFamily="34" charset="0"/>
                </a:endParaRPr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5233257" y="1537046"/>
                <a:ext cx="324000" cy="720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en-US" altLang="zh-CN" sz="1000" b="1" dirty="0" smtClean="0">
                    <a:cs typeface="Arial" panose="020B0604020202020204" pitchFamily="34" charset="0"/>
                  </a:rPr>
                  <a:t>4000</a:t>
                </a:r>
              </a:p>
              <a:p>
                <a:pPr algn="r"/>
                <a:endParaRPr lang="zh-CN" altLang="en-US" sz="1000" b="1" dirty="0">
                  <a:cs typeface="Arial" panose="020B0604020202020204" pitchFamily="34" charset="0"/>
                </a:endParaRPr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5239817" y="2251672"/>
                <a:ext cx="306410" cy="720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en-US" altLang="zh-CN" sz="1000" b="1" dirty="0" smtClean="0">
                    <a:cs typeface="Arial" panose="020B0604020202020204" pitchFamily="34" charset="0"/>
                  </a:rPr>
                  <a:t>2000</a:t>
                </a:r>
              </a:p>
              <a:p>
                <a:pPr algn="r"/>
                <a:endParaRPr lang="zh-CN" altLang="en-US" sz="1000" b="1" dirty="0">
                  <a:cs typeface="Arial" panose="020B0604020202020204" pitchFamily="34" charset="0"/>
                </a:endParaRPr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5300039" y="2959392"/>
                <a:ext cx="252000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r"/>
                <a:r>
                  <a:rPr lang="en-US" altLang="zh-CN" sz="1000" b="1" dirty="0" smtClean="0">
                    <a:cs typeface="Arial" panose="020B0604020202020204" pitchFamily="34" charset="0"/>
                  </a:rPr>
                  <a:t>0</a:t>
                </a:r>
              </a:p>
              <a:p>
                <a:pPr algn="r"/>
                <a:endParaRPr lang="zh-CN" altLang="en-US" sz="1000" b="1" dirty="0">
                  <a:cs typeface="Arial" panose="020B0604020202020204" pitchFamily="34" charset="0"/>
                </a:endParaRPr>
              </a:p>
            </p:txBody>
          </p:sp>
          <p:sp>
            <p:nvSpPr>
              <p:cNvPr id="50" name="文本框 49"/>
              <p:cNvSpPr txBox="1"/>
              <p:nvPr/>
            </p:nvSpPr>
            <p:spPr>
              <a:xfrm>
                <a:off x="4995725" y="634960"/>
                <a:ext cx="257570" cy="248188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vert270" wrap="square" lIns="0" tIns="0" rIns="0" bIns="0" rtlCol="0">
                <a:spAutoFit/>
              </a:bodyPr>
              <a:lstStyle/>
              <a:p>
                <a:pPr algn="ctr"/>
                <a:r>
                  <a:rPr lang="en-US" altLang="zh-CN" sz="1400" b="1" dirty="0" smtClean="0"/>
                  <a:t>Protein count</a:t>
                </a:r>
                <a:endParaRPr lang="zh-CN" altLang="en-US" sz="1400" b="1" dirty="0"/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5618814" y="3178474"/>
                <a:ext cx="346038" cy="504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vert270" wrap="square" tIns="0" bIns="0" rtlCol="0">
                <a:spAutoFit/>
              </a:bodyPr>
              <a:lstStyle/>
              <a:p>
                <a:pPr algn="r"/>
                <a:r>
                  <a:rPr lang="en-US" altLang="zh-CN" sz="1000" b="1" dirty="0" smtClean="0"/>
                  <a:t>0~10</a:t>
                </a:r>
                <a:endParaRPr lang="zh-CN" altLang="en-US" sz="1000" b="1" dirty="0"/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5957885" y="3187915"/>
                <a:ext cx="346038" cy="504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vert270" wrap="square" tIns="0" bIns="0" rtlCol="0">
                <a:spAutoFit/>
              </a:bodyPr>
              <a:lstStyle/>
              <a:p>
                <a:pPr algn="r"/>
                <a:r>
                  <a:rPr lang="en-US" altLang="zh-CN" sz="1000" b="1" dirty="0" smtClean="0"/>
                  <a:t>10~20</a:t>
                </a:r>
                <a:endParaRPr lang="zh-CN" altLang="en-US" sz="1000" b="1" dirty="0"/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6295561" y="3183572"/>
                <a:ext cx="346038" cy="504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vert270" wrap="square" tIns="0" bIns="0" rtlCol="0">
                <a:spAutoFit/>
              </a:bodyPr>
              <a:lstStyle/>
              <a:p>
                <a:pPr algn="r"/>
                <a:r>
                  <a:rPr lang="en-US" altLang="zh-CN" sz="1000" b="1" dirty="0" smtClean="0"/>
                  <a:t>20~30</a:t>
                </a:r>
                <a:endParaRPr lang="zh-CN" altLang="en-US" sz="1000" b="1" dirty="0"/>
              </a:p>
            </p:txBody>
          </p:sp>
          <p:sp>
            <p:nvSpPr>
              <p:cNvPr id="54" name="文本框 53"/>
              <p:cNvSpPr txBox="1"/>
              <p:nvPr/>
            </p:nvSpPr>
            <p:spPr>
              <a:xfrm>
                <a:off x="6635104" y="3184662"/>
                <a:ext cx="346038" cy="504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vert270" wrap="square" tIns="0" bIns="0" rtlCol="0">
                <a:spAutoFit/>
              </a:bodyPr>
              <a:lstStyle/>
              <a:p>
                <a:pPr algn="r"/>
                <a:r>
                  <a:rPr lang="en-US" altLang="zh-CN" sz="1000" b="1" dirty="0" smtClean="0"/>
                  <a:t>30~40</a:t>
                </a:r>
                <a:endParaRPr lang="zh-CN" altLang="en-US" sz="1000" b="1" dirty="0"/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6971333" y="3187915"/>
                <a:ext cx="346038" cy="504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vert270" wrap="square" tIns="0" bIns="0" rtlCol="0">
                <a:spAutoFit/>
              </a:bodyPr>
              <a:lstStyle/>
              <a:p>
                <a:pPr algn="r"/>
                <a:r>
                  <a:rPr lang="en-US" altLang="zh-CN" sz="1000" b="1" dirty="0" smtClean="0"/>
                  <a:t>40~50</a:t>
                </a:r>
                <a:endParaRPr lang="zh-CN" altLang="en-US" sz="1000" b="1" dirty="0"/>
              </a:p>
            </p:txBody>
          </p:sp>
          <p:sp>
            <p:nvSpPr>
              <p:cNvPr id="56" name="文本框 55"/>
              <p:cNvSpPr txBox="1"/>
              <p:nvPr/>
            </p:nvSpPr>
            <p:spPr>
              <a:xfrm>
                <a:off x="7310404" y="3178474"/>
                <a:ext cx="346038" cy="504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vert270" wrap="square" tIns="0" bIns="0" rtlCol="0">
                <a:spAutoFit/>
              </a:bodyPr>
              <a:lstStyle/>
              <a:p>
                <a:pPr algn="r"/>
                <a:r>
                  <a:rPr lang="en-US" altLang="zh-CN" sz="1000" b="1" dirty="0" smtClean="0"/>
                  <a:t>50~60</a:t>
                </a:r>
                <a:endParaRPr lang="zh-CN" altLang="en-US" sz="1000" b="1" dirty="0"/>
              </a:p>
            </p:txBody>
          </p:sp>
          <p:sp>
            <p:nvSpPr>
              <p:cNvPr id="57" name="文本框 56"/>
              <p:cNvSpPr txBox="1"/>
              <p:nvPr/>
            </p:nvSpPr>
            <p:spPr>
              <a:xfrm>
                <a:off x="7646116" y="3177000"/>
                <a:ext cx="346038" cy="504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vert270" wrap="square" tIns="0" bIns="0" rtlCol="0">
                <a:spAutoFit/>
              </a:bodyPr>
              <a:lstStyle/>
              <a:p>
                <a:pPr algn="r"/>
                <a:r>
                  <a:rPr lang="en-US" altLang="zh-CN" sz="1000" b="1" dirty="0" smtClean="0"/>
                  <a:t>60~70</a:t>
                </a:r>
                <a:endParaRPr lang="zh-CN" altLang="en-US" sz="1000" b="1" dirty="0"/>
              </a:p>
            </p:txBody>
          </p:sp>
          <p:sp>
            <p:nvSpPr>
              <p:cNvPr id="58" name="文本框 57"/>
              <p:cNvSpPr txBox="1"/>
              <p:nvPr/>
            </p:nvSpPr>
            <p:spPr>
              <a:xfrm>
                <a:off x="7981828" y="3177000"/>
                <a:ext cx="346038" cy="504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vert270" wrap="square" tIns="0" bIns="0" rtlCol="0">
                <a:spAutoFit/>
              </a:bodyPr>
              <a:lstStyle/>
              <a:p>
                <a:pPr algn="r"/>
                <a:r>
                  <a:rPr lang="en-US" altLang="zh-CN" sz="1000" b="1" dirty="0" smtClean="0"/>
                  <a:t>70~80</a:t>
                </a:r>
                <a:endParaRPr lang="zh-CN" altLang="en-US" sz="1000" b="1" dirty="0"/>
              </a:p>
            </p:txBody>
          </p:sp>
          <p:sp>
            <p:nvSpPr>
              <p:cNvPr id="59" name="文本框 58"/>
              <p:cNvSpPr txBox="1"/>
              <p:nvPr/>
            </p:nvSpPr>
            <p:spPr>
              <a:xfrm>
                <a:off x="8325014" y="3177000"/>
                <a:ext cx="346038" cy="504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vert270" wrap="square" tIns="0" bIns="0" rtlCol="0">
                <a:spAutoFit/>
              </a:bodyPr>
              <a:lstStyle/>
              <a:p>
                <a:pPr algn="r"/>
                <a:r>
                  <a:rPr lang="en-US" altLang="zh-CN" sz="1000" b="1" dirty="0" smtClean="0"/>
                  <a:t>80~90</a:t>
                </a:r>
                <a:endParaRPr lang="zh-CN" altLang="en-US" sz="1000" b="1" dirty="0"/>
              </a:p>
            </p:txBody>
          </p:sp>
          <p:sp>
            <p:nvSpPr>
              <p:cNvPr id="60" name="文本框 59"/>
              <p:cNvSpPr txBox="1"/>
              <p:nvPr/>
            </p:nvSpPr>
            <p:spPr>
              <a:xfrm>
                <a:off x="8660959" y="3188765"/>
                <a:ext cx="346038" cy="55193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vert270" wrap="square" tIns="0" bIns="0" rtlCol="0">
                <a:spAutoFit/>
              </a:bodyPr>
              <a:lstStyle/>
              <a:p>
                <a:pPr algn="r"/>
                <a:r>
                  <a:rPr lang="en-US" altLang="zh-CN" sz="1000" b="1" dirty="0" smtClean="0"/>
                  <a:t>90~100</a:t>
                </a:r>
                <a:endParaRPr lang="zh-CN" altLang="en-US" sz="1000" b="1" dirty="0"/>
              </a:p>
            </p:txBody>
          </p:sp>
          <p:sp>
            <p:nvSpPr>
              <p:cNvPr id="61" name="文本框 60"/>
              <p:cNvSpPr txBox="1"/>
              <p:nvPr/>
            </p:nvSpPr>
            <p:spPr>
              <a:xfrm>
                <a:off x="5618814" y="3588655"/>
                <a:ext cx="3388183" cy="267393"/>
              </a:xfrm>
              <a:prstGeom prst="rect">
                <a:avLst/>
              </a:prstGeom>
              <a:noFill/>
            </p:spPr>
            <p:txBody>
              <a:bodyPr wrap="square" tIns="0" rtlCol="0">
                <a:spAutoFit/>
              </a:bodyPr>
              <a:lstStyle/>
              <a:p>
                <a:pPr algn="ctr"/>
                <a:r>
                  <a:rPr lang="en-US" altLang="zh-CN" sz="1400" b="1" dirty="0" smtClean="0">
                    <a:cs typeface="Arial" panose="020B0604020202020204" pitchFamily="34" charset="0"/>
                  </a:rPr>
                  <a:t>Protein coverage (%)</a:t>
                </a:r>
                <a:endParaRPr lang="zh-CN" altLang="en-US" sz="1400" b="1" dirty="0"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4211960" y="3284984"/>
              <a:ext cx="4573748" cy="3417717"/>
              <a:chOff x="4155906" y="3429000"/>
              <a:chExt cx="4573748" cy="3417717"/>
            </a:xfrm>
          </p:grpSpPr>
          <p:grpSp>
            <p:nvGrpSpPr>
              <p:cNvPr id="18" name="组合 17"/>
              <p:cNvGrpSpPr/>
              <p:nvPr/>
            </p:nvGrpSpPr>
            <p:grpSpPr>
              <a:xfrm>
                <a:off x="4155906" y="3703528"/>
                <a:ext cx="4573748" cy="3143189"/>
                <a:chOff x="4155906" y="3703528"/>
                <a:chExt cx="4573748" cy="3143189"/>
              </a:xfrm>
            </p:grpSpPr>
            <p:pic>
              <p:nvPicPr>
                <p:cNvPr id="20" name="图片 19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248472" y="3703528"/>
                  <a:ext cx="4392000" cy="3040614"/>
                </a:xfrm>
                <a:prstGeom prst="rect">
                  <a:avLst/>
                </a:prstGeom>
              </p:spPr>
            </p:pic>
            <p:sp>
              <p:nvSpPr>
                <p:cNvPr id="21" name="文本框 20"/>
                <p:cNvSpPr txBox="1"/>
                <p:nvPr/>
              </p:nvSpPr>
              <p:spPr>
                <a:xfrm>
                  <a:off x="4663125" y="6300016"/>
                  <a:ext cx="153888" cy="36004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vert="vert270" wrap="square" lIns="0" tIns="0" rIns="0" bIns="0" rtlCol="0">
                  <a:spAutoFit/>
                </a:bodyPr>
                <a:lstStyle/>
                <a:p>
                  <a:pPr algn="r"/>
                  <a:r>
                    <a:rPr lang="en-US" altLang="zh-CN" sz="1000" b="1" dirty="0" smtClean="0"/>
                    <a:t>0-10</a:t>
                  </a:r>
                  <a:endParaRPr lang="zh-CN" altLang="en-US" sz="1000" b="1" dirty="0"/>
                </a:p>
              </p:txBody>
            </p:sp>
            <p:sp>
              <p:nvSpPr>
                <p:cNvPr id="22" name="文本框 21"/>
                <p:cNvSpPr txBox="1"/>
                <p:nvPr/>
              </p:nvSpPr>
              <p:spPr>
                <a:xfrm>
                  <a:off x="4954375" y="6300016"/>
                  <a:ext cx="153888" cy="41481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vert="vert270" wrap="square" lIns="0" tIns="0" rIns="0" bIns="0" rtlCol="0">
                  <a:spAutoFit/>
                </a:bodyPr>
                <a:lstStyle/>
                <a:p>
                  <a:pPr algn="r"/>
                  <a:r>
                    <a:rPr lang="en-US" altLang="zh-CN" sz="1000" b="1" dirty="0" smtClean="0"/>
                    <a:t>10-20</a:t>
                  </a:r>
                  <a:endParaRPr lang="zh-CN" altLang="en-US" sz="1000" b="1" dirty="0"/>
                </a:p>
              </p:txBody>
            </p:sp>
            <p:sp>
              <p:nvSpPr>
                <p:cNvPr id="23" name="文本框 22"/>
                <p:cNvSpPr txBox="1"/>
                <p:nvPr/>
              </p:nvSpPr>
              <p:spPr>
                <a:xfrm>
                  <a:off x="5248401" y="6300016"/>
                  <a:ext cx="153888" cy="44350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vert="vert270" wrap="square" lIns="0" tIns="0" rIns="0" bIns="0" rtlCol="0">
                  <a:spAutoFit/>
                </a:bodyPr>
                <a:lstStyle/>
                <a:p>
                  <a:pPr algn="r"/>
                  <a:r>
                    <a:rPr lang="en-US" altLang="zh-CN" sz="1000" b="1" dirty="0" smtClean="0"/>
                    <a:t>20-30</a:t>
                  </a:r>
                  <a:endParaRPr lang="zh-CN" altLang="en-US" sz="1000" b="1" dirty="0"/>
                </a:p>
              </p:txBody>
            </p:sp>
            <p:sp>
              <p:nvSpPr>
                <p:cNvPr id="24" name="文本框 23"/>
                <p:cNvSpPr txBox="1"/>
                <p:nvPr/>
              </p:nvSpPr>
              <p:spPr>
                <a:xfrm>
                  <a:off x="7613950" y="6300016"/>
                  <a:ext cx="153888" cy="41904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vert="vert270" wrap="square" lIns="0" tIns="0" rIns="0" bIns="0" rtlCol="0">
                  <a:spAutoFit/>
                </a:bodyPr>
                <a:lstStyle/>
                <a:p>
                  <a:pPr algn="r"/>
                  <a:r>
                    <a:rPr lang="en-US" altLang="zh-CN" sz="1000" b="1" dirty="0">
                      <a:cs typeface="Arial" panose="020B0604020202020204" pitchFamily="34" charset="0"/>
                    </a:rPr>
                    <a:t>&gt;</a:t>
                  </a:r>
                  <a:r>
                    <a:rPr lang="en-US" altLang="zh-CN" sz="1000" b="1" dirty="0" smtClean="0"/>
                    <a:t>100</a:t>
                  </a:r>
                  <a:endParaRPr lang="zh-CN" altLang="en-US" sz="1000" b="1" dirty="0"/>
                </a:p>
              </p:txBody>
            </p:sp>
            <p:sp>
              <p:nvSpPr>
                <p:cNvPr id="26" name="文本框 25"/>
                <p:cNvSpPr txBox="1"/>
                <p:nvPr/>
              </p:nvSpPr>
              <p:spPr>
                <a:xfrm>
                  <a:off x="7319043" y="6300016"/>
                  <a:ext cx="153888" cy="50405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vert="vert270" wrap="square" lIns="0" tIns="0" rIns="0" bIns="0" rtlCol="0">
                  <a:spAutoFit/>
                </a:bodyPr>
                <a:lstStyle/>
                <a:p>
                  <a:pPr algn="r"/>
                  <a:r>
                    <a:rPr lang="en-US" altLang="zh-CN" sz="1000" b="1" dirty="0" smtClean="0"/>
                    <a:t>90-100</a:t>
                  </a:r>
                  <a:endParaRPr lang="zh-CN" altLang="en-US" sz="1000" b="1" dirty="0"/>
                </a:p>
              </p:txBody>
            </p:sp>
            <p:sp>
              <p:nvSpPr>
                <p:cNvPr id="27" name="文本框 26"/>
                <p:cNvSpPr txBox="1"/>
                <p:nvPr/>
              </p:nvSpPr>
              <p:spPr>
                <a:xfrm>
                  <a:off x="7016001" y="6300016"/>
                  <a:ext cx="153888" cy="44003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vert="vert270" wrap="square" lIns="0" tIns="0" rIns="0" bIns="0" rtlCol="0">
                  <a:spAutoFit/>
                </a:bodyPr>
                <a:lstStyle/>
                <a:p>
                  <a:pPr algn="r"/>
                  <a:r>
                    <a:rPr lang="en-US" altLang="zh-CN" sz="1000" b="1" dirty="0" smtClean="0"/>
                    <a:t>80-90</a:t>
                  </a:r>
                  <a:endParaRPr lang="zh-CN" altLang="en-US" sz="1000" b="1" dirty="0"/>
                </a:p>
              </p:txBody>
            </p:sp>
            <p:sp>
              <p:nvSpPr>
                <p:cNvPr id="28" name="文本框 27"/>
                <p:cNvSpPr txBox="1"/>
                <p:nvPr/>
              </p:nvSpPr>
              <p:spPr>
                <a:xfrm>
                  <a:off x="6725906" y="6300016"/>
                  <a:ext cx="153888" cy="43204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vert="vert270" wrap="square" lIns="0" tIns="0" rIns="0" bIns="0" rtlCol="0">
                  <a:spAutoFit/>
                </a:bodyPr>
                <a:lstStyle/>
                <a:p>
                  <a:pPr algn="r"/>
                  <a:r>
                    <a:rPr lang="en-US" altLang="zh-CN" sz="1000" b="1" dirty="0" smtClean="0"/>
                    <a:t>70-80</a:t>
                  </a:r>
                  <a:endParaRPr lang="zh-CN" altLang="en-US" sz="1000" b="1" dirty="0"/>
                </a:p>
              </p:txBody>
            </p:sp>
            <p:sp>
              <p:nvSpPr>
                <p:cNvPr id="29" name="文本框 28"/>
                <p:cNvSpPr txBox="1"/>
                <p:nvPr/>
              </p:nvSpPr>
              <p:spPr>
                <a:xfrm>
                  <a:off x="6426971" y="6300016"/>
                  <a:ext cx="153888" cy="420595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vert="vert270" wrap="square" lIns="0" tIns="0" rIns="0" bIns="0" rtlCol="0">
                  <a:spAutoFit/>
                </a:bodyPr>
                <a:lstStyle/>
                <a:p>
                  <a:pPr algn="r"/>
                  <a:r>
                    <a:rPr lang="en-US" altLang="zh-CN" sz="1000" b="1" dirty="0" smtClean="0"/>
                    <a:t>60-70</a:t>
                  </a:r>
                  <a:endParaRPr lang="zh-CN" altLang="en-US" sz="1000" b="1" dirty="0"/>
                </a:p>
              </p:txBody>
            </p:sp>
            <p:sp>
              <p:nvSpPr>
                <p:cNvPr id="30" name="文本框 29"/>
                <p:cNvSpPr txBox="1"/>
                <p:nvPr/>
              </p:nvSpPr>
              <p:spPr>
                <a:xfrm>
                  <a:off x="6132064" y="6300016"/>
                  <a:ext cx="324000" cy="43204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vert="vert270" wrap="square" lIns="0" tIns="0" rIns="0" bIns="0" rtlCol="0">
                  <a:spAutoFit/>
                </a:bodyPr>
                <a:lstStyle/>
                <a:p>
                  <a:pPr algn="r"/>
                  <a:r>
                    <a:rPr lang="en-US" altLang="zh-CN" sz="1000" b="1" dirty="0" smtClean="0"/>
                    <a:t>50-60</a:t>
                  </a:r>
                  <a:endParaRPr lang="zh-CN" altLang="en-US" sz="1000" b="1" dirty="0"/>
                </a:p>
              </p:txBody>
            </p:sp>
            <p:sp>
              <p:nvSpPr>
                <p:cNvPr id="31" name="文本框 30"/>
                <p:cNvSpPr txBox="1"/>
                <p:nvPr/>
              </p:nvSpPr>
              <p:spPr>
                <a:xfrm>
                  <a:off x="5841969" y="6300016"/>
                  <a:ext cx="288000" cy="47039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vert="vert270" wrap="square" lIns="0" tIns="0" rIns="0" bIns="0" rtlCol="0">
                  <a:spAutoFit/>
                </a:bodyPr>
                <a:lstStyle/>
                <a:p>
                  <a:pPr algn="r"/>
                  <a:r>
                    <a:rPr lang="en-US" altLang="zh-CN" sz="1000" b="1" dirty="0" smtClean="0"/>
                    <a:t>40-50</a:t>
                  </a:r>
                  <a:endParaRPr lang="zh-CN" altLang="en-US" sz="1000" b="1" dirty="0"/>
                </a:p>
              </p:txBody>
            </p:sp>
            <p:sp>
              <p:nvSpPr>
                <p:cNvPr id="32" name="文本框 31"/>
                <p:cNvSpPr txBox="1"/>
                <p:nvPr/>
              </p:nvSpPr>
              <p:spPr>
                <a:xfrm>
                  <a:off x="5547062" y="6300016"/>
                  <a:ext cx="153888" cy="42281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vert="vert270" wrap="square" lIns="0" tIns="0" rIns="0" bIns="0" rtlCol="0">
                  <a:spAutoFit/>
                </a:bodyPr>
                <a:lstStyle/>
                <a:p>
                  <a:pPr algn="r"/>
                  <a:r>
                    <a:rPr lang="en-US" altLang="zh-CN" sz="1000" b="1" dirty="0" smtClean="0"/>
                    <a:t>30-40</a:t>
                  </a:r>
                  <a:endParaRPr lang="zh-CN" altLang="en-US" sz="1000" b="1" dirty="0"/>
                </a:p>
              </p:txBody>
            </p:sp>
            <p:sp>
              <p:nvSpPr>
                <p:cNvPr id="33" name="文本框 32"/>
                <p:cNvSpPr txBox="1"/>
                <p:nvPr/>
              </p:nvSpPr>
              <p:spPr>
                <a:xfrm>
                  <a:off x="8213450" y="5126198"/>
                  <a:ext cx="102966" cy="15388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altLang="zh-CN" sz="1000" b="1" dirty="0" smtClean="0">
                      <a:cs typeface="Arial" panose="020B0604020202020204" pitchFamily="34" charset="0"/>
                    </a:rPr>
                    <a:t>5</a:t>
                  </a:r>
                  <a:endParaRPr lang="zh-CN" altLang="en-US" sz="1000" b="1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4" name="文本框 33"/>
                <p:cNvSpPr txBox="1"/>
                <p:nvPr/>
              </p:nvSpPr>
              <p:spPr>
                <a:xfrm>
                  <a:off x="8213450" y="5373216"/>
                  <a:ext cx="102966" cy="15388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altLang="zh-CN" sz="1000" b="1" dirty="0" smtClean="0">
                      <a:cs typeface="Arial" panose="020B0604020202020204" pitchFamily="34" charset="0"/>
                    </a:rPr>
                    <a:t>0</a:t>
                  </a:r>
                  <a:endParaRPr lang="zh-CN" altLang="en-US" sz="1000" b="1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5" name="文本框 34"/>
                <p:cNvSpPr txBox="1"/>
                <p:nvPr/>
              </p:nvSpPr>
              <p:spPr>
                <a:xfrm>
                  <a:off x="8188394" y="4842937"/>
                  <a:ext cx="180000" cy="15388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altLang="zh-CN" sz="1000" b="1" dirty="0" smtClean="0">
                      <a:cs typeface="Arial" panose="020B0604020202020204" pitchFamily="34" charset="0"/>
                    </a:rPr>
                    <a:t>10</a:t>
                  </a:r>
                  <a:endParaRPr lang="zh-CN" altLang="en-US" sz="1000" b="1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6" name="文本框 35"/>
                <p:cNvSpPr txBox="1"/>
                <p:nvPr/>
              </p:nvSpPr>
              <p:spPr>
                <a:xfrm>
                  <a:off x="8007134" y="4499248"/>
                  <a:ext cx="722520" cy="15388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r>
                    <a:rPr lang="en-US" altLang="zh-CN" sz="1000" b="1" dirty="0" smtClean="0"/>
                    <a:t>Percentage</a:t>
                  </a:r>
                  <a:endParaRPr lang="zh-CN" altLang="en-US" sz="1000" b="1" dirty="0"/>
                </a:p>
              </p:txBody>
            </p:sp>
            <p:sp>
              <p:nvSpPr>
                <p:cNvPr id="37" name="文本框 36"/>
                <p:cNvSpPr txBox="1"/>
                <p:nvPr/>
              </p:nvSpPr>
              <p:spPr>
                <a:xfrm>
                  <a:off x="4155906" y="3730579"/>
                  <a:ext cx="252000" cy="253249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vert="vert270" wrap="square" lIns="0" tIns="0" rIns="0" bIns="0" rtlCol="0">
                  <a:spAutoFit/>
                </a:bodyPr>
                <a:lstStyle/>
                <a:p>
                  <a:pPr algn="ctr"/>
                  <a:r>
                    <a:rPr lang="en-US" altLang="zh-CN" sz="1400" b="1" dirty="0" smtClean="0"/>
                    <a:t>Percentage (%)</a:t>
                  </a:r>
                  <a:endParaRPr lang="zh-CN" altLang="en-US" sz="1400" b="1" dirty="0"/>
                </a:p>
              </p:txBody>
            </p:sp>
            <p:sp>
              <p:nvSpPr>
                <p:cNvPr id="38" name="文本框 37"/>
                <p:cNvSpPr txBox="1"/>
                <p:nvPr/>
              </p:nvSpPr>
              <p:spPr>
                <a:xfrm>
                  <a:off x="4427984" y="6073291"/>
                  <a:ext cx="102966" cy="15388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r"/>
                  <a:r>
                    <a:rPr lang="en-US" altLang="zh-CN" sz="1000" b="1" dirty="0" smtClean="0">
                      <a:cs typeface="Arial" panose="020B0604020202020204" pitchFamily="34" charset="0"/>
                    </a:rPr>
                    <a:t>0</a:t>
                  </a:r>
                  <a:endParaRPr lang="zh-CN" altLang="en-US" sz="1000" b="1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9" name="文本框 38"/>
                <p:cNvSpPr txBox="1"/>
                <p:nvPr/>
              </p:nvSpPr>
              <p:spPr>
                <a:xfrm>
                  <a:off x="4427984" y="5260555"/>
                  <a:ext cx="102966" cy="15388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r"/>
                  <a:r>
                    <a:rPr lang="en-US" altLang="zh-CN" sz="1000" b="1" dirty="0" smtClean="0">
                      <a:cs typeface="Arial" panose="020B0604020202020204" pitchFamily="34" charset="0"/>
                    </a:rPr>
                    <a:t>5</a:t>
                  </a:r>
                  <a:endParaRPr lang="zh-CN" altLang="en-US" sz="1000" b="1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0" name="文本框 39"/>
                <p:cNvSpPr txBox="1"/>
                <p:nvPr/>
              </p:nvSpPr>
              <p:spPr>
                <a:xfrm>
                  <a:off x="4350843" y="4447819"/>
                  <a:ext cx="180000" cy="153888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r"/>
                  <a:r>
                    <a:rPr lang="en-US" altLang="zh-CN" sz="1000" b="1" dirty="0" smtClean="0">
                      <a:cs typeface="Arial" panose="020B0604020202020204" pitchFamily="34" charset="0"/>
                    </a:rPr>
                    <a:t>10</a:t>
                  </a:r>
                  <a:endParaRPr lang="zh-CN" altLang="en-US" sz="1000" b="1" dirty="0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1" name="文本框 40"/>
                <p:cNvSpPr txBox="1"/>
                <p:nvPr/>
              </p:nvSpPr>
              <p:spPr>
                <a:xfrm>
                  <a:off x="5182215" y="6630717"/>
                  <a:ext cx="2104481" cy="21600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altLang="zh-CN" sz="1400" b="1" dirty="0" smtClean="0"/>
                    <a:t>Protein </a:t>
                  </a:r>
                  <a:r>
                    <a:rPr lang="en-US" altLang="zh-CN" sz="1400" b="1" dirty="0"/>
                    <a:t>mass (kDa)</a:t>
                  </a:r>
                  <a:endParaRPr lang="zh-CN" altLang="en-US" sz="1400" b="1" dirty="0"/>
                </a:p>
              </p:txBody>
            </p:sp>
          </p:grpSp>
          <p:sp>
            <p:nvSpPr>
              <p:cNvPr id="19" name="文本框 18"/>
              <p:cNvSpPr txBox="1"/>
              <p:nvPr/>
            </p:nvSpPr>
            <p:spPr>
              <a:xfrm>
                <a:off x="4159909" y="3429000"/>
                <a:ext cx="41209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b="1" dirty="0" smtClean="0"/>
                  <a:t>(C)</a:t>
                </a:r>
                <a:endParaRPr lang="zh-CN" altLang="en-US" sz="1400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12763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4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Rectangle 4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-25077" y="0"/>
            <a:ext cx="1542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ea typeface="等线" panose="02010600030101010101" pitchFamily="2" charset="-122"/>
                <a:cs typeface="Arial" panose="020B0604020202020204" pitchFamily="34" charset="0"/>
              </a:rPr>
              <a:t>Fig. </a:t>
            </a:r>
            <a:r>
              <a:rPr lang="en-US" altLang="zh-CN" sz="2000" b="1" dirty="0" smtClean="0">
                <a:ea typeface="等线" panose="02010600030101010101" pitchFamily="2" charset="-122"/>
                <a:cs typeface="Arial" panose="020B0604020202020204" pitchFamily="34" charset="0"/>
              </a:rPr>
              <a:t>S2</a:t>
            </a:r>
            <a:endParaRPr lang="en-US" altLang="zh-CN" sz="2000" b="1" dirty="0"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94422"/>
            <a:ext cx="8136904" cy="6030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9963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4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3" name="Rectangle 4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5" name="Rectangle 44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-25077" y="0"/>
            <a:ext cx="15425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 smtClean="0">
                <a:ea typeface="等线" panose="02010600030101010101" pitchFamily="2" charset="-122"/>
                <a:cs typeface="Arial" panose="020B0604020202020204" pitchFamily="34" charset="0"/>
              </a:rPr>
              <a:t>Fig. </a:t>
            </a:r>
            <a:r>
              <a:rPr lang="en-US" altLang="zh-CN" sz="2000" b="1" dirty="0" smtClean="0">
                <a:ea typeface="等线" panose="02010600030101010101" pitchFamily="2" charset="-122"/>
                <a:cs typeface="Arial" panose="020B0604020202020204" pitchFamily="34" charset="0"/>
              </a:rPr>
              <a:t>S3</a:t>
            </a:r>
            <a:endParaRPr lang="en-US" altLang="zh-CN" sz="2000" b="1" dirty="0">
              <a:cs typeface="Arial" panose="020B0604020202020204" pitchFamily="34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1" y="562285"/>
            <a:ext cx="8316415" cy="5891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9156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17TGp_report_diagram_v2">
  <a:themeElements>
    <a:clrScheme name="117TGp_report_diagram_v2 1">
      <a:dk1>
        <a:srgbClr val="000000"/>
      </a:dk1>
      <a:lt1>
        <a:srgbClr val="FFFFFF"/>
      </a:lt1>
      <a:dk2>
        <a:srgbClr val="000798"/>
      </a:dk2>
      <a:lt2>
        <a:srgbClr val="B2B2B2"/>
      </a:lt2>
      <a:accent1>
        <a:srgbClr val="1B33E7"/>
      </a:accent1>
      <a:accent2>
        <a:srgbClr val="6699FF"/>
      </a:accent2>
      <a:accent3>
        <a:srgbClr val="FFFFFF"/>
      </a:accent3>
      <a:accent4>
        <a:srgbClr val="000000"/>
      </a:accent4>
      <a:accent5>
        <a:srgbClr val="ABADF1"/>
      </a:accent5>
      <a:accent6>
        <a:srgbClr val="5C8AE7"/>
      </a:accent6>
      <a:hlink>
        <a:srgbClr val="99CCFF"/>
      </a:hlink>
      <a:folHlink>
        <a:srgbClr val="3366CC"/>
      </a:folHlink>
    </a:clrScheme>
    <a:fontScheme name="117TGp_report_diagram_v2">
      <a:majorFont>
        <a:latin typeface="Times New Roman"/>
        <a:ea typeface="楷体_GB2312"/>
        <a:cs typeface=""/>
      </a:majorFont>
      <a:minorFont>
        <a:latin typeface="楷体_GB2312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00">
            <a:alpha val="92000"/>
          </a:srgbClr>
        </a:solidFill>
        <a:ln w="9525" cap="flat" cmpd="sng" algn="ctr">
          <a:solidFill>
            <a:srgbClr val="6B8BDB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170" tIns="46990" rIns="90170" bIns="4699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楷体_GB2312" pitchFamily="1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00">
            <a:alpha val="92000"/>
          </a:srgbClr>
        </a:solidFill>
        <a:ln w="9525" cap="flat" cmpd="sng" algn="ctr">
          <a:solidFill>
            <a:srgbClr val="6B8BDB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170" tIns="46990" rIns="90170" bIns="4699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楷体_GB2312" pitchFamily="1" charset="-122"/>
          </a:defRPr>
        </a:defPPr>
      </a:lstStyle>
    </a:lnDef>
  </a:objectDefaults>
  <a:extraClrSchemeLst>
    <a:extraClrScheme>
      <a:clrScheme name="117TGp_report_diagram_v2 1">
        <a:dk1>
          <a:srgbClr val="000000"/>
        </a:dk1>
        <a:lt1>
          <a:srgbClr val="FFFFFF"/>
        </a:lt1>
        <a:dk2>
          <a:srgbClr val="000798"/>
        </a:dk2>
        <a:lt2>
          <a:srgbClr val="B2B2B2"/>
        </a:lt2>
        <a:accent1>
          <a:srgbClr val="1B33E7"/>
        </a:accent1>
        <a:accent2>
          <a:srgbClr val="6699FF"/>
        </a:accent2>
        <a:accent3>
          <a:srgbClr val="FFFFFF"/>
        </a:accent3>
        <a:accent4>
          <a:srgbClr val="000000"/>
        </a:accent4>
        <a:accent5>
          <a:srgbClr val="ABADF1"/>
        </a:accent5>
        <a:accent6>
          <a:srgbClr val="5C8AE7"/>
        </a:accent6>
        <a:hlink>
          <a:srgbClr val="99CCFF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7TGp_report_diagram_v2 2">
        <a:dk1>
          <a:srgbClr val="000000"/>
        </a:dk1>
        <a:lt1>
          <a:srgbClr val="FFFFFF"/>
        </a:lt1>
        <a:dk2>
          <a:srgbClr val="094332"/>
        </a:dk2>
        <a:lt2>
          <a:srgbClr val="B2B2B2"/>
        </a:lt2>
        <a:accent1>
          <a:srgbClr val="0D6531"/>
        </a:accent1>
        <a:accent2>
          <a:srgbClr val="39AF6E"/>
        </a:accent2>
        <a:accent3>
          <a:srgbClr val="FFFFFF"/>
        </a:accent3>
        <a:accent4>
          <a:srgbClr val="000000"/>
        </a:accent4>
        <a:accent5>
          <a:srgbClr val="AAB8AD"/>
        </a:accent5>
        <a:accent6>
          <a:srgbClr val="339E63"/>
        </a:accent6>
        <a:hlink>
          <a:srgbClr val="93E1A0"/>
        </a:hlink>
        <a:folHlink>
          <a:srgbClr val="1D834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7TGp_report_diagram_v2 3">
        <a:dk1>
          <a:srgbClr val="000000"/>
        </a:dk1>
        <a:lt1>
          <a:srgbClr val="FFFFFF"/>
        </a:lt1>
        <a:dk2>
          <a:srgbClr val="275CA3"/>
        </a:dk2>
        <a:lt2>
          <a:srgbClr val="C0C0C0"/>
        </a:lt2>
        <a:accent1>
          <a:srgbClr val="529EBC"/>
        </a:accent1>
        <a:accent2>
          <a:srgbClr val="55BEE3"/>
        </a:accent2>
        <a:accent3>
          <a:srgbClr val="FFFFFF"/>
        </a:accent3>
        <a:accent4>
          <a:srgbClr val="000000"/>
        </a:accent4>
        <a:accent5>
          <a:srgbClr val="B3CCDA"/>
        </a:accent5>
        <a:accent6>
          <a:srgbClr val="4CACCE"/>
        </a:accent6>
        <a:hlink>
          <a:srgbClr val="9FD4F1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117TGp_report_diagram_v2</Template>
  <TotalTime>117465</TotalTime>
  <Pages>0</Pages>
  <Words>97</Words>
  <Characters>0</Characters>
  <Application>Microsoft Office PowerPoint</Application>
  <DocSecurity>0</DocSecurity>
  <PresentationFormat>全屏显示(4:3)</PresentationFormat>
  <Lines>0</Lines>
  <Paragraphs>65</Paragraphs>
  <Slides>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等线</vt:lpstr>
      <vt:lpstr>楷体_GB2312</vt:lpstr>
      <vt:lpstr>宋体</vt:lpstr>
      <vt:lpstr>Arial</vt:lpstr>
      <vt:lpstr>Garamond</vt:lpstr>
      <vt:lpstr>Lucida Sans Unicode</vt:lpstr>
      <vt:lpstr>Times New Roman</vt:lpstr>
      <vt:lpstr>Wingdings</vt:lpstr>
      <vt:lpstr>117TGp_report_diagram_v2</vt:lpstr>
      <vt:lpstr>PowerPoint 演示文稿</vt:lpstr>
      <vt:lpstr>PowerPoint 演示文稿</vt:lpstr>
      <vt:lpstr>PowerPoint 演示文稿</vt:lpstr>
    </vt:vector>
  </TitlesOfParts>
  <Company>Happy Home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TJU模板</dc:title>
  <dc:creator>JAGUAR</dc:creator>
  <cp:lastModifiedBy>lsliu</cp:lastModifiedBy>
  <cp:revision>1957</cp:revision>
  <dcterms:created xsi:type="dcterms:W3CDTF">2007-01-05T14:28:27Z</dcterms:created>
  <dcterms:modified xsi:type="dcterms:W3CDTF">2020-12-07T14:01:12Z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2052-9.1.0.5100</vt:lpwstr>
  </property>
</Properties>
</file>