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188"/>
          </a:xfrm>
          <a:prstGeom prst="rect">
            <a:avLst/>
          </a:prstGeom>
        </p:spPr>
        <p:txBody>
          <a:bodyPr vert="horz" lIns="90663" tIns="45331" rIns="90663" bIns="4533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1" cy="495188"/>
          </a:xfrm>
          <a:prstGeom prst="rect">
            <a:avLst/>
          </a:prstGeom>
        </p:spPr>
        <p:txBody>
          <a:bodyPr vert="horz" lIns="90663" tIns="45331" rIns="90663" bIns="45331" rtlCol="0"/>
          <a:lstStyle>
            <a:lvl1pPr algn="r">
              <a:defRPr sz="1200"/>
            </a:lvl1pPr>
          </a:lstStyle>
          <a:p>
            <a:fld id="{5D0EB5D7-2514-45F6-AEB8-E44AFD1CE31F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63" tIns="45331" rIns="90663" bIns="453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663" tIns="45331" rIns="90663" bIns="4533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302"/>
            <a:ext cx="2918831" cy="495187"/>
          </a:xfrm>
          <a:prstGeom prst="rect">
            <a:avLst/>
          </a:prstGeom>
        </p:spPr>
        <p:txBody>
          <a:bodyPr vert="horz" lIns="90663" tIns="45331" rIns="90663" bIns="4533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4302"/>
            <a:ext cx="2918831" cy="495187"/>
          </a:xfrm>
          <a:prstGeom prst="rect">
            <a:avLst/>
          </a:prstGeom>
        </p:spPr>
        <p:txBody>
          <a:bodyPr vert="horz" lIns="90663" tIns="45331" rIns="90663" bIns="45331" rtlCol="0" anchor="b"/>
          <a:lstStyle>
            <a:lvl1pPr algn="r">
              <a:defRPr sz="1200"/>
            </a:lvl1pPr>
          </a:lstStyle>
          <a:p>
            <a:fld id="{EB6C52E8-426F-448E-9E33-C75636AF66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150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BB34B-68FE-41C6-BF06-B013E6A89B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251E9E-DD8B-43D4-BB71-83F66F7D16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5D5549-82AD-4DA5-9EC0-460BF66AA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D06761-CCCC-46D0-B945-0DC68E431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BD3134-900D-47D2-81AD-FC7015DC7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10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6E2B99-1154-43C6-BC4B-3BA2B87C4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F0E930-4F7B-49B5-B041-182A84F35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3D8CD1-D015-4182-A797-E7E60A20D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BCA208-F351-4DCD-A85F-180B86225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453111-ECE0-4DDD-ABC0-8FCC41BD0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0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3A97AED-584D-43B5-9128-298131B3C6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318749E-903D-466F-B921-0CAB5D7163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71BC9C-0956-4ECE-9F53-7EBA0250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922BE2-7086-409F-B809-B96FDA546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19DA31-927C-4D4B-AA1E-CC954F7A8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886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7F499-8BE4-4AC1-86FA-BB9B7305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38199F-8AA1-4547-A7E1-41BA1B2EA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11889E-1A4B-458F-92A5-21540B9B0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A04813-2A4E-443B-92D7-665C1640A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3AF9BA-D517-4D4E-97A0-BAE64A276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17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9D7762-70DF-4486-B7A0-DD9E21BAD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7C2108-0283-4402-910C-506C187F0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C464AE-8E83-4259-8CC3-C7BD7998E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A0B842-12C7-4A01-BFC4-2DAB4EEDE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2E29DA-AAB8-49D3-B687-17E2D58FD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533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E8EF43-93F7-415C-94EC-389072DC8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0828BC-0024-433B-965D-F5A09ADC82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F62D4FA-E809-4A24-992F-5A7369249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C32E31-29CA-4C46-A02E-461931E4E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FC846C-A692-4757-B849-69E611BC0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3447B5-ED3E-4195-A24D-F2A55D515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06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45EE39-5619-4018-AEC6-7D9D3354D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57415D-5141-4B2F-9AAE-B6DD5E35D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4878AA-FF40-41F2-8672-424822059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15B1DB4-9353-436A-9AC4-C13576D4A7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3B7BCBA-E7A7-416A-903C-4BEDBAFA85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0FF32FA-9F42-400F-B4C2-77FE36F9F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1908DD0-F8A7-42FA-81C6-4F070AD94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55112FE-48E9-4536-829B-B34F15627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33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388601-8E1B-41A9-AA23-6D96DB9C5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D5C1FF-1574-497B-86DE-54ABF818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702D84B-F7CC-4E74-9283-B8DCE07EA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6481ACC-4531-40B2-8583-FCA0F008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561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8934D8A-EF61-4408-B886-C16C0337A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AF2F628-6DAC-41B9-9525-193FF56B4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A879C3-692B-4986-B513-CCC9DC99D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3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8723E5-D400-4075-97CE-EE6ED56E9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883523-0AFC-4FFA-A916-E82E456ED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9D3C741-6265-4DC6-9ADC-41723551A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E99DCB-DA2A-4731-836D-9B16954F5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3FADD1-15EC-4668-9372-632167A0F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E818AC-F53F-4665-9FF7-0BA4CE111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50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7604F3-3760-4D42-88B7-6BE6CF90C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3E12E3-4441-45A4-8B26-2AB1E24375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E8CD729-E9E9-4410-8E6F-B769E4F2D0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A6B7CB-3DBF-4A20-8D1D-C86CE042A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B7FE27D-EC5C-487B-9582-804EF0926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108400F-6D3A-4385-890B-20B7C78AB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812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66F0FA2-BF10-426A-9453-EA772A32B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8DC0337-464A-423D-B8A1-2ED87A07F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27AB1-5577-491A-AC28-2E3A0DD2D6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4C2D4-676A-4D11-AAB5-53B4948E7B06}" type="datetimeFigureOut">
              <a:rPr kumimoji="1" lang="ja-JP" altLang="en-US" smtClean="0"/>
              <a:t>2022/1/29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6ECA4A-5819-46CA-AE53-751297132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1E2C0F-EA8E-44ED-A971-FB43431D4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BA8C1-040A-46DB-92C5-07F2C160A6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99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AF86B3-4670-4A07-B9FA-9631B59560C0}"/>
              </a:ext>
            </a:extLst>
          </p:cNvPr>
          <p:cNvSpPr txBox="1"/>
          <p:nvPr/>
        </p:nvSpPr>
        <p:spPr>
          <a:xfrm>
            <a:off x="5084563" y="4301045"/>
            <a:ext cx="11304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游ゴシック" panose="020B0400000000000000" pitchFamily="50" charset="-128"/>
                <a:cs typeface="Helvetica" panose="020B0604020202020204" pitchFamily="34" charset="0"/>
              </a:rPr>
              <a:t>Log-Rank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游ゴシック" panose="020B0400000000000000" pitchFamily="50" charset="-128"/>
                <a:cs typeface="Helvetica" panose="020B0604020202020204" pitchFamily="34" charset="0"/>
              </a:rPr>
              <a:t>p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游ゴシック" panose="020B0400000000000000" pitchFamily="50" charset="-128"/>
                <a:cs typeface="Helvetica" panose="020B0604020202020204" pitchFamily="34" charset="0"/>
              </a:rPr>
              <a:t>= 0.004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CD207A2-7768-45B3-BD4B-94980FB3A9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68" t="6211" r="25527" b="8410"/>
          <a:stretch/>
        </p:blipFill>
        <p:spPr>
          <a:xfrm>
            <a:off x="929351" y="1396388"/>
            <a:ext cx="5881320" cy="406522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F945916-5771-459C-99A8-A0C36EB18B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192" r="-523" b="76130"/>
          <a:stretch/>
        </p:blipFill>
        <p:spPr>
          <a:xfrm>
            <a:off x="5599193" y="1118664"/>
            <a:ext cx="383146" cy="1125246"/>
          </a:xfrm>
          <a:prstGeom prst="rect">
            <a:avLst/>
          </a:prstGeom>
        </p:spPr>
      </p:pic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6253CC6-645E-4D6C-AC24-F880A0CEB36B}"/>
              </a:ext>
            </a:extLst>
          </p:cNvPr>
          <p:cNvGrpSpPr/>
          <p:nvPr/>
        </p:nvGrpSpPr>
        <p:grpSpPr>
          <a:xfrm>
            <a:off x="526127" y="1012803"/>
            <a:ext cx="5084282" cy="4832394"/>
            <a:chOff x="2752114" y="734196"/>
            <a:chExt cx="5084282" cy="4832394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D5D15FA-67AE-405D-BE17-C7C8E98505F5}"/>
                </a:ext>
              </a:extLst>
            </p:cNvPr>
            <p:cNvSpPr txBox="1"/>
            <p:nvPr/>
          </p:nvSpPr>
          <p:spPr>
            <a:xfrm>
              <a:off x="4355603" y="734196"/>
              <a:ext cx="348079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游ゴシック" panose="020B0400000000000000" pitchFamily="50" charset="-128"/>
                  <a:cs typeface="Helvetica" panose="020B0604020202020204" pitchFamily="34" charset="0"/>
                </a:rPr>
                <a:t>Overall survival(OS)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游ゴシック" panose="020B0400000000000000" pitchFamily="50" charset="-128"/>
                <a:cs typeface="Helvetica" panose="020B0604020202020204" pitchFamily="34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C216867-FA02-42B0-9490-CB19DA09D614}"/>
                </a:ext>
              </a:extLst>
            </p:cNvPr>
            <p:cNvSpPr txBox="1"/>
            <p:nvPr/>
          </p:nvSpPr>
          <p:spPr>
            <a:xfrm rot="16200000">
              <a:off x="1833964" y="3042846"/>
              <a:ext cx="220563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dirty="0">
                  <a:latin typeface="Helvetica" panose="020B0604020202020204" pitchFamily="34" charset="0"/>
                  <a:ea typeface="ＭＳ Ｐゴシック" panose="020B0600070205080204" pitchFamily="50" charset="-128"/>
                  <a:cs typeface="Helvetica" panose="020B0604020202020204" pitchFamily="34" charset="0"/>
                </a:rPr>
                <a:t>Overall survival (%)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BC83E359-1242-4DA4-904C-8A769E2D8C29}"/>
                </a:ext>
              </a:extLst>
            </p:cNvPr>
            <p:cNvSpPr txBox="1"/>
            <p:nvPr/>
          </p:nvSpPr>
          <p:spPr>
            <a:xfrm>
              <a:off x="4969965" y="5197258"/>
              <a:ext cx="22520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ＭＳ Ｐゴシック" panose="020B0600070205080204" pitchFamily="50" charset="-128"/>
                  <a:cs typeface="Helvetica" panose="020B0604020202020204" pitchFamily="34" charset="0"/>
                </a:rPr>
                <a:t>Days after operation</a:t>
              </a: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E5C120F-7793-4E16-80D4-67B31B47C246}"/>
              </a:ext>
            </a:extLst>
          </p:cNvPr>
          <p:cNvSpPr txBox="1"/>
          <p:nvPr/>
        </p:nvSpPr>
        <p:spPr>
          <a:xfrm>
            <a:off x="5950025" y="1429012"/>
            <a:ext cx="1130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StageⅠ</a:t>
            </a:r>
          </a:p>
          <a:p>
            <a:r>
              <a:rPr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StageⅡ</a:t>
            </a:r>
          </a:p>
          <a:p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StageⅢ</a:t>
            </a:r>
          </a:p>
          <a:p>
            <a:r>
              <a:rPr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StageⅣ</a:t>
            </a:r>
            <a:endParaRPr kumimoji="1" lang="ja-JP" alt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BCC8FA6-0CEF-484C-8E74-1C7FB89805EC}"/>
              </a:ext>
            </a:extLst>
          </p:cNvPr>
          <p:cNvSpPr txBox="1"/>
          <p:nvPr/>
        </p:nvSpPr>
        <p:spPr>
          <a:xfrm>
            <a:off x="320040" y="118602"/>
            <a:ext cx="60932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游ゴシック Light" panose="020B0300000000000000" pitchFamily="50" charset="-128"/>
                <a:cs typeface="Helvetica" panose="020B0604020202020204" pitchFamily="34" charset="0"/>
              </a:rPr>
              <a:t>Supplementary Figure </a:t>
            </a:r>
            <a:r>
              <a:rPr lang="en-US" altLang="ja-JP" sz="2800" dirty="0">
                <a:solidFill>
                  <a:prstClr val="black"/>
                </a:solidFill>
                <a:latin typeface="Helvetica" panose="020B0604020202020204" pitchFamily="34" charset="0"/>
                <a:ea typeface="游ゴシック Light" panose="020B0300000000000000" pitchFamily="50" charset="-128"/>
                <a:cs typeface="Helvetica" panose="020B0604020202020204" pitchFamily="34" charset="0"/>
              </a:rPr>
              <a:t>1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0896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25792</TotalTime>
  <Words>22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Helvetica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圭佑 後藤</dc:creator>
  <cp:lastModifiedBy>圭佑 後藤</cp:lastModifiedBy>
  <cp:revision>81</cp:revision>
  <cp:lastPrinted>2021-10-05T05:24:25Z</cp:lastPrinted>
  <dcterms:created xsi:type="dcterms:W3CDTF">2021-07-18T23:49:07Z</dcterms:created>
  <dcterms:modified xsi:type="dcterms:W3CDTF">2022-01-29T02:08:35Z</dcterms:modified>
</cp:coreProperties>
</file>