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ensmed\Home\BRAF%20non-V600E\BRAF%20post-MOTOR\Waterfall%20plot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9DA-4285-9DB4-7D7D67052D0F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9DA-4285-9DB4-7D7D67052D0F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9DA-4285-9DB4-7D7D67052D0F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9DA-4285-9DB4-7D7D67052D0F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9DA-4285-9DB4-7D7D67052D0F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9DA-4285-9DB4-7D7D67052D0F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99DA-4285-9DB4-7D7D67052D0F}"/>
              </c:ext>
            </c:extLst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99DA-4285-9DB4-7D7D67052D0F}"/>
              </c:ext>
            </c:extLst>
          </c:dPt>
          <c:dPt>
            <c:idx val="1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99DA-4285-9DB4-7D7D67052D0F}"/>
              </c:ext>
            </c:extLst>
          </c:dPt>
          <c:dPt>
            <c:idx val="1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99DA-4285-9DB4-7D7D67052D0F}"/>
              </c:ext>
            </c:extLst>
          </c:dPt>
          <c:dPt>
            <c:idx val="14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99DA-4285-9DB4-7D7D67052D0F}"/>
              </c:ext>
            </c:extLst>
          </c:dPt>
          <c:val>
            <c:numRef>
              <c:f>VUS!$A$2:$A$16</c:f>
              <c:numCache>
                <c:formatCode>General</c:formatCode>
                <c:ptCount val="15"/>
                <c:pt idx="0">
                  <c:v>35.479999999999997</c:v>
                </c:pt>
                <c:pt idx="1">
                  <c:v>30.77</c:v>
                </c:pt>
                <c:pt idx="2">
                  <c:v>28.5</c:v>
                </c:pt>
                <c:pt idx="3">
                  <c:v>9.17</c:v>
                </c:pt>
                <c:pt idx="4">
                  <c:v>4.9000000000000004</c:v>
                </c:pt>
                <c:pt idx="5">
                  <c:v>3.13</c:v>
                </c:pt>
                <c:pt idx="6">
                  <c:v>3.07</c:v>
                </c:pt>
                <c:pt idx="7">
                  <c:v>-8</c:v>
                </c:pt>
                <c:pt idx="8">
                  <c:v>-11.43</c:v>
                </c:pt>
                <c:pt idx="9">
                  <c:v>-20</c:v>
                </c:pt>
                <c:pt idx="10">
                  <c:v>-22.22</c:v>
                </c:pt>
                <c:pt idx="11">
                  <c:v>-40.909999999999997</c:v>
                </c:pt>
                <c:pt idx="12">
                  <c:v>-69.569999999999993</c:v>
                </c:pt>
                <c:pt idx="13">
                  <c:v>-100</c:v>
                </c:pt>
                <c:pt idx="14">
                  <c:v>-100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99DA-4285-9DB4-7D7D67052D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84549480"/>
        <c:axId val="784543904"/>
      </c:barChart>
      <c:catAx>
        <c:axId val="784549480"/>
        <c:scaling>
          <c:orientation val="minMax"/>
        </c:scaling>
        <c:delete val="1"/>
        <c:axPos val="b"/>
        <c:majorTickMark val="none"/>
        <c:minorTickMark val="none"/>
        <c:tickLblPos val="nextTo"/>
        <c:crossAx val="784543904"/>
        <c:crosses val="autoZero"/>
        <c:auto val="1"/>
        <c:lblAlgn val="ctr"/>
        <c:lblOffset val="100"/>
        <c:noMultiLvlLbl val="0"/>
      </c:catAx>
      <c:valAx>
        <c:axId val="784543904"/>
        <c:scaling>
          <c:orientation val="minMax"/>
          <c:max val="250"/>
          <c:min val="-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4549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727C7-7F17-4FFD-8C0E-5B6CE6370E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DA567A-8EEA-48B9-86F6-CD35BF38E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6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S-2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D2E66-C54D-F549-A597-61EDF13C12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649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6A5EF-7267-4B58-B298-9BC9514D5A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C80653-47B0-4125-9D42-C2113C952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5919A-422D-476D-84F5-2A356E1F3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375A-AF50-4ACA-AEB7-507DB33267F0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2A830-DEED-43D9-95AF-F24FCC5A9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ECF0A-7BB3-4C33-B5F6-45144D08B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899B-2A7D-4E1C-8B61-E1C33634B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8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8283B-E852-40C8-B5D6-6EBD1B5C0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691367-E2DE-4365-80B1-BCD0F4D55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12CB2-751E-4D93-94A5-DBE2907A1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375A-AF50-4ACA-AEB7-507DB33267F0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4ABA6-0108-49A5-A061-1D1A445FA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64EAA-6B47-4E4C-B22E-582D5C224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899B-2A7D-4E1C-8B61-E1C33634B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399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C02DF1-2309-4D05-816F-390E240EB7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96CD1-89DC-4E5C-804C-1B16199651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18C694-0342-447A-A9A4-182648525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375A-AF50-4ACA-AEB7-507DB33267F0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8DBD3-3A0F-4C30-AEEF-BAD233679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6B15B-1E57-4208-B743-1AF095AF8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899B-2A7D-4E1C-8B61-E1C33634B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82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69A83-B177-4D79-ADA1-32EE4A177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93BCD-A07F-43CD-95D7-8ADDF7122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DF5E3-D968-4D24-854D-F857450F2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375A-AF50-4ACA-AEB7-507DB33267F0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F1116-62B0-4012-8B03-5FD72881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F025B-762F-402A-846D-5E501FC8D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899B-2A7D-4E1C-8B61-E1C33634B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25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3DEF7-8AAA-401F-B0C6-D59F2E8E3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A9C39F-FAE4-4E03-A893-536F97C0C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66822-8B4F-46E3-8E26-586C5C495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375A-AF50-4ACA-AEB7-507DB33267F0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52D1F-078B-485D-BA67-0A27F4933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63AE1-8FD8-4390-9194-10F3006EB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899B-2A7D-4E1C-8B61-E1C33634B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5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44416-66CE-45CD-96D5-3A11DBAE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6B7A5-5BDA-4455-8D27-F9ECC7A670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B778F7-207E-4A82-B5D8-FC2383305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28A7C-2843-4727-B03B-A33A26000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375A-AF50-4ACA-AEB7-507DB33267F0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DD366B-5505-4397-8199-189D892D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2EB0FE-02F2-4960-B72F-07BD38981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899B-2A7D-4E1C-8B61-E1C33634B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46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32D9E-7BCF-4533-BE7C-991F31721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1C83CC-81DB-46FA-A03E-4C55DEBC4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19835-5C2A-407E-AF04-01D2A82BA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732574-21DC-4CE1-837C-154CAC7954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B51474-A420-45E7-891C-2942530EF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DCBE01-828E-485A-8D6A-AFB19CDB0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375A-AF50-4ACA-AEB7-507DB33267F0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6C8412-9F69-4C8D-817A-332314816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713966-926A-41A5-9345-50494FA3E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899B-2A7D-4E1C-8B61-E1C33634B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77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801F7-EA9A-4ED5-99F8-10AEFAE57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AFC7C2-E3C7-40DC-8EC6-1C75213B4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375A-AF50-4ACA-AEB7-507DB33267F0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AD3B39-0A99-4F29-9B0C-26E4DFF36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8E3151-7E91-479E-BA1D-0C44EAF75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899B-2A7D-4E1C-8B61-E1C33634B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75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CDC74B-8102-4371-B0B1-FE214180A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375A-AF50-4ACA-AEB7-507DB33267F0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ADF2BA-86BD-4046-B257-96AE20F04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8B9CA2-B4C8-4755-9DFC-DE33E692F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899B-2A7D-4E1C-8B61-E1C33634B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23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0DD35-2002-47D3-A3CF-EA5A6E083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812B9-1AB9-414E-8B80-6605B8CD4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97D83E-F728-4D4B-8129-7A9A08D694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17F03C-49F0-4304-8CFB-CB49234F7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375A-AF50-4ACA-AEB7-507DB33267F0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7E6365-D2C3-41CC-81FF-406F50EB6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AD3677-35E7-413D-A0AE-58F146D4C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899B-2A7D-4E1C-8B61-E1C33634B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99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B540F-548C-4533-B874-5454F0D84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892C28-8DE1-41B9-812A-428359A845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7C3DB2-2045-46DE-AD0A-3B4B954C7F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FCF8E2-A5DC-4AA3-9467-CD521DE6D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375A-AF50-4ACA-AEB7-507DB33267F0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A37421-021D-4AB6-9D27-C97E623C5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2D8818-8A27-493E-947C-76F6687C0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899B-2A7D-4E1C-8B61-E1C33634B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398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4C6168-3A0F-4B09-A4F9-398EF16B2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230FB8-1A06-4B31-9DD0-892CE5EFF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37E1A-490B-4F42-BF54-28AD247009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2375A-AF50-4ACA-AEB7-507DB33267F0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9EFA2-BAF4-4E01-A3A2-3306A5B7E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0C1A5-B3D8-43ED-9067-DAA3F9B66C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1899B-2A7D-4E1C-8B61-E1C33634B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37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96807F2-37BF-4E92-B702-23E8ADD7E03D}"/>
              </a:ext>
            </a:extLst>
          </p:cNvPr>
          <p:cNvGraphicFramePr>
            <a:graphicFrameLocks/>
          </p:cNvGraphicFramePr>
          <p:nvPr/>
        </p:nvGraphicFramePr>
        <p:xfrm>
          <a:off x="2169993" y="1023581"/>
          <a:ext cx="8420669" cy="4612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A51D87B-4E12-443C-A17E-D397A022E1DF}"/>
              </a:ext>
            </a:extLst>
          </p:cNvPr>
          <p:cNvSpPr txBox="1"/>
          <p:nvPr/>
        </p:nvSpPr>
        <p:spPr>
          <a:xfrm rot="16200000">
            <a:off x="-906257" y="1407459"/>
            <a:ext cx="5813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Change % tumor volume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4ADE0D-F5EB-4A75-AC94-A807B64C3220}"/>
              </a:ext>
            </a:extLst>
          </p:cNvPr>
          <p:cNvGraphicFramePr>
            <a:graphicFrameLocks noGrp="1"/>
          </p:cNvGraphicFramePr>
          <p:nvPr/>
        </p:nvGraphicFramePr>
        <p:xfrm>
          <a:off x="2451037" y="5662969"/>
          <a:ext cx="7948555" cy="355694"/>
        </p:xfrm>
        <a:graphic>
          <a:graphicData uri="http://schemas.openxmlformats.org/drawingml/2006/table">
            <a:tbl>
              <a:tblPr firstRow="1" firstCol="1" bandRow="1"/>
              <a:tblGrid>
                <a:gridCol w="529699">
                  <a:extLst>
                    <a:ext uri="{9D8B030D-6E8A-4147-A177-3AD203B41FA5}">
                      <a16:colId xmlns:a16="http://schemas.microsoft.com/office/drawing/2014/main" val="1269919673"/>
                    </a:ext>
                  </a:extLst>
                </a:gridCol>
                <a:gridCol w="529699">
                  <a:extLst>
                    <a:ext uri="{9D8B030D-6E8A-4147-A177-3AD203B41FA5}">
                      <a16:colId xmlns:a16="http://schemas.microsoft.com/office/drawing/2014/main" val="1602733511"/>
                    </a:ext>
                  </a:extLst>
                </a:gridCol>
                <a:gridCol w="529699">
                  <a:extLst>
                    <a:ext uri="{9D8B030D-6E8A-4147-A177-3AD203B41FA5}">
                      <a16:colId xmlns:a16="http://schemas.microsoft.com/office/drawing/2014/main" val="4190471003"/>
                    </a:ext>
                  </a:extLst>
                </a:gridCol>
                <a:gridCol w="529699">
                  <a:extLst>
                    <a:ext uri="{9D8B030D-6E8A-4147-A177-3AD203B41FA5}">
                      <a16:colId xmlns:a16="http://schemas.microsoft.com/office/drawing/2014/main" val="2492998428"/>
                    </a:ext>
                  </a:extLst>
                </a:gridCol>
                <a:gridCol w="529699">
                  <a:extLst>
                    <a:ext uri="{9D8B030D-6E8A-4147-A177-3AD203B41FA5}">
                      <a16:colId xmlns:a16="http://schemas.microsoft.com/office/drawing/2014/main" val="2470312640"/>
                    </a:ext>
                  </a:extLst>
                </a:gridCol>
                <a:gridCol w="529699">
                  <a:extLst>
                    <a:ext uri="{9D8B030D-6E8A-4147-A177-3AD203B41FA5}">
                      <a16:colId xmlns:a16="http://schemas.microsoft.com/office/drawing/2014/main" val="352625119"/>
                    </a:ext>
                  </a:extLst>
                </a:gridCol>
                <a:gridCol w="529699">
                  <a:extLst>
                    <a:ext uri="{9D8B030D-6E8A-4147-A177-3AD203B41FA5}">
                      <a16:colId xmlns:a16="http://schemas.microsoft.com/office/drawing/2014/main" val="3631983024"/>
                    </a:ext>
                  </a:extLst>
                </a:gridCol>
                <a:gridCol w="529699">
                  <a:extLst>
                    <a:ext uri="{9D8B030D-6E8A-4147-A177-3AD203B41FA5}">
                      <a16:colId xmlns:a16="http://schemas.microsoft.com/office/drawing/2014/main" val="1693912194"/>
                    </a:ext>
                  </a:extLst>
                </a:gridCol>
                <a:gridCol w="529699">
                  <a:extLst>
                    <a:ext uri="{9D8B030D-6E8A-4147-A177-3AD203B41FA5}">
                      <a16:colId xmlns:a16="http://schemas.microsoft.com/office/drawing/2014/main" val="2245437882"/>
                    </a:ext>
                  </a:extLst>
                </a:gridCol>
                <a:gridCol w="529699">
                  <a:extLst>
                    <a:ext uri="{9D8B030D-6E8A-4147-A177-3AD203B41FA5}">
                      <a16:colId xmlns:a16="http://schemas.microsoft.com/office/drawing/2014/main" val="840632120"/>
                    </a:ext>
                  </a:extLst>
                </a:gridCol>
                <a:gridCol w="530313">
                  <a:extLst>
                    <a:ext uri="{9D8B030D-6E8A-4147-A177-3AD203B41FA5}">
                      <a16:colId xmlns:a16="http://schemas.microsoft.com/office/drawing/2014/main" val="1735008651"/>
                    </a:ext>
                  </a:extLst>
                </a:gridCol>
                <a:gridCol w="530313">
                  <a:extLst>
                    <a:ext uri="{9D8B030D-6E8A-4147-A177-3AD203B41FA5}">
                      <a16:colId xmlns:a16="http://schemas.microsoft.com/office/drawing/2014/main" val="2793545074"/>
                    </a:ext>
                  </a:extLst>
                </a:gridCol>
                <a:gridCol w="530313">
                  <a:extLst>
                    <a:ext uri="{9D8B030D-6E8A-4147-A177-3AD203B41FA5}">
                      <a16:colId xmlns:a16="http://schemas.microsoft.com/office/drawing/2014/main" val="329020813"/>
                    </a:ext>
                  </a:extLst>
                </a:gridCol>
                <a:gridCol w="530313">
                  <a:extLst>
                    <a:ext uri="{9D8B030D-6E8A-4147-A177-3AD203B41FA5}">
                      <a16:colId xmlns:a16="http://schemas.microsoft.com/office/drawing/2014/main" val="4047308413"/>
                    </a:ext>
                  </a:extLst>
                </a:gridCol>
                <a:gridCol w="530313">
                  <a:extLst>
                    <a:ext uri="{9D8B030D-6E8A-4147-A177-3AD203B41FA5}">
                      <a16:colId xmlns:a16="http://schemas.microsoft.com/office/drawing/2014/main" val="1913959518"/>
                    </a:ext>
                  </a:extLst>
                </a:gridCol>
              </a:tblGrid>
              <a:tr h="17784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71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71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71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119483"/>
                  </a:ext>
                </a:extLst>
              </a:tr>
              <a:tr h="17784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500747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2830AEBF-92E2-4E1C-878E-EF0434EE07B5}"/>
              </a:ext>
            </a:extLst>
          </p:cNvPr>
          <p:cNvSpPr/>
          <p:nvPr/>
        </p:nvSpPr>
        <p:spPr>
          <a:xfrm>
            <a:off x="11237841" y="1271919"/>
            <a:ext cx="308026" cy="10601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990749-0899-43C1-8E09-C3B89329AF3B}"/>
              </a:ext>
            </a:extLst>
          </p:cNvPr>
          <p:cNvSpPr/>
          <p:nvPr/>
        </p:nvSpPr>
        <p:spPr>
          <a:xfrm>
            <a:off x="11237841" y="1046920"/>
            <a:ext cx="308026" cy="106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661E24-4A8F-40A3-85E3-E62C19EADC7E}"/>
              </a:ext>
            </a:extLst>
          </p:cNvPr>
          <p:cNvSpPr/>
          <p:nvPr/>
        </p:nvSpPr>
        <p:spPr>
          <a:xfrm>
            <a:off x="11237841" y="834885"/>
            <a:ext cx="308026" cy="1060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B74D0B-BE64-4ECD-94EF-FAF97C238DFB}"/>
              </a:ext>
            </a:extLst>
          </p:cNvPr>
          <p:cNvSpPr txBox="1"/>
          <p:nvPr/>
        </p:nvSpPr>
        <p:spPr>
          <a:xfrm>
            <a:off x="10345464" y="795548"/>
            <a:ext cx="774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cs typeface="Arial" panose="020B0604020202020204" pitchFamily="34" charset="0"/>
              </a:rPr>
              <a:t>PD</a:t>
            </a:r>
          </a:p>
          <a:p>
            <a:r>
              <a:rPr lang="en-US" sz="1200" dirty="0">
                <a:cs typeface="Arial" panose="020B0604020202020204" pitchFamily="34" charset="0"/>
              </a:rPr>
              <a:t>SD</a:t>
            </a:r>
          </a:p>
          <a:p>
            <a:r>
              <a:rPr lang="en-US" sz="1200" dirty="0">
                <a:cs typeface="Arial" panose="020B0604020202020204" pitchFamily="34" charset="0"/>
              </a:rPr>
              <a:t>PR/CR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DEB0AD-0D85-45A1-8FD8-62C374DB81EB}"/>
              </a:ext>
            </a:extLst>
          </p:cNvPr>
          <p:cNvSpPr txBox="1"/>
          <p:nvPr/>
        </p:nvSpPr>
        <p:spPr>
          <a:xfrm>
            <a:off x="10347451" y="2364618"/>
            <a:ext cx="1198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PD-L1</a:t>
            </a:r>
          </a:p>
          <a:p>
            <a:r>
              <a:rPr lang="en-US" sz="1200" dirty="0"/>
              <a:t>0%</a:t>
            </a:r>
          </a:p>
          <a:p>
            <a:r>
              <a:rPr lang="en-US" sz="1200" dirty="0"/>
              <a:t>1-49%</a:t>
            </a:r>
          </a:p>
          <a:p>
            <a:r>
              <a:rPr lang="en-US" sz="1200" dirty="0"/>
              <a:t>&gt;50%</a:t>
            </a:r>
          </a:p>
          <a:p>
            <a:r>
              <a:rPr lang="en-US" sz="1200" dirty="0"/>
              <a:t>Unknown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D1D9045-DF5F-4F65-A58B-F4C752A85AE1}"/>
              </a:ext>
            </a:extLst>
          </p:cNvPr>
          <p:cNvSpPr/>
          <p:nvPr/>
        </p:nvSpPr>
        <p:spPr>
          <a:xfrm>
            <a:off x="11244644" y="2594414"/>
            <a:ext cx="277091" cy="11129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B0B372-3D7C-427F-A749-1568D84567C3}"/>
              </a:ext>
            </a:extLst>
          </p:cNvPr>
          <p:cNvSpPr/>
          <p:nvPr/>
        </p:nvSpPr>
        <p:spPr>
          <a:xfrm>
            <a:off x="11244644" y="2769460"/>
            <a:ext cx="277091" cy="11129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3A7390-ED20-441B-BAD2-A401AB6FEFA5}"/>
              </a:ext>
            </a:extLst>
          </p:cNvPr>
          <p:cNvSpPr/>
          <p:nvPr/>
        </p:nvSpPr>
        <p:spPr>
          <a:xfrm>
            <a:off x="11244644" y="2964292"/>
            <a:ext cx="277091" cy="11129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77CC4E-CC26-466A-9781-F6890F0B2FA9}"/>
              </a:ext>
            </a:extLst>
          </p:cNvPr>
          <p:cNvSpPr/>
          <p:nvPr/>
        </p:nvSpPr>
        <p:spPr>
          <a:xfrm>
            <a:off x="11231390" y="1996793"/>
            <a:ext cx="277091" cy="12469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4396AE-F21B-4590-AC05-D63E672C812F}"/>
              </a:ext>
            </a:extLst>
          </p:cNvPr>
          <p:cNvSpPr/>
          <p:nvPr/>
        </p:nvSpPr>
        <p:spPr>
          <a:xfrm>
            <a:off x="11231389" y="1798735"/>
            <a:ext cx="277091" cy="12469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0C3B8B-BF49-4ECE-829B-8124D36E249B}"/>
              </a:ext>
            </a:extLst>
          </p:cNvPr>
          <p:cNvSpPr txBox="1"/>
          <p:nvPr/>
        </p:nvSpPr>
        <p:spPr>
          <a:xfrm>
            <a:off x="10356381" y="1573630"/>
            <a:ext cx="5465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TMB </a:t>
            </a:r>
          </a:p>
          <a:p>
            <a:r>
              <a:rPr lang="en-US" sz="1200" dirty="0"/>
              <a:t>&lt;10</a:t>
            </a:r>
          </a:p>
          <a:p>
            <a:r>
              <a:rPr lang="en-US" sz="1200" dirty="0"/>
              <a:t>≥10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6647CF-B36A-41A4-9A08-02CB38CAAA49}"/>
              </a:ext>
            </a:extLst>
          </p:cNvPr>
          <p:cNvSpPr txBox="1"/>
          <p:nvPr/>
        </p:nvSpPr>
        <p:spPr>
          <a:xfrm>
            <a:off x="377505" y="6308521"/>
            <a:ext cx="1149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S-2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D1E1C5C-6D63-4323-B371-3FB0CA9333E0}"/>
              </a:ext>
            </a:extLst>
          </p:cNvPr>
          <p:cNvSpPr/>
          <p:nvPr/>
        </p:nvSpPr>
        <p:spPr>
          <a:xfrm>
            <a:off x="11244644" y="3180192"/>
            <a:ext cx="277091" cy="1112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C6A4DA-8BC7-46AB-8DFE-BA1C29BD21E6}"/>
              </a:ext>
            </a:extLst>
          </p:cNvPr>
          <p:cNvSpPr txBox="1"/>
          <p:nvPr/>
        </p:nvSpPr>
        <p:spPr>
          <a:xfrm>
            <a:off x="1890183" y="5609983"/>
            <a:ext cx="142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PD-L1</a:t>
            </a:r>
          </a:p>
          <a:p>
            <a:r>
              <a:rPr lang="en-US" sz="1200" dirty="0"/>
              <a:t>TMB</a:t>
            </a:r>
          </a:p>
        </p:txBody>
      </p:sp>
    </p:spTree>
    <p:extLst>
      <p:ext uri="{BB962C8B-B14F-4D97-AF65-F5344CB8AC3E}">
        <p14:creationId xmlns:p14="http://schemas.microsoft.com/office/powerpoint/2010/main" val="553509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60</Words>
  <Application>Microsoft Office PowerPoint</Application>
  <PresentationFormat>Widescreen</PresentationFormat>
  <Paragraphs>47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Thomas, Reeja/Surgery</dc:creator>
  <cp:lastModifiedBy>Murciano-Goroff, Yonina R./Medicine</cp:lastModifiedBy>
  <cp:revision>4</cp:revision>
  <dcterms:created xsi:type="dcterms:W3CDTF">2021-05-10T13:59:20Z</dcterms:created>
  <dcterms:modified xsi:type="dcterms:W3CDTF">2021-09-28T13:47:08Z</dcterms:modified>
</cp:coreProperties>
</file>