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2.xml" ContentType="application/vnd.openxmlformats-officedocument.presentationml.notesSl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ppt/charts/chart15.xml" ContentType="application/vnd.openxmlformats-officedocument.drawingml.chart+xml"/>
  <Override PartName="/ppt/charts/style15.xml" ContentType="application/vnd.ms-office.chartstyle+xml"/>
  <Override PartName="/ppt/charts/colors15.xml" ContentType="application/vnd.ms-office.chartcolorstyle+xml"/>
  <Override PartName="/ppt/charts/chart16.xml" ContentType="application/vnd.openxmlformats-officedocument.drawingml.chart+xml"/>
  <Override PartName="/ppt/charts/style16.xml" ContentType="application/vnd.ms-office.chartstyle+xml"/>
  <Override PartName="/ppt/charts/colors16.xml" ContentType="application/vnd.ms-office.chartcolorstyle+xml"/>
  <Override PartName="/ppt/charts/chart17.xml" ContentType="application/vnd.openxmlformats-officedocument.drawingml.chart+xml"/>
  <Override PartName="/ppt/charts/style17.xml" ContentType="application/vnd.ms-office.chartstyle+xml"/>
  <Override PartName="/ppt/charts/colors17.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7" r:id="rId2"/>
    <p:sldId id="258" r:id="rId3"/>
    <p:sldId id="259" r:id="rId4"/>
    <p:sldId id="260" r:id="rId5"/>
    <p:sldId id="261" r:id="rId6"/>
    <p:sldId id="262"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28" autoAdjust="0"/>
    <p:restoredTop sz="94660"/>
  </p:normalViewPr>
  <p:slideViewPr>
    <p:cSldViewPr snapToGrid="0">
      <p:cViewPr varScale="1">
        <p:scale>
          <a:sx n="156" d="100"/>
          <a:sy n="156" d="100"/>
        </p:scale>
        <p:origin x="184" y="26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oleObject" Target="file:////Users\abhardwaj\Desktop\AB%23209%20-%20calc.xlsx" TargetMode="External"/><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oleObject" Target="file:////Users\abhardwaj\Desktop\AB%23209%20-%20calc.xlsx" TargetMode="External"/><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oleObject" Target="file:////Users\abhardwaj\Desktop\AB%23209%20-%20calc.xlsx" TargetMode="External"/><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oleObject" Target="file:////Users\abhardwaj\Desktop\AB%23209%20-%20calc.xlsx" TargetMode="External"/><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oleObject" Target="Bedrosian%20Lab:mir140%20fluvastatin%20data:qPCR:HS#88 -  Quantification Cq Results.xlsx" TargetMode="External"/><Relationship Id="rId2" Type="http://schemas.microsoft.com/office/2011/relationships/chartColorStyle" Target="colors13.xml"/><Relationship Id="rId1" Type="http://schemas.microsoft.com/office/2011/relationships/chartStyle" Target="style13.xml"/></Relationships>
</file>

<file path=ppt/charts/_rels/chart14.xml.rels><?xml version="1.0" encoding="UTF-8" standalone="yes"?>
<Relationships xmlns="http://schemas.openxmlformats.org/package/2006/relationships"><Relationship Id="rId3" Type="http://schemas.openxmlformats.org/officeDocument/2006/relationships/oleObject" Target="file:////Users\abhardwaj\Desktop\AB%23209%20-%20calc.xlsx" TargetMode="External"/><Relationship Id="rId2" Type="http://schemas.microsoft.com/office/2011/relationships/chartColorStyle" Target="colors14.xml"/><Relationship Id="rId1" Type="http://schemas.microsoft.com/office/2011/relationships/chartStyle" Target="style14.xml"/></Relationships>
</file>

<file path=ppt/charts/_rels/chart15.xml.rels><?xml version="1.0" encoding="UTF-8" standalone="yes"?>
<Relationships xmlns="http://schemas.openxmlformats.org/package/2006/relationships"><Relationship Id="rId3" Type="http://schemas.openxmlformats.org/officeDocument/2006/relationships/oleObject" Target="file:////Users\abhardwaj\Desktop\AB%23209%20-%20calc.xlsx" TargetMode="External"/><Relationship Id="rId2" Type="http://schemas.microsoft.com/office/2011/relationships/chartColorStyle" Target="colors15.xml"/><Relationship Id="rId1" Type="http://schemas.microsoft.com/office/2011/relationships/chartStyle" Target="style15.xml"/></Relationships>
</file>

<file path=ppt/charts/_rels/chart16.xml.rels><?xml version="1.0" encoding="UTF-8" standalone="yes"?>
<Relationships xmlns="http://schemas.openxmlformats.org/package/2006/relationships"><Relationship Id="rId3" Type="http://schemas.openxmlformats.org/officeDocument/2006/relationships/oleObject" Target="file:////Users\abhardwaj\Desktop\AB%23209%20-%20calc.xlsx" TargetMode="External"/><Relationship Id="rId2" Type="http://schemas.microsoft.com/office/2011/relationships/chartColorStyle" Target="colors16.xml"/><Relationship Id="rId1" Type="http://schemas.microsoft.com/office/2011/relationships/chartStyle" Target="style16.xml"/></Relationships>
</file>

<file path=ppt/charts/_rels/chart17.xml.rels><?xml version="1.0" encoding="UTF-8" standalone="yes"?>
<Relationships xmlns="http://schemas.openxmlformats.org/package/2006/relationships"><Relationship Id="rId3" Type="http://schemas.openxmlformats.org/officeDocument/2006/relationships/oleObject" Target="file:////mymdafiles\surg37\DOS\Surg-Onc\Bedrosian%20Lab\Harpreet\Experiments\QPCR\HS%2388%20-%20%20Quantification%20Cq%20Results.xlsx" TargetMode="External"/><Relationship Id="rId2" Type="http://schemas.microsoft.com/office/2011/relationships/chartColorStyle" Target="colors17.xml"/><Relationship Id="rId1" Type="http://schemas.microsoft.com/office/2011/relationships/chartStyle" Target="style17.xml"/></Relationships>
</file>

<file path=ppt/charts/_rels/chart2.xml.rels><?xml version="1.0" encoding="UTF-8" standalone="yes"?>
<Relationships xmlns="http://schemas.openxmlformats.org/package/2006/relationships"><Relationship Id="rId3" Type="http://schemas.openxmlformats.org/officeDocument/2006/relationships/oleObject" Target="file:////Users\abhardwaj\Desktop\AB%23209%20-%20calc.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Users\abhardwaj\Desktop\AB%23209%20-%20calc.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Users\abhardwaj\Desktop\AB%23209%20-%20calc.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Users\abhardwaj\Desktop\AB%23209%20-%20calc.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file:////Users\abhardwaj\Desktop\AB%23209%20-%20calc.xlsx"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file:////Users\abhardwaj\Desktop\AB%23209%20-%20calc.xlsx" TargetMode="External"/><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oleObject" Target="file:////Users\abhardwaj\Desktop\AB%23209%20-%20calc.xlsx" TargetMode="External"/><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oleObject" Target="file:////Users\abhardwaj\Desktop\AB%23209%20-%20calc.xlsx" TargetMode="External"/><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1"/>
    </mc:Choice>
    <mc:Fallback>
      <c:style val="1"/>
    </mc:Fallback>
  </mc:AlternateContent>
  <c:chart>
    <c:title>
      <c:tx>
        <c:rich>
          <a:bodyPr rot="0" spcFirstLastPara="1" vertOverflow="ellipsis" vert="horz" wrap="square" anchor="ctr" anchorCtr="1"/>
          <a:lstStyle/>
          <a:p>
            <a:pPr>
              <a:defRPr sz="1400" b="0" i="0" u="none" strike="noStrike" kern="1200" cap="none" spc="20" baseline="0">
                <a:solidFill>
                  <a:sysClr val="windowText" lastClr="000000"/>
                </a:solidFill>
                <a:latin typeface="+mn-lt"/>
                <a:ea typeface="+mn-ea"/>
                <a:cs typeface="+mn-cs"/>
              </a:defRPr>
            </a:pPr>
            <a:r>
              <a:rPr lang="en-US"/>
              <a:t>SOD1</a:t>
            </a:r>
          </a:p>
        </c:rich>
      </c:tx>
      <c:layout>
        <c:manualLayout>
          <c:xMode val="edge"/>
          <c:yMode val="edge"/>
          <c:x val="0.84970122484689403"/>
          <c:y val="8.3333333333333301E-2"/>
        </c:manualLayout>
      </c:layout>
      <c:overlay val="0"/>
      <c:spPr>
        <a:noFill/>
        <a:ln>
          <a:noFill/>
        </a:ln>
        <a:effectLst/>
      </c:spPr>
      <c:txPr>
        <a:bodyPr rot="0" spcFirstLastPara="1" vertOverflow="ellipsis" vert="horz" wrap="square" anchor="ctr" anchorCtr="1"/>
        <a:lstStyle/>
        <a:p>
          <a:pPr>
            <a:defRPr sz="1400" b="0" i="0" u="none" strike="noStrike" kern="1200" cap="none" spc="20" baseline="0">
              <a:solidFill>
                <a:sysClr val="windowText" lastClr="000000"/>
              </a:solidFill>
              <a:latin typeface="+mn-lt"/>
              <a:ea typeface="+mn-ea"/>
              <a:cs typeface="+mn-cs"/>
            </a:defRPr>
          </a:pPr>
          <a:endParaRPr lang="en-US"/>
        </a:p>
      </c:txPr>
    </c:title>
    <c:autoTitleDeleted val="0"/>
    <c:plotArea>
      <c:layout>
        <c:manualLayout>
          <c:layoutTarget val="inner"/>
          <c:xMode val="edge"/>
          <c:yMode val="edge"/>
          <c:x val="0.114551969517772"/>
          <c:y val="4.31605309895461E-2"/>
          <c:w val="0.87132392825896798"/>
          <c:h val="0.82242271799358402"/>
        </c:manualLayout>
      </c:layout>
      <c:barChart>
        <c:barDir val="col"/>
        <c:grouping val="clustered"/>
        <c:varyColors val="0"/>
        <c:ser>
          <c:idx val="0"/>
          <c:order val="0"/>
          <c:tx>
            <c:strRef>
              <c:f>'0'!$AA$6</c:f>
              <c:strCache>
                <c:ptCount val="1"/>
                <c:pt idx="0">
                  <c:v>SOD1</c:v>
                </c:pt>
              </c:strCache>
            </c:strRef>
          </c:tx>
          <c:spPr>
            <a:solidFill>
              <a:schemeClr val="bg1">
                <a:lumMod val="75000"/>
              </a:schemeClr>
            </a:solidFill>
            <a:ln w="9525" cap="flat" cmpd="sng" algn="ctr">
              <a:solidFill>
                <a:schemeClr val="tx1"/>
              </a:solidFill>
              <a:round/>
            </a:ln>
            <a:effectLst>
              <a:outerShdw blurRad="40000" dist="20000" dir="5400000" rotWithShape="0">
                <a:srgbClr val="000000">
                  <a:alpha val="38000"/>
                </a:srgbClr>
              </a:outerShdw>
            </a:effectLst>
          </c:spPr>
          <c:invertIfNegative val="0"/>
          <c:errBars>
            <c:errBarType val="both"/>
            <c:errValType val="cust"/>
            <c:noEndCap val="0"/>
            <c:plus>
              <c:numRef>
                <c:f>'0'!$AQ$7:$AQ$10</c:f>
                <c:numCache>
                  <c:formatCode>General</c:formatCode>
                  <c:ptCount val="4"/>
                  <c:pt idx="0">
                    <c:v>4.2817008420876698E-2</c:v>
                  </c:pt>
                  <c:pt idx="1">
                    <c:v>0.13588342219552699</c:v>
                  </c:pt>
                  <c:pt idx="2">
                    <c:v>0.39602637295931098</c:v>
                  </c:pt>
                  <c:pt idx="3">
                    <c:v>8.0327086841415193E-2</c:v>
                  </c:pt>
                </c:numCache>
              </c:numRef>
            </c:plus>
            <c:minus>
              <c:numRef>
                <c:f>'0'!$AQ$7:$AQ$10</c:f>
                <c:numCache>
                  <c:formatCode>General</c:formatCode>
                  <c:ptCount val="4"/>
                  <c:pt idx="0">
                    <c:v>4.2817008420876698E-2</c:v>
                  </c:pt>
                  <c:pt idx="1">
                    <c:v>0.13588342219552699</c:v>
                  </c:pt>
                  <c:pt idx="2">
                    <c:v>0.39602637295931098</c:v>
                  </c:pt>
                  <c:pt idx="3">
                    <c:v>8.0327086841415193E-2</c:v>
                  </c:pt>
                </c:numCache>
              </c:numRef>
            </c:minus>
            <c:spPr>
              <a:noFill/>
              <a:ln w="9525">
                <a:solidFill>
                  <a:sysClr val="windowText" lastClr="000000"/>
                </a:solidFill>
              </a:ln>
              <a:effectLst/>
            </c:spPr>
          </c:errBars>
          <c:cat>
            <c:strRef>
              <c:f>'0'!$Z$7:$Z$10</c:f>
              <c:strCache>
                <c:ptCount val="4"/>
                <c:pt idx="0">
                  <c:v>MCF10A (P)</c:v>
                </c:pt>
                <c:pt idx="1">
                  <c:v>MCF10.AT1</c:v>
                </c:pt>
                <c:pt idx="2">
                  <c:v>MCF10.DCIS</c:v>
                </c:pt>
                <c:pt idx="3">
                  <c:v>MCF10.Ca1d</c:v>
                </c:pt>
              </c:strCache>
            </c:strRef>
          </c:cat>
          <c:val>
            <c:numRef>
              <c:f>'0'!$AA$7:$AA$10</c:f>
              <c:numCache>
                <c:formatCode>0.000</c:formatCode>
                <c:ptCount val="4"/>
                <c:pt idx="0">
                  <c:v>1</c:v>
                </c:pt>
                <c:pt idx="1">
                  <c:v>1.2375900867722209</c:v>
                </c:pt>
                <c:pt idx="2">
                  <c:v>3.0473185730650609</c:v>
                </c:pt>
                <c:pt idx="3">
                  <c:v>0.79358153136214804</c:v>
                </c:pt>
              </c:numCache>
            </c:numRef>
          </c:val>
          <c:extLst>
            <c:ext xmlns:c16="http://schemas.microsoft.com/office/drawing/2014/chart" uri="{C3380CC4-5D6E-409C-BE32-E72D297353CC}">
              <c16:uniqueId val="{00000000-3EAB-4CB2-91C3-9C965C1C7CC3}"/>
            </c:ext>
          </c:extLst>
        </c:ser>
        <c:dLbls>
          <c:showLegendKey val="0"/>
          <c:showVal val="0"/>
          <c:showCatName val="0"/>
          <c:showSerName val="0"/>
          <c:showPercent val="0"/>
          <c:showBubbleSize val="0"/>
        </c:dLbls>
        <c:gapWidth val="100"/>
        <c:overlap val="-24"/>
        <c:axId val="279170464"/>
        <c:axId val="279171024"/>
      </c:barChart>
      <c:catAx>
        <c:axId val="279170464"/>
        <c:scaling>
          <c:orientation val="minMax"/>
        </c:scaling>
        <c:delete val="0"/>
        <c:axPos val="b"/>
        <c:numFmt formatCode="General" sourceLinked="0"/>
        <c:majorTickMark val="out"/>
        <c:minorTickMark val="none"/>
        <c:tickLblPos val="nextTo"/>
        <c:spPr>
          <a:noFill/>
          <a:ln w="9525" cap="flat" cmpd="sng" algn="ctr">
            <a:solidFill>
              <a:sysClr val="windowText" lastClr="000000"/>
            </a:solidFill>
            <a:round/>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en-US"/>
          </a:p>
        </c:txPr>
        <c:crossAx val="279171024"/>
        <c:crosses val="autoZero"/>
        <c:auto val="1"/>
        <c:lblAlgn val="ctr"/>
        <c:lblOffset val="100"/>
        <c:noMultiLvlLbl val="0"/>
      </c:catAx>
      <c:valAx>
        <c:axId val="279171024"/>
        <c:scaling>
          <c:orientation val="minMax"/>
        </c:scaling>
        <c:delete val="0"/>
        <c:axPos val="l"/>
        <c:numFmt formatCode="0" sourceLinked="0"/>
        <c:majorTickMark val="out"/>
        <c:minorTickMark val="none"/>
        <c:tickLblPos val="nextTo"/>
        <c:spPr>
          <a:noFill/>
          <a:ln>
            <a:solidFill>
              <a:sysClr val="windowText" lastClr="000000"/>
            </a:solidFill>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en-US"/>
          </a:p>
        </c:txPr>
        <c:crossAx val="279170464"/>
        <c:crosses val="autoZero"/>
        <c:crossBetween val="between"/>
        <c:majorUnit val="1"/>
      </c:valAx>
      <c:spPr>
        <a:noFill/>
        <a:ln>
          <a:noFill/>
        </a:ln>
        <a:effectLst/>
      </c:spPr>
    </c:plotArea>
    <c:plotVisOnly val="1"/>
    <c:dispBlanksAs val="gap"/>
    <c:showDLblsOverMax val="0"/>
  </c:chart>
  <c:spPr>
    <a:solidFill>
      <a:schemeClr val="bg1"/>
    </a:solidFill>
    <a:ln w="9525" cap="flat" cmpd="sng" algn="ctr">
      <a:noFill/>
      <a:round/>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1"/>
    </mc:Choice>
    <mc:Fallback>
      <c:style val="1"/>
    </mc:Fallback>
  </mc:AlternateContent>
  <c:chart>
    <c:title>
      <c:tx>
        <c:rich>
          <a:bodyPr rot="0" spcFirstLastPara="1" vertOverflow="ellipsis" vert="horz" wrap="square" anchor="ctr" anchorCtr="1"/>
          <a:lstStyle/>
          <a:p>
            <a:pPr>
              <a:defRPr sz="1400" b="0" i="0" u="none" strike="noStrike" kern="1200" cap="none" spc="20" baseline="0">
                <a:solidFill>
                  <a:sysClr val="windowText" lastClr="000000"/>
                </a:solidFill>
                <a:latin typeface="+mn-lt"/>
                <a:ea typeface="+mn-ea"/>
                <a:cs typeface="+mn-cs"/>
              </a:defRPr>
            </a:pPr>
            <a:r>
              <a:rPr lang="en-US"/>
              <a:t>LSS</a:t>
            </a:r>
          </a:p>
        </c:rich>
      </c:tx>
      <c:layout>
        <c:manualLayout>
          <c:xMode val="edge"/>
          <c:yMode val="edge"/>
          <c:x val="0.84970122484689403"/>
          <c:y val="8.3333333333333301E-2"/>
        </c:manualLayout>
      </c:layout>
      <c:overlay val="0"/>
      <c:spPr>
        <a:noFill/>
        <a:ln>
          <a:noFill/>
        </a:ln>
        <a:effectLst/>
      </c:spPr>
      <c:txPr>
        <a:bodyPr rot="0" spcFirstLastPara="1" vertOverflow="ellipsis" vert="horz" wrap="square" anchor="ctr" anchorCtr="1"/>
        <a:lstStyle/>
        <a:p>
          <a:pPr>
            <a:defRPr sz="1400" b="0" i="0" u="none" strike="noStrike" kern="1200" cap="none" spc="20" baseline="0">
              <a:solidFill>
                <a:sysClr val="windowText" lastClr="000000"/>
              </a:solidFill>
              <a:latin typeface="+mn-lt"/>
              <a:ea typeface="+mn-ea"/>
              <a:cs typeface="+mn-cs"/>
            </a:defRPr>
          </a:pPr>
          <a:endParaRPr lang="en-US"/>
        </a:p>
      </c:txPr>
    </c:title>
    <c:autoTitleDeleted val="0"/>
    <c:plotArea>
      <c:layout>
        <c:manualLayout>
          <c:layoutTarget val="inner"/>
          <c:xMode val="edge"/>
          <c:yMode val="edge"/>
          <c:x val="9.25649606299212E-2"/>
          <c:y val="4.2083333333333299E-2"/>
          <c:w val="0.87132392825896798"/>
          <c:h val="0.82242271799358402"/>
        </c:manualLayout>
      </c:layout>
      <c:barChart>
        <c:barDir val="col"/>
        <c:grouping val="clustered"/>
        <c:varyColors val="0"/>
        <c:ser>
          <c:idx val="0"/>
          <c:order val="0"/>
          <c:tx>
            <c:strRef>
              <c:f>'0'!$AM$6</c:f>
              <c:strCache>
                <c:ptCount val="1"/>
                <c:pt idx="0">
                  <c:v>LSS</c:v>
                </c:pt>
              </c:strCache>
            </c:strRef>
          </c:tx>
          <c:spPr>
            <a:gradFill rotWithShape="1">
              <a:gsLst>
                <a:gs pos="0">
                  <a:schemeClr val="dk1">
                    <a:tint val="88500"/>
                    <a:lumMod val="110000"/>
                    <a:satMod val="105000"/>
                    <a:tint val="67000"/>
                  </a:schemeClr>
                </a:gs>
                <a:gs pos="50000">
                  <a:schemeClr val="dk1">
                    <a:tint val="88500"/>
                    <a:lumMod val="105000"/>
                    <a:satMod val="103000"/>
                    <a:tint val="73000"/>
                  </a:schemeClr>
                </a:gs>
                <a:gs pos="100000">
                  <a:schemeClr val="dk1">
                    <a:tint val="88500"/>
                    <a:lumMod val="105000"/>
                    <a:satMod val="109000"/>
                    <a:tint val="81000"/>
                  </a:schemeClr>
                </a:gs>
              </a:gsLst>
              <a:lin ang="5400000" scaled="0"/>
            </a:gradFill>
            <a:ln w="9525" cap="flat" cmpd="sng" algn="ctr">
              <a:solidFill>
                <a:schemeClr val="dk1">
                  <a:tint val="88500"/>
                  <a:shade val="95000"/>
                </a:schemeClr>
              </a:solidFill>
              <a:round/>
            </a:ln>
            <a:effectLst/>
          </c:spPr>
          <c:invertIfNegative val="0"/>
          <c:errBars>
            <c:errBarType val="both"/>
            <c:errValType val="cust"/>
            <c:noEndCap val="0"/>
            <c:plus>
              <c:numRef>
                <c:f>'0'!$BC$7:$BC$10</c:f>
                <c:numCache>
                  <c:formatCode>General</c:formatCode>
                  <c:ptCount val="4"/>
                  <c:pt idx="0">
                    <c:v>2.0261882306280801E-2</c:v>
                  </c:pt>
                  <c:pt idx="1">
                    <c:v>9.6368559485092806E-2</c:v>
                  </c:pt>
                  <c:pt idx="2">
                    <c:v>2.24532365102652E-2</c:v>
                  </c:pt>
                  <c:pt idx="3">
                    <c:v>3.8862868247727902E-2</c:v>
                  </c:pt>
                </c:numCache>
              </c:numRef>
            </c:plus>
            <c:minus>
              <c:numRef>
                <c:f>'0'!$BC$7:$BC$10</c:f>
                <c:numCache>
                  <c:formatCode>General</c:formatCode>
                  <c:ptCount val="4"/>
                  <c:pt idx="0">
                    <c:v>2.0261882306280801E-2</c:v>
                  </c:pt>
                  <c:pt idx="1">
                    <c:v>9.6368559485092806E-2</c:v>
                  </c:pt>
                  <c:pt idx="2">
                    <c:v>2.24532365102652E-2</c:v>
                  </c:pt>
                  <c:pt idx="3">
                    <c:v>3.8862868247727902E-2</c:v>
                  </c:pt>
                </c:numCache>
              </c:numRef>
            </c:minus>
            <c:spPr>
              <a:noFill/>
              <a:ln w="9525">
                <a:solidFill>
                  <a:sysClr val="windowText" lastClr="000000"/>
                </a:solidFill>
              </a:ln>
              <a:effectLst/>
            </c:spPr>
          </c:errBars>
          <c:cat>
            <c:strRef>
              <c:f>'0'!$Z$7:$Z$10</c:f>
              <c:strCache>
                <c:ptCount val="4"/>
                <c:pt idx="0">
                  <c:v>MCF10A (P)</c:v>
                </c:pt>
                <c:pt idx="1">
                  <c:v>MCF10.AT1</c:v>
                </c:pt>
                <c:pt idx="2">
                  <c:v>MCF10.DCIS</c:v>
                </c:pt>
                <c:pt idx="3">
                  <c:v>MCF10.Ca1d</c:v>
                </c:pt>
              </c:strCache>
            </c:strRef>
          </c:cat>
          <c:val>
            <c:numRef>
              <c:f>'0'!$AM$7:$AM$10</c:f>
              <c:numCache>
                <c:formatCode>0.000</c:formatCode>
                <c:ptCount val="4"/>
                <c:pt idx="0">
                  <c:v>1</c:v>
                </c:pt>
                <c:pt idx="1">
                  <c:v>2.2602840171104202</c:v>
                </c:pt>
                <c:pt idx="2">
                  <c:v>0.81914790897533996</c:v>
                </c:pt>
                <c:pt idx="3">
                  <c:v>0.76989893828285005</c:v>
                </c:pt>
              </c:numCache>
            </c:numRef>
          </c:val>
          <c:extLst>
            <c:ext xmlns:c16="http://schemas.microsoft.com/office/drawing/2014/chart" uri="{C3380CC4-5D6E-409C-BE32-E72D297353CC}">
              <c16:uniqueId val="{00000000-24D0-4999-8CFA-4E2FEACFE52E}"/>
            </c:ext>
          </c:extLst>
        </c:ser>
        <c:dLbls>
          <c:showLegendKey val="0"/>
          <c:showVal val="0"/>
          <c:showCatName val="0"/>
          <c:showSerName val="0"/>
          <c:showPercent val="0"/>
          <c:showBubbleSize val="0"/>
        </c:dLbls>
        <c:gapWidth val="100"/>
        <c:overlap val="-24"/>
        <c:axId val="279782944"/>
        <c:axId val="279783504"/>
      </c:barChart>
      <c:catAx>
        <c:axId val="279782944"/>
        <c:scaling>
          <c:orientation val="minMax"/>
        </c:scaling>
        <c:delete val="0"/>
        <c:axPos val="b"/>
        <c:numFmt formatCode="General" sourceLinked="0"/>
        <c:majorTickMark val="out"/>
        <c:minorTickMark val="none"/>
        <c:tickLblPos val="nextTo"/>
        <c:spPr>
          <a:noFill/>
          <a:ln w="9525" cap="flat" cmpd="sng" algn="ctr">
            <a:solidFill>
              <a:sysClr val="windowText" lastClr="000000"/>
            </a:solidFill>
            <a:round/>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en-US"/>
          </a:p>
        </c:txPr>
        <c:crossAx val="279783504"/>
        <c:crosses val="autoZero"/>
        <c:auto val="1"/>
        <c:lblAlgn val="ctr"/>
        <c:lblOffset val="100"/>
        <c:noMultiLvlLbl val="0"/>
      </c:catAx>
      <c:valAx>
        <c:axId val="279783504"/>
        <c:scaling>
          <c:orientation val="minMax"/>
        </c:scaling>
        <c:delete val="0"/>
        <c:axPos val="l"/>
        <c:numFmt formatCode="0" sourceLinked="0"/>
        <c:majorTickMark val="out"/>
        <c:minorTickMark val="none"/>
        <c:tickLblPos val="nextTo"/>
        <c:spPr>
          <a:noFill/>
          <a:ln>
            <a:solidFill>
              <a:sysClr val="windowText" lastClr="000000"/>
            </a:solidFill>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en-US"/>
          </a:p>
        </c:txPr>
        <c:crossAx val="279782944"/>
        <c:crosses val="autoZero"/>
        <c:crossBetween val="between"/>
        <c:majorUnit val="1"/>
      </c:valAx>
      <c:spPr>
        <a:noFill/>
        <a:ln>
          <a:noFill/>
        </a:ln>
        <a:effectLst/>
      </c:spPr>
    </c:plotArea>
    <c:plotVisOnly val="1"/>
    <c:dispBlanksAs val="gap"/>
    <c:showDLblsOverMax val="0"/>
  </c:chart>
  <c:spPr>
    <a:solidFill>
      <a:schemeClr val="bg1"/>
    </a:solidFill>
    <a:ln w="9525" cap="flat" cmpd="sng" algn="ctr">
      <a:noFill/>
      <a:round/>
    </a:ln>
    <a:effectLst/>
  </c:spPr>
  <c:txPr>
    <a:bodyPr/>
    <a:lstStyle/>
    <a:p>
      <a:pPr>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1"/>
    </mc:Choice>
    <mc:Fallback>
      <c:style val="1"/>
    </mc:Fallback>
  </mc:AlternateContent>
  <c:chart>
    <c:title>
      <c:tx>
        <c:rich>
          <a:bodyPr rot="0" spcFirstLastPara="1" vertOverflow="ellipsis" vert="horz" wrap="square" anchor="ctr" anchorCtr="1"/>
          <a:lstStyle/>
          <a:p>
            <a:pPr>
              <a:defRPr sz="1400" b="0" i="0" u="none" strike="noStrike" kern="1200" cap="none" spc="20" baseline="0">
                <a:solidFill>
                  <a:sysClr val="windowText" lastClr="000000"/>
                </a:solidFill>
                <a:latin typeface="+mn-lt"/>
                <a:ea typeface="+mn-ea"/>
                <a:cs typeface="+mn-cs"/>
              </a:defRPr>
            </a:pPr>
            <a:r>
              <a:rPr lang="en-US"/>
              <a:t>TM7SF2</a:t>
            </a:r>
          </a:p>
        </c:rich>
      </c:tx>
      <c:layout>
        <c:manualLayout>
          <c:xMode val="edge"/>
          <c:yMode val="edge"/>
          <c:x val="0.84970122484689403"/>
          <c:y val="8.3333333333333301E-2"/>
        </c:manualLayout>
      </c:layout>
      <c:overlay val="0"/>
      <c:spPr>
        <a:noFill/>
        <a:ln>
          <a:noFill/>
        </a:ln>
        <a:effectLst/>
      </c:spPr>
      <c:txPr>
        <a:bodyPr rot="0" spcFirstLastPara="1" vertOverflow="ellipsis" vert="horz" wrap="square" anchor="ctr" anchorCtr="1"/>
        <a:lstStyle/>
        <a:p>
          <a:pPr>
            <a:defRPr sz="1400" b="0" i="0" u="none" strike="noStrike" kern="1200" cap="none" spc="20" baseline="0">
              <a:solidFill>
                <a:sysClr val="windowText" lastClr="000000"/>
              </a:solidFill>
              <a:latin typeface="+mn-lt"/>
              <a:ea typeface="+mn-ea"/>
              <a:cs typeface="+mn-cs"/>
            </a:defRPr>
          </a:pPr>
          <a:endParaRPr lang="en-US"/>
        </a:p>
      </c:txPr>
    </c:title>
    <c:autoTitleDeleted val="0"/>
    <c:plotArea>
      <c:layout>
        <c:manualLayout>
          <c:layoutTarget val="inner"/>
          <c:xMode val="edge"/>
          <c:yMode val="edge"/>
          <c:x val="9.25649606299212E-2"/>
          <c:y val="4.2083333333333299E-2"/>
          <c:w val="0.87132392825896798"/>
          <c:h val="0.82242271799358402"/>
        </c:manualLayout>
      </c:layout>
      <c:barChart>
        <c:barDir val="col"/>
        <c:grouping val="clustered"/>
        <c:varyColors val="0"/>
        <c:ser>
          <c:idx val="0"/>
          <c:order val="0"/>
          <c:tx>
            <c:strRef>
              <c:f>'0'!$AN$6</c:f>
              <c:strCache>
                <c:ptCount val="1"/>
                <c:pt idx="0">
                  <c:v>TM7SF2</c:v>
                </c:pt>
              </c:strCache>
            </c:strRef>
          </c:tx>
          <c:spPr>
            <a:gradFill rotWithShape="1">
              <a:gsLst>
                <a:gs pos="0">
                  <a:schemeClr val="dk1">
                    <a:tint val="88500"/>
                    <a:lumMod val="110000"/>
                    <a:satMod val="105000"/>
                    <a:tint val="67000"/>
                  </a:schemeClr>
                </a:gs>
                <a:gs pos="50000">
                  <a:schemeClr val="dk1">
                    <a:tint val="88500"/>
                    <a:lumMod val="105000"/>
                    <a:satMod val="103000"/>
                    <a:tint val="73000"/>
                  </a:schemeClr>
                </a:gs>
                <a:gs pos="100000">
                  <a:schemeClr val="dk1">
                    <a:tint val="88500"/>
                    <a:lumMod val="105000"/>
                    <a:satMod val="109000"/>
                    <a:tint val="81000"/>
                  </a:schemeClr>
                </a:gs>
              </a:gsLst>
              <a:lin ang="5400000" scaled="0"/>
            </a:gradFill>
            <a:ln w="9525" cap="flat" cmpd="sng" algn="ctr">
              <a:solidFill>
                <a:schemeClr val="dk1">
                  <a:tint val="88500"/>
                  <a:shade val="95000"/>
                </a:schemeClr>
              </a:solidFill>
              <a:round/>
            </a:ln>
            <a:effectLst/>
          </c:spPr>
          <c:invertIfNegative val="0"/>
          <c:errBars>
            <c:errBarType val="both"/>
            <c:errValType val="cust"/>
            <c:noEndCap val="0"/>
            <c:plus>
              <c:numRef>
                <c:f>'0'!$BD$7:$BD$10</c:f>
                <c:numCache>
                  <c:formatCode>General</c:formatCode>
                  <c:ptCount val="4"/>
                  <c:pt idx="0">
                    <c:v>2.0186860802995098E-2</c:v>
                  </c:pt>
                  <c:pt idx="1">
                    <c:v>3.6746645071907898E-2</c:v>
                  </c:pt>
                  <c:pt idx="2">
                    <c:v>5.4803944837124002E-2</c:v>
                  </c:pt>
                  <c:pt idx="3">
                    <c:v>0.10177179026284899</c:v>
                  </c:pt>
                </c:numCache>
              </c:numRef>
            </c:plus>
            <c:minus>
              <c:numRef>
                <c:f>'0'!$BD$7:$BD$10</c:f>
                <c:numCache>
                  <c:formatCode>General</c:formatCode>
                  <c:ptCount val="4"/>
                  <c:pt idx="0">
                    <c:v>2.0186860802995098E-2</c:v>
                  </c:pt>
                  <c:pt idx="1">
                    <c:v>3.6746645071907898E-2</c:v>
                  </c:pt>
                  <c:pt idx="2">
                    <c:v>5.4803944837124002E-2</c:v>
                  </c:pt>
                  <c:pt idx="3">
                    <c:v>0.10177179026284899</c:v>
                  </c:pt>
                </c:numCache>
              </c:numRef>
            </c:minus>
            <c:spPr>
              <a:noFill/>
              <a:ln w="9525">
                <a:solidFill>
                  <a:sysClr val="windowText" lastClr="000000"/>
                </a:solidFill>
              </a:ln>
              <a:effectLst/>
            </c:spPr>
          </c:errBars>
          <c:cat>
            <c:strRef>
              <c:f>'0'!$Z$7:$Z$10</c:f>
              <c:strCache>
                <c:ptCount val="4"/>
                <c:pt idx="0">
                  <c:v>MCF10A (P)</c:v>
                </c:pt>
                <c:pt idx="1">
                  <c:v>MCF10.AT1</c:v>
                </c:pt>
                <c:pt idx="2">
                  <c:v>MCF10.DCIS</c:v>
                </c:pt>
                <c:pt idx="3">
                  <c:v>MCF10.Ca1d</c:v>
                </c:pt>
              </c:strCache>
            </c:strRef>
          </c:cat>
          <c:val>
            <c:numRef>
              <c:f>'0'!$AN$7:$AN$10</c:f>
              <c:numCache>
                <c:formatCode>0.000</c:formatCode>
                <c:ptCount val="4"/>
                <c:pt idx="0">
                  <c:v>1</c:v>
                </c:pt>
                <c:pt idx="1">
                  <c:v>1.103220404135447</c:v>
                </c:pt>
                <c:pt idx="2">
                  <c:v>4.7391816457885403</c:v>
                </c:pt>
                <c:pt idx="3">
                  <c:v>1.326326254033489</c:v>
                </c:pt>
              </c:numCache>
            </c:numRef>
          </c:val>
          <c:extLst>
            <c:ext xmlns:c16="http://schemas.microsoft.com/office/drawing/2014/chart" uri="{C3380CC4-5D6E-409C-BE32-E72D297353CC}">
              <c16:uniqueId val="{00000000-F11D-4DB7-A777-6DFFE24AD8D1}"/>
            </c:ext>
          </c:extLst>
        </c:ser>
        <c:dLbls>
          <c:showLegendKey val="0"/>
          <c:showVal val="0"/>
          <c:showCatName val="0"/>
          <c:showSerName val="0"/>
          <c:showPercent val="0"/>
          <c:showBubbleSize val="0"/>
        </c:dLbls>
        <c:gapWidth val="100"/>
        <c:overlap val="-24"/>
        <c:axId val="279785744"/>
        <c:axId val="279786304"/>
      </c:barChart>
      <c:catAx>
        <c:axId val="279785744"/>
        <c:scaling>
          <c:orientation val="minMax"/>
        </c:scaling>
        <c:delete val="0"/>
        <c:axPos val="b"/>
        <c:numFmt formatCode="General" sourceLinked="0"/>
        <c:majorTickMark val="out"/>
        <c:minorTickMark val="none"/>
        <c:tickLblPos val="nextTo"/>
        <c:spPr>
          <a:noFill/>
          <a:ln w="9525" cap="flat" cmpd="sng" algn="ctr">
            <a:solidFill>
              <a:sysClr val="windowText" lastClr="000000"/>
            </a:solidFill>
            <a:round/>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en-US"/>
          </a:p>
        </c:txPr>
        <c:crossAx val="279786304"/>
        <c:crosses val="autoZero"/>
        <c:auto val="1"/>
        <c:lblAlgn val="ctr"/>
        <c:lblOffset val="100"/>
        <c:noMultiLvlLbl val="0"/>
      </c:catAx>
      <c:valAx>
        <c:axId val="279786304"/>
        <c:scaling>
          <c:orientation val="minMax"/>
        </c:scaling>
        <c:delete val="0"/>
        <c:axPos val="l"/>
        <c:numFmt formatCode="0" sourceLinked="0"/>
        <c:majorTickMark val="out"/>
        <c:minorTickMark val="none"/>
        <c:tickLblPos val="nextTo"/>
        <c:spPr>
          <a:noFill/>
          <a:ln>
            <a:solidFill>
              <a:sysClr val="windowText" lastClr="000000"/>
            </a:solidFill>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en-US"/>
          </a:p>
        </c:txPr>
        <c:crossAx val="279785744"/>
        <c:crosses val="autoZero"/>
        <c:crossBetween val="between"/>
        <c:majorUnit val="1"/>
      </c:valAx>
      <c:spPr>
        <a:noFill/>
        <a:ln>
          <a:noFill/>
        </a:ln>
        <a:effectLst/>
      </c:spPr>
    </c:plotArea>
    <c:plotVisOnly val="1"/>
    <c:dispBlanksAs val="gap"/>
    <c:showDLblsOverMax val="0"/>
  </c:chart>
  <c:spPr>
    <a:solidFill>
      <a:schemeClr val="bg1"/>
    </a:solidFill>
    <a:ln w="9525" cap="flat" cmpd="sng" algn="ctr">
      <a:noFill/>
      <a:round/>
    </a:ln>
    <a:effectLst/>
  </c:spPr>
  <c:txPr>
    <a:bodyPr/>
    <a:lstStyle/>
    <a:p>
      <a:pPr>
        <a:defRPr/>
      </a:pPr>
      <a:endParaRPr lang="en-U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1"/>
    </mc:Choice>
    <mc:Fallback>
      <c:style val="1"/>
    </mc:Fallback>
  </mc:AlternateContent>
  <c:chart>
    <c:title>
      <c:tx>
        <c:rich>
          <a:bodyPr rot="0" spcFirstLastPara="1" vertOverflow="ellipsis" vert="horz" wrap="square" anchor="ctr" anchorCtr="1"/>
          <a:lstStyle/>
          <a:p>
            <a:pPr>
              <a:defRPr sz="1400" b="0" i="0" u="none" strike="noStrike" kern="1200" cap="none" spc="20" baseline="0">
                <a:solidFill>
                  <a:sysClr val="windowText" lastClr="000000"/>
                </a:solidFill>
                <a:latin typeface="+mn-lt"/>
                <a:ea typeface="+mn-ea"/>
                <a:cs typeface="+mn-cs"/>
              </a:defRPr>
            </a:pPr>
            <a:r>
              <a:rPr lang="en-US"/>
              <a:t>ABCG1</a:t>
            </a:r>
          </a:p>
        </c:rich>
      </c:tx>
      <c:layout>
        <c:manualLayout>
          <c:xMode val="edge"/>
          <c:yMode val="edge"/>
          <c:x val="0.84970122484689403"/>
          <c:y val="8.3333333333333301E-2"/>
        </c:manualLayout>
      </c:layout>
      <c:overlay val="0"/>
      <c:spPr>
        <a:noFill/>
        <a:ln>
          <a:noFill/>
        </a:ln>
        <a:effectLst/>
      </c:spPr>
      <c:txPr>
        <a:bodyPr rot="0" spcFirstLastPara="1" vertOverflow="ellipsis" vert="horz" wrap="square" anchor="ctr" anchorCtr="1"/>
        <a:lstStyle/>
        <a:p>
          <a:pPr>
            <a:defRPr sz="1400" b="0" i="0" u="none" strike="noStrike" kern="1200" cap="none" spc="20" baseline="0">
              <a:solidFill>
                <a:sysClr val="windowText" lastClr="000000"/>
              </a:solidFill>
              <a:latin typeface="+mn-lt"/>
              <a:ea typeface="+mn-ea"/>
              <a:cs typeface="+mn-cs"/>
            </a:defRPr>
          </a:pPr>
          <a:endParaRPr lang="en-US"/>
        </a:p>
      </c:txPr>
    </c:title>
    <c:autoTitleDeleted val="0"/>
    <c:plotArea>
      <c:layout>
        <c:manualLayout>
          <c:layoutTarget val="inner"/>
          <c:xMode val="edge"/>
          <c:yMode val="edge"/>
          <c:x val="9.25649606299212E-2"/>
          <c:y val="4.2083333333333299E-2"/>
          <c:w val="0.87132392825896798"/>
          <c:h val="0.82242271799358402"/>
        </c:manualLayout>
      </c:layout>
      <c:barChart>
        <c:barDir val="col"/>
        <c:grouping val="clustered"/>
        <c:varyColors val="0"/>
        <c:ser>
          <c:idx val="0"/>
          <c:order val="0"/>
          <c:tx>
            <c:strRef>
              <c:f>'0'!$AO$6</c:f>
              <c:strCache>
                <c:ptCount val="1"/>
                <c:pt idx="0">
                  <c:v>ABCG1</c:v>
                </c:pt>
              </c:strCache>
            </c:strRef>
          </c:tx>
          <c:spPr>
            <a:gradFill rotWithShape="1">
              <a:gsLst>
                <a:gs pos="0">
                  <a:schemeClr val="dk1">
                    <a:tint val="88500"/>
                    <a:lumMod val="110000"/>
                    <a:satMod val="105000"/>
                    <a:tint val="67000"/>
                  </a:schemeClr>
                </a:gs>
                <a:gs pos="50000">
                  <a:schemeClr val="dk1">
                    <a:tint val="88500"/>
                    <a:lumMod val="105000"/>
                    <a:satMod val="103000"/>
                    <a:tint val="73000"/>
                  </a:schemeClr>
                </a:gs>
                <a:gs pos="100000">
                  <a:schemeClr val="dk1">
                    <a:tint val="88500"/>
                    <a:lumMod val="105000"/>
                    <a:satMod val="109000"/>
                    <a:tint val="81000"/>
                  </a:schemeClr>
                </a:gs>
              </a:gsLst>
              <a:lin ang="5400000" scaled="0"/>
            </a:gradFill>
            <a:ln w="9525" cap="flat" cmpd="sng" algn="ctr">
              <a:solidFill>
                <a:schemeClr val="dk1">
                  <a:tint val="88500"/>
                  <a:shade val="95000"/>
                </a:schemeClr>
              </a:solidFill>
              <a:round/>
            </a:ln>
            <a:effectLst/>
          </c:spPr>
          <c:invertIfNegative val="0"/>
          <c:errBars>
            <c:errBarType val="both"/>
            <c:errValType val="cust"/>
            <c:noEndCap val="0"/>
            <c:plus>
              <c:numRef>
                <c:f>'0'!$BE$7:$BE$10</c:f>
                <c:numCache>
                  <c:formatCode>General</c:formatCode>
                  <c:ptCount val="4"/>
                  <c:pt idx="0">
                    <c:v>3.6926958270350203E-2</c:v>
                  </c:pt>
                  <c:pt idx="1">
                    <c:v>6.8603515098534296E-2</c:v>
                  </c:pt>
                  <c:pt idx="2">
                    <c:v>0.108976747201524</c:v>
                  </c:pt>
                  <c:pt idx="3">
                    <c:v>3.9604945681711301E-2</c:v>
                  </c:pt>
                </c:numCache>
              </c:numRef>
            </c:plus>
            <c:minus>
              <c:numRef>
                <c:f>'0'!$BE$7:$BE$10</c:f>
                <c:numCache>
                  <c:formatCode>General</c:formatCode>
                  <c:ptCount val="4"/>
                  <c:pt idx="0">
                    <c:v>3.6926958270350203E-2</c:v>
                  </c:pt>
                  <c:pt idx="1">
                    <c:v>6.8603515098534296E-2</c:v>
                  </c:pt>
                  <c:pt idx="2">
                    <c:v>0.108976747201524</c:v>
                  </c:pt>
                  <c:pt idx="3">
                    <c:v>3.9604945681711301E-2</c:v>
                  </c:pt>
                </c:numCache>
              </c:numRef>
            </c:minus>
            <c:spPr>
              <a:noFill/>
              <a:ln w="9525">
                <a:solidFill>
                  <a:sysClr val="windowText" lastClr="000000"/>
                </a:solidFill>
              </a:ln>
              <a:effectLst/>
            </c:spPr>
          </c:errBars>
          <c:cat>
            <c:strRef>
              <c:f>'0'!$Z$7:$Z$10</c:f>
              <c:strCache>
                <c:ptCount val="4"/>
                <c:pt idx="0">
                  <c:v>MCF10A (P)</c:v>
                </c:pt>
                <c:pt idx="1">
                  <c:v>MCF10.AT1</c:v>
                </c:pt>
                <c:pt idx="2">
                  <c:v>MCF10.DCIS</c:v>
                </c:pt>
                <c:pt idx="3">
                  <c:v>MCF10.Ca1d</c:v>
                </c:pt>
              </c:strCache>
            </c:strRef>
          </c:cat>
          <c:val>
            <c:numRef>
              <c:f>'0'!$AO$7:$AO$10</c:f>
              <c:numCache>
                <c:formatCode>0.000</c:formatCode>
                <c:ptCount val="4"/>
                <c:pt idx="0">
                  <c:v>1</c:v>
                </c:pt>
                <c:pt idx="1">
                  <c:v>21.141698386627279</c:v>
                </c:pt>
                <c:pt idx="2">
                  <c:v>12.12032588139936</c:v>
                </c:pt>
                <c:pt idx="3">
                  <c:v>3.3605263618463899</c:v>
                </c:pt>
              </c:numCache>
            </c:numRef>
          </c:val>
          <c:extLst>
            <c:ext xmlns:c16="http://schemas.microsoft.com/office/drawing/2014/chart" uri="{C3380CC4-5D6E-409C-BE32-E72D297353CC}">
              <c16:uniqueId val="{00000000-3819-426B-A3A4-2C6D6398EAA3}"/>
            </c:ext>
          </c:extLst>
        </c:ser>
        <c:dLbls>
          <c:showLegendKey val="0"/>
          <c:showVal val="0"/>
          <c:showCatName val="0"/>
          <c:showSerName val="0"/>
          <c:showPercent val="0"/>
          <c:showBubbleSize val="0"/>
        </c:dLbls>
        <c:gapWidth val="100"/>
        <c:overlap val="-24"/>
        <c:axId val="279788544"/>
        <c:axId val="280014784"/>
      </c:barChart>
      <c:catAx>
        <c:axId val="279788544"/>
        <c:scaling>
          <c:orientation val="minMax"/>
        </c:scaling>
        <c:delete val="0"/>
        <c:axPos val="b"/>
        <c:numFmt formatCode="General" sourceLinked="0"/>
        <c:majorTickMark val="out"/>
        <c:minorTickMark val="none"/>
        <c:tickLblPos val="nextTo"/>
        <c:spPr>
          <a:noFill/>
          <a:ln w="9525" cap="flat" cmpd="sng" algn="ctr">
            <a:solidFill>
              <a:sysClr val="windowText" lastClr="000000"/>
            </a:solidFill>
            <a:round/>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en-US"/>
          </a:p>
        </c:txPr>
        <c:crossAx val="280014784"/>
        <c:crosses val="autoZero"/>
        <c:auto val="1"/>
        <c:lblAlgn val="ctr"/>
        <c:lblOffset val="100"/>
        <c:noMultiLvlLbl val="0"/>
      </c:catAx>
      <c:valAx>
        <c:axId val="280014784"/>
        <c:scaling>
          <c:orientation val="minMax"/>
          <c:max val="25"/>
        </c:scaling>
        <c:delete val="0"/>
        <c:axPos val="l"/>
        <c:numFmt formatCode="0" sourceLinked="0"/>
        <c:majorTickMark val="out"/>
        <c:minorTickMark val="none"/>
        <c:tickLblPos val="nextTo"/>
        <c:spPr>
          <a:noFill/>
          <a:ln>
            <a:solidFill>
              <a:sysClr val="windowText" lastClr="000000"/>
            </a:solidFill>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en-US"/>
          </a:p>
        </c:txPr>
        <c:crossAx val="279788544"/>
        <c:crosses val="autoZero"/>
        <c:crossBetween val="between"/>
        <c:majorUnit val="5"/>
      </c:valAx>
      <c:spPr>
        <a:noFill/>
        <a:ln>
          <a:noFill/>
        </a:ln>
        <a:effectLst/>
      </c:spPr>
    </c:plotArea>
    <c:plotVisOnly val="1"/>
    <c:dispBlanksAs val="gap"/>
    <c:showDLblsOverMax val="0"/>
  </c:chart>
  <c:spPr>
    <a:solidFill>
      <a:schemeClr val="bg1"/>
    </a:solidFill>
    <a:ln w="9525" cap="flat" cmpd="sng" algn="ctr">
      <a:noFill/>
      <a:round/>
    </a:ln>
    <a:effectLst/>
  </c:spPr>
  <c:txPr>
    <a:bodyPr/>
    <a:lstStyle/>
    <a:p>
      <a:pPr>
        <a:defRPr/>
      </a:pPr>
      <a:endParaRPr lang="en-US"/>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5"/>
    </mc:Choice>
    <mc:Fallback>
      <c:style val="5"/>
    </mc:Fallback>
  </mc:AlternateContent>
  <c:chart>
    <c:title>
      <c:tx>
        <c:rich>
          <a:bodyPr rot="0" spcFirstLastPara="1" vertOverflow="ellipsis" vert="horz" wrap="square" anchor="ctr" anchorCtr="1"/>
          <a:lstStyle/>
          <a:p>
            <a:pPr>
              <a:defRPr sz="1400" b="1" i="0" u="none" strike="noStrike" kern="1200" baseline="0">
                <a:solidFill>
                  <a:schemeClr val="tx1"/>
                </a:solidFill>
                <a:latin typeface="+mn-lt"/>
                <a:ea typeface="+mn-ea"/>
                <a:cs typeface="+mn-cs"/>
              </a:defRPr>
            </a:pPr>
            <a:r>
              <a:rPr lang="en-US" sz="1400" b="0" dirty="0"/>
              <a:t>HMGCR</a:t>
            </a:r>
          </a:p>
        </c:rich>
      </c:tx>
      <c:layout>
        <c:manualLayout>
          <c:xMode val="edge"/>
          <c:yMode val="edge"/>
          <c:x val="0.44487521787421003"/>
          <c:y val="8.0657019523516005E-2"/>
        </c:manualLayout>
      </c:layout>
      <c:overlay val="1"/>
      <c:spPr>
        <a:noFill/>
        <a:ln>
          <a:noFill/>
        </a:ln>
        <a:effectLst/>
      </c:spPr>
      <c:txPr>
        <a:bodyPr rot="0" spcFirstLastPara="1" vertOverflow="ellipsis" vert="horz" wrap="square" anchor="ctr" anchorCtr="1"/>
        <a:lstStyle/>
        <a:p>
          <a:pPr>
            <a:defRPr sz="1400" b="1" i="0" u="none" strike="noStrike" kern="1200" baseline="0">
              <a:solidFill>
                <a:schemeClr val="tx1"/>
              </a:solidFill>
              <a:latin typeface="+mn-lt"/>
              <a:ea typeface="+mn-ea"/>
              <a:cs typeface="+mn-cs"/>
            </a:defRPr>
          </a:pPr>
          <a:endParaRPr lang="en-US"/>
        </a:p>
      </c:txPr>
    </c:title>
    <c:autoTitleDeleted val="0"/>
    <c:plotArea>
      <c:layout>
        <c:manualLayout>
          <c:layoutTarget val="inner"/>
          <c:xMode val="edge"/>
          <c:yMode val="edge"/>
          <c:x val="0.111329711987561"/>
          <c:y val="9.1249146093696401E-2"/>
          <c:w val="0.82835106009855697"/>
          <c:h val="0.66560697539202296"/>
        </c:manualLayout>
      </c:layout>
      <c:barChart>
        <c:barDir val="col"/>
        <c:grouping val="clustered"/>
        <c:varyColors val="0"/>
        <c:ser>
          <c:idx val="0"/>
          <c:order val="0"/>
          <c:spPr>
            <a:solidFill>
              <a:schemeClr val="accent3"/>
            </a:solidFill>
            <a:ln>
              <a:noFill/>
            </a:ln>
            <a:effectLst/>
          </c:spPr>
          <c:invertIfNegative val="0"/>
          <c:errBars>
            <c:errBarType val="both"/>
            <c:errValType val="cust"/>
            <c:noEndCap val="0"/>
            <c:plus>
              <c:numRef>
                <c:f>'0'!$V$2:$V$20</c:f>
                <c:numCache>
                  <c:formatCode>General</c:formatCode>
                  <c:ptCount val="19"/>
                  <c:pt idx="0">
                    <c:v>3.9967549289829499E-2</c:v>
                  </c:pt>
                  <c:pt idx="6">
                    <c:v>5.6296875887164597E-3</c:v>
                  </c:pt>
                  <c:pt idx="12">
                    <c:v>1.56804225413186E-2</c:v>
                  </c:pt>
                  <c:pt idx="18">
                    <c:v>3.6178905045474601E-3</c:v>
                  </c:pt>
                </c:numCache>
              </c:numRef>
            </c:plus>
            <c:minus>
              <c:numRef>
                <c:f>'0'!$V$2:$V$20</c:f>
                <c:numCache>
                  <c:formatCode>General</c:formatCode>
                  <c:ptCount val="19"/>
                  <c:pt idx="0">
                    <c:v>3.9967549289829499E-2</c:v>
                  </c:pt>
                  <c:pt idx="6">
                    <c:v>5.6296875887164597E-3</c:v>
                  </c:pt>
                  <c:pt idx="12">
                    <c:v>1.56804225413186E-2</c:v>
                  </c:pt>
                  <c:pt idx="18">
                    <c:v>3.6178905045474601E-3</c:v>
                  </c:pt>
                </c:numCache>
              </c:numRef>
            </c:minus>
            <c:spPr>
              <a:solidFill>
                <a:schemeClr val="tx1"/>
              </a:solidFill>
              <a:ln w="6350" cap="flat" cmpd="sng" algn="ctr">
                <a:solidFill>
                  <a:schemeClr val="tx1"/>
                </a:solidFill>
                <a:prstDash val="solid"/>
                <a:round/>
              </a:ln>
              <a:effectLst/>
            </c:spPr>
          </c:errBars>
          <c:cat>
            <c:strRef>
              <c:f>'0'!$AD$5:$AD$8</c:f>
              <c:strCache>
                <c:ptCount val="4"/>
                <c:pt idx="0">
                  <c:v>10A (P)</c:v>
                </c:pt>
                <c:pt idx="1">
                  <c:v>AT1</c:v>
                </c:pt>
                <c:pt idx="2">
                  <c:v>DCIS</c:v>
                </c:pt>
                <c:pt idx="3">
                  <c:v>Ca1d</c:v>
                </c:pt>
              </c:strCache>
            </c:strRef>
          </c:cat>
          <c:val>
            <c:numRef>
              <c:f>'0'!$AE$5:$AE$8</c:f>
              <c:numCache>
                <c:formatCode>General</c:formatCode>
                <c:ptCount val="4"/>
                <c:pt idx="0">
                  <c:v>1</c:v>
                </c:pt>
                <c:pt idx="1">
                  <c:v>1.5</c:v>
                </c:pt>
                <c:pt idx="2">
                  <c:v>1.7</c:v>
                </c:pt>
                <c:pt idx="3">
                  <c:v>2.46</c:v>
                </c:pt>
              </c:numCache>
            </c:numRef>
          </c:val>
          <c:extLst>
            <c:ext xmlns:c16="http://schemas.microsoft.com/office/drawing/2014/chart" uri="{C3380CC4-5D6E-409C-BE32-E72D297353CC}">
              <c16:uniqueId val="{00000000-13C1-4874-A519-3BABCCBD429C}"/>
            </c:ext>
          </c:extLst>
        </c:ser>
        <c:dLbls>
          <c:showLegendKey val="0"/>
          <c:showVal val="0"/>
          <c:showCatName val="0"/>
          <c:showSerName val="0"/>
          <c:showPercent val="0"/>
          <c:showBubbleSize val="0"/>
        </c:dLbls>
        <c:gapWidth val="150"/>
        <c:axId val="280017024"/>
        <c:axId val="280017584"/>
      </c:barChart>
      <c:catAx>
        <c:axId val="280017024"/>
        <c:scaling>
          <c:orientation val="minMax"/>
        </c:scaling>
        <c:delete val="0"/>
        <c:axPos val="b"/>
        <c:numFmt formatCode="General" sourceLinked="0"/>
        <c:majorTickMark val="out"/>
        <c:minorTickMark val="none"/>
        <c:tickLblPos val="nextTo"/>
        <c:spPr>
          <a:noFill/>
          <a:ln w="6350" cap="flat" cmpd="sng" algn="ctr">
            <a:solidFill>
              <a:schemeClr val="tx1"/>
            </a:solidFill>
            <a:prstDash val="solid"/>
            <a:round/>
          </a:ln>
          <a:effectLst/>
        </c:spPr>
        <c:txPr>
          <a:bodyPr rot="-60000000" spcFirstLastPara="1" vertOverflow="ellipsis" vert="horz" wrap="square" anchor="ctr" anchorCtr="1"/>
          <a:lstStyle/>
          <a:p>
            <a:pPr>
              <a:defRPr sz="1200" b="1" i="0" u="none" strike="noStrike" kern="1200" baseline="0">
                <a:solidFill>
                  <a:schemeClr val="tx1"/>
                </a:solidFill>
                <a:latin typeface="Arial"/>
                <a:ea typeface="+mn-ea"/>
                <a:cs typeface="Arial"/>
              </a:defRPr>
            </a:pPr>
            <a:endParaRPr lang="en-US"/>
          </a:p>
        </c:txPr>
        <c:crossAx val="280017584"/>
        <c:crosses val="autoZero"/>
        <c:auto val="1"/>
        <c:lblAlgn val="ctr"/>
        <c:lblOffset val="100"/>
        <c:noMultiLvlLbl val="0"/>
      </c:catAx>
      <c:valAx>
        <c:axId val="280017584"/>
        <c:scaling>
          <c:orientation val="minMax"/>
        </c:scaling>
        <c:delete val="0"/>
        <c:axPos val="l"/>
        <c:numFmt formatCode="General" sourceLinked="1"/>
        <c:majorTickMark val="out"/>
        <c:minorTickMark val="none"/>
        <c:tickLblPos val="nextTo"/>
        <c:spPr>
          <a:noFill/>
          <a:ln w="6350" cap="flat" cmpd="sng" algn="ctr">
            <a:solidFill>
              <a:schemeClr val="tx1"/>
            </a:solidFill>
            <a:prstDash val="solid"/>
            <a:round/>
          </a:ln>
          <a:effectLst/>
        </c:spPr>
        <c:txPr>
          <a:bodyPr rot="-60000000" spcFirstLastPara="1" vertOverflow="ellipsis" vert="horz" wrap="square" anchor="ctr" anchorCtr="1"/>
          <a:lstStyle/>
          <a:p>
            <a:pPr>
              <a:defRPr sz="1200" b="1" i="0" u="none" strike="noStrike" kern="1200" baseline="0">
                <a:solidFill>
                  <a:schemeClr val="tx1"/>
                </a:solidFill>
                <a:latin typeface="Arial"/>
                <a:ea typeface="+mn-ea"/>
                <a:cs typeface="Arial"/>
              </a:defRPr>
            </a:pPr>
            <a:endParaRPr lang="en-US"/>
          </a:p>
        </c:txPr>
        <c:crossAx val="280017024"/>
        <c:crosses val="autoZero"/>
        <c:crossBetween val="between"/>
        <c:majorUnit val="1"/>
      </c:valAx>
      <c:spPr>
        <a:noFill/>
        <a:ln>
          <a:noFill/>
        </a:ln>
        <a:effectLst/>
      </c:spPr>
    </c:plotArea>
    <c:plotVisOnly val="1"/>
    <c:dispBlanksAs val="gap"/>
    <c:showDLblsOverMax val="0"/>
  </c:chart>
  <c:spPr>
    <a:noFill/>
    <a:ln w="6350" cap="flat" cmpd="sng" algn="ctr">
      <a:noFill/>
      <a:prstDash val="solid"/>
      <a:miter lim="800000"/>
    </a:ln>
    <a:effectLst/>
  </c:spPr>
  <c:txPr>
    <a:bodyPr/>
    <a:lstStyle/>
    <a:p>
      <a:pPr>
        <a:defRPr/>
      </a:pPr>
      <a:endParaRPr lang="en-US"/>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1"/>
    </mc:Choice>
    <mc:Fallback>
      <c:style val="1"/>
    </mc:Fallback>
  </mc:AlternateContent>
  <c:chart>
    <c:title>
      <c:tx>
        <c:rich>
          <a:bodyPr rot="0" spcFirstLastPara="1" vertOverflow="ellipsis" vert="horz" wrap="square" anchor="ctr" anchorCtr="1"/>
          <a:lstStyle/>
          <a:p>
            <a:pPr>
              <a:defRPr sz="1400" b="0" i="0" u="none" strike="noStrike" kern="1200" cap="none" spc="20" baseline="0">
                <a:solidFill>
                  <a:sysClr val="windowText" lastClr="000000"/>
                </a:solidFill>
                <a:latin typeface="+mn-lt"/>
                <a:ea typeface="+mn-ea"/>
                <a:cs typeface="+mn-cs"/>
              </a:defRPr>
            </a:pPr>
            <a:r>
              <a:rPr lang="en-US"/>
              <a:t>MVD</a:t>
            </a:r>
          </a:p>
        </c:rich>
      </c:tx>
      <c:layout>
        <c:manualLayout>
          <c:xMode val="edge"/>
          <c:yMode val="edge"/>
          <c:x val="0.84970122484689403"/>
          <c:y val="8.3333333333333301E-2"/>
        </c:manualLayout>
      </c:layout>
      <c:overlay val="0"/>
      <c:spPr>
        <a:noFill/>
        <a:ln>
          <a:noFill/>
        </a:ln>
        <a:effectLst/>
      </c:spPr>
      <c:txPr>
        <a:bodyPr rot="0" spcFirstLastPara="1" vertOverflow="ellipsis" vert="horz" wrap="square" anchor="ctr" anchorCtr="1"/>
        <a:lstStyle/>
        <a:p>
          <a:pPr>
            <a:defRPr sz="1400" b="0" i="0" u="none" strike="noStrike" kern="1200" cap="none" spc="20" baseline="0">
              <a:solidFill>
                <a:sysClr val="windowText" lastClr="000000"/>
              </a:solidFill>
              <a:latin typeface="+mn-lt"/>
              <a:ea typeface="+mn-ea"/>
              <a:cs typeface="+mn-cs"/>
            </a:defRPr>
          </a:pPr>
          <a:endParaRPr lang="en-US"/>
        </a:p>
      </c:txPr>
    </c:title>
    <c:autoTitleDeleted val="0"/>
    <c:plotArea>
      <c:layout>
        <c:manualLayout>
          <c:layoutTarget val="inner"/>
          <c:xMode val="edge"/>
          <c:yMode val="edge"/>
          <c:x val="9.25649606299212E-2"/>
          <c:y val="4.2083333333333299E-2"/>
          <c:w val="0.87132392825896798"/>
          <c:h val="0.82242271799358402"/>
        </c:manualLayout>
      </c:layout>
      <c:barChart>
        <c:barDir val="col"/>
        <c:grouping val="clustered"/>
        <c:varyColors val="0"/>
        <c:ser>
          <c:idx val="0"/>
          <c:order val="0"/>
          <c:tx>
            <c:strRef>
              <c:f>'0'!$AJ$6</c:f>
              <c:strCache>
                <c:ptCount val="1"/>
                <c:pt idx="0">
                  <c:v>MVD</c:v>
                </c:pt>
              </c:strCache>
            </c:strRef>
          </c:tx>
          <c:spPr>
            <a:gradFill rotWithShape="1">
              <a:gsLst>
                <a:gs pos="0">
                  <a:schemeClr val="dk1">
                    <a:tint val="88500"/>
                    <a:lumMod val="110000"/>
                    <a:satMod val="105000"/>
                    <a:tint val="67000"/>
                  </a:schemeClr>
                </a:gs>
                <a:gs pos="50000">
                  <a:schemeClr val="dk1">
                    <a:tint val="88500"/>
                    <a:lumMod val="105000"/>
                    <a:satMod val="103000"/>
                    <a:tint val="73000"/>
                  </a:schemeClr>
                </a:gs>
                <a:gs pos="100000">
                  <a:schemeClr val="dk1">
                    <a:tint val="88500"/>
                    <a:lumMod val="105000"/>
                    <a:satMod val="109000"/>
                    <a:tint val="81000"/>
                  </a:schemeClr>
                </a:gs>
              </a:gsLst>
              <a:lin ang="5400000" scaled="0"/>
            </a:gradFill>
            <a:ln w="9525" cap="flat" cmpd="sng" algn="ctr">
              <a:solidFill>
                <a:schemeClr val="dk1">
                  <a:tint val="88500"/>
                  <a:shade val="95000"/>
                </a:schemeClr>
              </a:solidFill>
              <a:round/>
            </a:ln>
            <a:effectLst/>
          </c:spPr>
          <c:invertIfNegative val="0"/>
          <c:errBars>
            <c:errBarType val="both"/>
            <c:errValType val="cust"/>
            <c:noEndCap val="0"/>
            <c:plus>
              <c:numRef>
                <c:f>'0'!$AZ$7:$AZ$10</c:f>
                <c:numCache>
                  <c:formatCode>General</c:formatCode>
                  <c:ptCount val="4"/>
                  <c:pt idx="0">
                    <c:v>1.5417614726250899E-2</c:v>
                  </c:pt>
                  <c:pt idx="1">
                    <c:v>0.11217133153275299</c:v>
                  </c:pt>
                  <c:pt idx="2">
                    <c:v>9.1736370489290606E-2</c:v>
                  </c:pt>
                  <c:pt idx="3">
                    <c:v>3.62606401326689E-2</c:v>
                  </c:pt>
                </c:numCache>
              </c:numRef>
            </c:plus>
            <c:minus>
              <c:numRef>
                <c:f>'0'!$AZ$7:$AZ$10</c:f>
                <c:numCache>
                  <c:formatCode>General</c:formatCode>
                  <c:ptCount val="4"/>
                  <c:pt idx="0">
                    <c:v>1.5417614726250899E-2</c:v>
                  </c:pt>
                  <c:pt idx="1">
                    <c:v>0.11217133153275299</c:v>
                  </c:pt>
                  <c:pt idx="2">
                    <c:v>9.1736370489290606E-2</c:v>
                  </c:pt>
                  <c:pt idx="3">
                    <c:v>3.62606401326689E-2</c:v>
                  </c:pt>
                </c:numCache>
              </c:numRef>
            </c:minus>
            <c:spPr>
              <a:noFill/>
              <a:ln w="9525">
                <a:solidFill>
                  <a:sysClr val="windowText" lastClr="000000"/>
                </a:solidFill>
              </a:ln>
              <a:effectLst/>
            </c:spPr>
          </c:errBars>
          <c:cat>
            <c:strRef>
              <c:f>'0'!$Z$7:$Z$10</c:f>
              <c:strCache>
                <c:ptCount val="4"/>
                <c:pt idx="0">
                  <c:v>MCF10A (P)</c:v>
                </c:pt>
                <c:pt idx="1">
                  <c:v>MCF10.AT1</c:v>
                </c:pt>
                <c:pt idx="2">
                  <c:v>MCF10.DCIS</c:v>
                </c:pt>
                <c:pt idx="3">
                  <c:v>MCF10.Ca1d</c:v>
                </c:pt>
              </c:strCache>
            </c:strRef>
          </c:cat>
          <c:val>
            <c:numRef>
              <c:f>'0'!$AJ$7:$AJ$10</c:f>
              <c:numCache>
                <c:formatCode>0.000</c:formatCode>
                <c:ptCount val="4"/>
                <c:pt idx="0">
                  <c:v>1</c:v>
                </c:pt>
                <c:pt idx="1">
                  <c:v>2.4335250471953618</c:v>
                </c:pt>
                <c:pt idx="2">
                  <c:v>2.920828624514026</c:v>
                </c:pt>
                <c:pt idx="3">
                  <c:v>1.580168379984481</c:v>
                </c:pt>
              </c:numCache>
            </c:numRef>
          </c:val>
          <c:extLst>
            <c:ext xmlns:c16="http://schemas.microsoft.com/office/drawing/2014/chart" uri="{C3380CC4-5D6E-409C-BE32-E72D297353CC}">
              <c16:uniqueId val="{00000000-7A8D-4494-B205-342BA69096F8}"/>
            </c:ext>
          </c:extLst>
        </c:ser>
        <c:dLbls>
          <c:showLegendKey val="0"/>
          <c:showVal val="0"/>
          <c:showCatName val="0"/>
          <c:showSerName val="0"/>
          <c:showPercent val="0"/>
          <c:showBubbleSize val="0"/>
        </c:dLbls>
        <c:gapWidth val="100"/>
        <c:overlap val="-24"/>
        <c:axId val="280019824"/>
        <c:axId val="280020384"/>
      </c:barChart>
      <c:catAx>
        <c:axId val="280019824"/>
        <c:scaling>
          <c:orientation val="minMax"/>
        </c:scaling>
        <c:delete val="0"/>
        <c:axPos val="b"/>
        <c:numFmt formatCode="General" sourceLinked="0"/>
        <c:majorTickMark val="out"/>
        <c:minorTickMark val="none"/>
        <c:tickLblPos val="nextTo"/>
        <c:spPr>
          <a:noFill/>
          <a:ln w="9525" cap="flat" cmpd="sng" algn="ctr">
            <a:solidFill>
              <a:sysClr val="windowText" lastClr="000000"/>
            </a:solidFill>
            <a:round/>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en-US"/>
          </a:p>
        </c:txPr>
        <c:crossAx val="280020384"/>
        <c:crosses val="autoZero"/>
        <c:auto val="1"/>
        <c:lblAlgn val="ctr"/>
        <c:lblOffset val="100"/>
        <c:noMultiLvlLbl val="0"/>
      </c:catAx>
      <c:valAx>
        <c:axId val="280020384"/>
        <c:scaling>
          <c:orientation val="minMax"/>
        </c:scaling>
        <c:delete val="0"/>
        <c:axPos val="l"/>
        <c:numFmt formatCode="0" sourceLinked="0"/>
        <c:majorTickMark val="out"/>
        <c:minorTickMark val="none"/>
        <c:tickLblPos val="nextTo"/>
        <c:spPr>
          <a:noFill/>
          <a:ln>
            <a:solidFill>
              <a:sysClr val="windowText" lastClr="000000"/>
            </a:solidFill>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en-US"/>
          </a:p>
        </c:txPr>
        <c:crossAx val="280019824"/>
        <c:crosses val="autoZero"/>
        <c:crossBetween val="between"/>
        <c:majorUnit val="1"/>
      </c:valAx>
      <c:spPr>
        <a:noFill/>
        <a:ln>
          <a:noFill/>
        </a:ln>
        <a:effectLst/>
      </c:spPr>
    </c:plotArea>
    <c:plotVisOnly val="1"/>
    <c:dispBlanksAs val="gap"/>
    <c:showDLblsOverMax val="0"/>
  </c:chart>
  <c:spPr>
    <a:solidFill>
      <a:schemeClr val="bg1"/>
    </a:solidFill>
    <a:ln w="9525" cap="flat" cmpd="sng" algn="ctr">
      <a:noFill/>
      <a:round/>
    </a:ln>
    <a:effectLst/>
  </c:spPr>
  <c:txPr>
    <a:bodyPr/>
    <a:lstStyle/>
    <a:p>
      <a:pPr>
        <a:defRPr/>
      </a:pPr>
      <a:endParaRPr lang="en-US"/>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1"/>
    </mc:Choice>
    <mc:Fallback>
      <c:style val="1"/>
    </mc:Fallback>
  </mc:AlternateContent>
  <c:chart>
    <c:title>
      <c:tx>
        <c:rich>
          <a:bodyPr rot="0" spcFirstLastPara="1" vertOverflow="ellipsis" vert="horz" wrap="square" anchor="ctr" anchorCtr="1"/>
          <a:lstStyle/>
          <a:p>
            <a:pPr>
              <a:defRPr sz="1400" b="0" i="0" u="none" strike="noStrike" kern="1200" cap="none" spc="20" baseline="0">
                <a:solidFill>
                  <a:sysClr val="windowText" lastClr="000000"/>
                </a:solidFill>
                <a:latin typeface="+mn-lt"/>
                <a:ea typeface="+mn-ea"/>
                <a:cs typeface="+mn-cs"/>
              </a:defRPr>
            </a:pPr>
            <a:r>
              <a:rPr lang="en-US"/>
              <a:t>DHCR24</a:t>
            </a:r>
          </a:p>
        </c:rich>
      </c:tx>
      <c:layout>
        <c:manualLayout>
          <c:xMode val="edge"/>
          <c:yMode val="edge"/>
          <c:x val="0.84970122484689403"/>
          <c:y val="8.3333333333333301E-2"/>
        </c:manualLayout>
      </c:layout>
      <c:overlay val="0"/>
      <c:spPr>
        <a:noFill/>
        <a:ln>
          <a:noFill/>
        </a:ln>
        <a:effectLst/>
      </c:spPr>
      <c:txPr>
        <a:bodyPr rot="0" spcFirstLastPara="1" vertOverflow="ellipsis" vert="horz" wrap="square" anchor="ctr" anchorCtr="1"/>
        <a:lstStyle/>
        <a:p>
          <a:pPr>
            <a:defRPr sz="1400" b="0" i="0" u="none" strike="noStrike" kern="1200" cap="none" spc="20" baseline="0">
              <a:solidFill>
                <a:sysClr val="windowText" lastClr="000000"/>
              </a:solidFill>
              <a:latin typeface="+mn-lt"/>
              <a:ea typeface="+mn-ea"/>
              <a:cs typeface="+mn-cs"/>
            </a:defRPr>
          </a:pPr>
          <a:endParaRPr lang="en-US"/>
        </a:p>
      </c:txPr>
    </c:title>
    <c:autoTitleDeleted val="0"/>
    <c:plotArea>
      <c:layout>
        <c:manualLayout>
          <c:layoutTarget val="inner"/>
          <c:xMode val="edge"/>
          <c:yMode val="edge"/>
          <c:x val="5.3579126429240821E-2"/>
          <c:y val="4.2083122621054757E-2"/>
          <c:w val="0.87132392825896798"/>
          <c:h val="0.82242271799358402"/>
        </c:manualLayout>
      </c:layout>
      <c:barChart>
        <c:barDir val="col"/>
        <c:grouping val="clustered"/>
        <c:varyColors val="0"/>
        <c:ser>
          <c:idx val="0"/>
          <c:order val="0"/>
          <c:tx>
            <c:strRef>
              <c:f>'0'!$AK$6</c:f>
              <c:strCache>
                <c:ptCount val="1"/>
                <c:pt idx="0">
                  <c:v>DHCR24</c:v>
                </c:pt>
              </c:strCache>
            </c:strRef>
          </c:tx>
          <c:spPr>
            <a:gradFill rotWithShape="1">
              <a:gsLst>
                <a:gs pos="0">
                  <a:schemeClr val="dk1">
                    <a:tint val="88500"/>
                    <a:lumMod val="110000"/>
                    <a:satMod val="105000"/>
                    <a:tint val="67000"/>
                  </a:schemeClr>
                </a:gs>
                <a:gs pos="50000">
                  <a:schemeClr val="dk1">
                    <a:tint val="88500"/>
                    <a:lumMod val="105000"/>
                    <a:satMod val="103000"/>
                    <a:tint val="73000"/>
                  </a:schemeClr>
                </a:gs>
                <a:gs pos="100000">
                  <a:schemeClr val="dk1">
                    <a:tint val="88500"/>
                    <a:lumMod val="105000"/>
                    <a:satMod val="109000"/>
                    <a:tint val="81000"/>
                  </a:schemeClr>
                </a:gs>
              </a:gsLst>
              <a:lin ang="5400000" scaled="0"/>
            </a:gradFill>
            <a:ln w="9525" cap="flat" cmpd="sng" algn="ctr">
              <a:solidFill>
                <a:schemeClr val="dk1">
                  <a:tint val="88500"/>
                  <a:shade val="95000"/>
                </a:schemeClr>
              </a:solidFill>
              <a:round/>
            </a:ln>
            <a:effectLst/>
          </c:spPr>
          <c:invertIfNegative val="0"/>
          <c:errBars>
            <c:errBarType val="both"/>
            <c:errValType val="cust"/>
            <c:noEndCap val="0"/>
            <c:plus>
              <c:numRef>
                <c:f>'0'!$BA$7:$BA$10</c:f>
                <c:numCache>
                  <c:formatCode>General</c:formatCode>
                  <c:ptCount val="4"/>
                  <c:pt idx="0">
                    <c:v>1.3258901878273799E-2</c:v>
                  </c:pt>
                  <c:pt idx="1">
                    <c:v>9.48688019691728E-2</c:v>
                  </c:pt>
                  <c:pt idx="2">
                    <c:v>0.129145303667521</c:v>
                  </c:pt>
                  <c:pt idx="3">
                    <c:v>0</c:v>
                  </c:pt>
                </c:numCache>
              </c:numRef>
            </c:plus>
            <c:minus>
              <c:numRef>
                <c:f>'0'!$BA$7:$BA$10</c:f>
                <c:numCache>
                  <c:formatCode>General</c:formatCode>
                  <c:ptCount val="4"/>
                  <c:pt idx="0">
                    <c:v>1.3258901878273799E-2</c:v>
                  </c:pt>
                  <c:pt idx="1">
                    <c:v>9.48688019691728E-2</c:v>
                  </c:pt>
                  <c:pt idx="2">
                    <c:v>0.129145303667521</c:v>
                  </c:pt>
                  <c:pt idx="3">
                    <c:v>0</c:v>
                  </c:pt>
                </c:numCache>
              </c:numRef>
            </c:minus>
            <c:spPr>
              <a:noFill/>
              <a:ln w="9525">
                <a:solidFill>
                  <a:sysClr val="windowText" lastClr="000000"/>
                </a:solidFill>
              </a:ln>
              <a:effectLst/>
            </c:spPr>
          </c:errBars>
          <c:cat>
            <c:strRef>
              <c:f>'0'!$Z$7:$Z$10</c:f>
              <c:strCache>
                <c:ptCount val="4"/>
                <c:pt idx="0">
                  <c:v>MCF10A (P)</c:v>
                </c:pt>
                <c:pt idx="1">
                  <c:v>MCF10.AT1</c:v>
                </c:pt>
                <c:pt idx="2">
                  <c:v>MCF10.DCIS</c:v>
                </c:pt>
                <c:pt idx="3">
                  <c:v>MCF10.Ca1d</c:v>
                </c:pt>
              </c:strCache>
            </c:strRef>
          </c:cat>
          <c:val>
            <c:numRef>
              <c:f>'0'!$AK$7:$AK$10</c:f>
              <c:numCache>
                <c:formatCode>0.000</c:formatCode>
                <c:ptCount val="4"/>
                <c:pt idx="0">
                  <c:v>1</c:v>
                </c:pt>
                <c:pt idx="1">
                  <c:v>1.6635462572444251</c:v>
                </c:pt>
                <c:pt idx="2">
                  <c:v>3.0707591616603409</c:v>
                </c:pt>
                <c:pt idx="3">
                  <c:v>1.20006856747423</c:v>
                </c:pt>
              </c:numCache>
            </c:numRef>
          </c:val>
          <c:extLst>
            <c:ext xmlns:c16="http://schemas.microsoft.com/office/drawing/2014/chart" uri="{C3380CC4-5D6E-409C-BE32-E72D297353CC}">
              <c16:uniqueId val="{00000000-7A95-4019-BD5E-1520D152F4BE}"/>
            </c:ext>
          </c:extLst>
        </c:ser>
        <c:dLbls>
          <c:showLegendKey val="0"/>
          <c:showVal val="0"/>
          <c:showCatName val="0"/>
          <c:showSerName val="0"/>
          <c:showPercent val="0"/>
          <c:showBubbleSize val="0"/>
        </c:dLbls>
        <c:gapWidth val="100"/>
        <c:overlap val="-24"/>
        <c:axId val="280714944"/>
        <c:axId val="280715504"/>
      </c:barChart>
      <c:catAx>
        <c:axId val="280714944"/>
        <c:scaling>
          <c:orientation val="minMax"/>
        </c:scaling>
        <c:delete val="0"/>
        <c:axPos val="b"/>
        <c:numFmt formatCode="General" sourceLinked="0"/>
        <c:majorTickMark val="out"/>
        <c:minorTickMark val="none"/>
        <c:tickLblPos val="nextTo"/>
        <c:spPr>
          <a:noFill/>
          <a:ln w="9525" cap="flat" cmpd="sng" algn="ctr">
            <a:solidFill>
              <a:sysClr val="windowText" lastClr="000000"/>
            </a:solidFill>
            <a:round/>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en-US"/>
          </a:p>
        </c:txPr>
        <c:crossAx val="280715504"/>
        <c:crosses val="autoZero"/>
        <c:auto val="1"/>
        <c:lblAlgn val="ctr"/>
        <c:lblOffset val="100"/>
        <c:noMultiLvlLbl val="0"/>
      </c:catAx>
      <c:valAx>
        <c:axId val="280715504"/>
        <c:scaling>
          <c:orientation val="minMax"/>
        </c:scaling>
        <c:delete val="0"/>
        <c:axPos val="l"/>
        <c:numFmt formatCode="0" sourceLinked="0"/>
        <c:majorTickMark val="out"/>
        <c:minorTickMark val="none"/>
        <c:tickLblPos val="nextTo"/>
        <c:spPr>
          <a:noFill/>
          <a:ln>
            <a:solidFill>
              <a:sysClr val="windowText" lastClr="000000"/>
            </a:solidFill>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en-US"/>
          </a:p>
        </c:txPr>
        <c:crossAx val="280714944"/>
        <c:crosses val="autoZero"/>
        <c:crossBetween val="between"/>
        <c:majorUnit val="1"/>
      </c:valAx>
      <c:spPr>
        <a:noFill/>
        <a:ln>
          <a:noFill/>
        </a:ln>
        <a:effectLst/>
      </c:spPr>
    </c:plotArea>
    <c:plotVisOnly val="1"/>
    <c:dispBlanksAs val="gap"/>
    <c:showDLblsOverMax val="0"/>
  </c:chart>
  <c:spPr>
    <a:solidFill>
      <a:schemeClr val="bg1"/>
    </a:solidFill>
    <a:ln w="9525" cap="flat" cmpd="sng" algn="ctr">
      <a:noFill/>
      <a:round/>
    </a:ln>
    <a:effectLst/>
  </c:spPr>
  <c:txPr>
    <a:bodyPr/>
    <a:lstStyle/>
    <a:p>
      <a:pPr>
        <a:defRPr/>
      </a:pPr>
      <a:endParaRPr lang="en-US"/>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1"/>
    </mc:Choice>
    <mc:Fallback>
      <c:style val="1"/>
    </mc:Fallback>
  </mc:AlternateContent>
  <c:chart>
    <c:title>
      <c:tx>
        <c:rich>
          <a:bodyPr rot="0" spcFirstLastPara="1" vertOverflow="ellipsis" vert="horz" wrap="square" anchor="ctr" anchorCtr="1"/>
          <a:lstStyle/>
          <a:p>
            <a:pPr>
              <a:defRPr sz="1400" b="0" i="0" u="none" strike="noStrike" kern="1200" cap="none" spc="20" baseline="0">
                <a:solidFill>
                  <a:sysClr val="windowText" lastClr="000000"/>
                </a:solidFill>
                <a:latin typeface="+mn-lt"/>
                <a:ea typeface="+mn-ea"/>
                <a:cs typeface="+mn-cs"/>
              </a:defRPr>
            </a:pPr>
            <a:r>
              <a:rPr lang="en-US"/>
              <a:t>INSIG</a:t>
            </a:r>
          </a:p>
        </c:rich>
      </c:tx>
      <c:layout>
        <c:manualLayout>
          <c:xMode val="edge"/>
          <c:yMode val="edge"/>
          <c:x val="0.84970122484689403"/>
          <c:y val="8.3333333333333301E-2"/>
        </c:manualLayout>
      </c:layout>
      <c:overlay val="0"/>
      <c:spPr>
        <a:noFill/>
        <a:ln>
          <a:noFill/>
        </a:ln>
        <a:effectLst/>
      </c:spPr>
      <c:txPr>
        <a:bodyPr rot="0" spcFirstLastPara="1" vertOverflow="ellipsis" vert="horz" wrap="square" anchor="ctr" anchorCtr="1"/>
        <a:lstStyle/>
        <a:p>
          <a:pPr>
            <a:defRPr sz="1400" b="0" i="0" u="none" strike="noStrike" kern="1200" cap="none" spc="20" baseline="0">
              <a:solidFill>
                <a:sysClr val="windowText" lastClr="000000"/>
              </a:solidFill>
              <a:latin typeface="+mn-lt"/>
              <a:ea typeface="+mn-ea"/>
              <a:cs typeface="+mn-cs"/>
            </a:defRPr>
          </a:pPr>
          <a:endParaRPr lang="en-US"/>
        </a:p>
      </c:txPr>
    </c:title>
    <c:autoTitleDeleted val="0"/>
    <c:plotArea>
      <c:layout>
        <c:manualLayout>
          <c:layoutTarget val="inner"/>
          <c:xMode val="edge"/>
          <c:yMode val="edge"/>
          <c:x val="9.25649606299212E-2"/>
          <c:y val="4.2083333333333299E-2"/>
          <c:w val="0.87132392825896798"/>
          <c:h val="0.82242271799358402"/>
        </c:manualLayout>
      </c:layout>
      <c:barChart>
        <c:barDir val="col"/>
        <c:grouping val="clustered"/>
        <c:varyColors val="0"/>
        <c:ser>
          <c:idx val="0"/>
          <c:order val="0"/>
          <c:tx>
            <c:strRef>
              <c:f>'0'!$AL$6</c:f>
              <c:strCache>
                <c:ptCount val="1"/>
                <c:pt idx="0">
                  <c:v>INSIG</c:v>
                </c:pt>
              </c:strCache>
            </c:strRef>
          </c:tx>
          <c:spPr>
            <a:gradFill rotWithShape="1">
              <a:gsLst>
                <a:gs pos="0">
                  <a:schemeClr val="dk1">
                    <a:tint val="88500"/>
                    <a:lumMod val="110000"/>
                    <a:satMod val="105000"/>
                    <a:tint val="67000"/>
                  </a:schemeClr>
                </a:gs>
                <a:gs pos="50000">
                  <a:schemeClr val="dk1">
                    <a:tint val="88500"/>
                    <a:lumMod val="105000"/>
                    <a:satMod val="103000"/>
                    <a:tint val="73000"/>
                  </a:schemeClr>
                </a:gs>
                <a:gs pos="100000">
                  <a:schemeClr val="dk1">
                    <a:tint val="88500"/>
                    <a:lumMod val="105000"/>
                    <a:satMod val="109000"/>
                    <a:tint val="81000"/>
                  </a:schemeClr>
                </a:gs>
              </a:gsLst>
              <a:lin ang="5400000" scaled="0"/>
            </a:gradFill>
            <a:ln w="9525" cap="flat" cmpd="sng" algn="ctr">
              <a:solidFill>
                <a:schemeClr val="dk1">
                  <a:tint val="88500"/>
                  <a:shade val="95000"/>
                </a:schemeClr>
              </a:solidFill>
              <a:round/>
            </a:ln>
            <a:effectLst/>
          </c:spPr>
          <c:invertIfNegative val="0"/>
          <c:errBars>
            <c:errBarType val="both"/>
            <c:errValType val="cust"/>
            <c:noEndCap val="0"/>
            <c:plus>
              <c:numRef>
                <c:f>'0'!$BB$7:$BB$10</c:f>
                <c:numCache>
                  <c:formatCode>General</c:formatCode>
                  <c:ptCount val="4"/>
                  <c:pt idx="0">
                    <c:v>4.5086421141018802E-2</c:v>
                  </c:pt>
                  <c:pt idx="1">
                    <c:v>0.15010883422987101</c:v>
                  </c:pt>
                  <c:pt idx="2">
                    <c:v>5.6545616663817203E-2</c:v>
                  </c:pt>
                  <c:pt idx="3">
                    <c:v>3.5126486223241597E-2</c:v>
                  </c:pt>
                </c:numCache>
              </c:numRef>
            </c:plus>
            <c:minus>
              <c:numRef>
                <c:f>'0'!$BB$7:$BB$10</c:f>
                <c:numCache>
                  <c:formatCode>General</c:formatCode>
                  <c:ptCount val="4"/>
                  <c:pt idx="0">
                    <c:v>4.5086421141018802E-2</c:v>
                  </c:pt>
                  <c:pt idx="1">
                    <c:v>0.15010883422987101</c:v>
                  </c:pt>
                  <c:pt idx="2">
                    <c:v>5.6545616663817203E-2</c:v>
                  </c:pt>
                  <c:pt idx="3">
                    <c:v>3.5126486223241597E-2</c:v>
                  </c:pt>
                </c:numCache>
              </c:numRef>
            </c:minus>
            <c:spPr>
              <a:noFill/>
              <a:ln w="9525">
                <a:solidFill>
                  <a:sysClr val="windowText" lastClr="000000"/>
                </a:solidFill>
              </a:ln>
              <a:effectLst/>
            </c:spPr>
          </c:errBars>
          <c:cat>
            <c:strRef>
              <c:f>'0'!$Z$7:$Z$10</c:f>
              <c:strCache>
                <c:ptCount val="4"/>
                <c:pt idx="0">
                  <c:v>MCF10A (P)</c:v>
                </c:pt>
                <c:pt idx="1">
                  <c:v>MCF10.AT1</c:v>
                </c:pt>
                <c:pt idx="2">
                  <c:v>MCF10.DCIS</c:v>
                </c:pt>
                <c:pt idx="3">
                  <c:v>MCF10.Ca1d</c:v>
                </c:pt>
              </c:strCache>
            </c:strRef>
          </c:cat>
          <c:val>
            <c:numRef>
              <c:f>'0'!$AL$7:$AL$10</c:f>
              <c:numCache>
                <c:formatCode>0.000</c:formatCode>
                <c:ptCount val="4"/>
                <c:pt idx="0">
                  <c:v>1</c:v>
                </c:pt>
                <c:pt idx="1">
                  <c:v>2.8327532764782761</c:v>
                </c:pt>
                <c:pt idx="2">
                  <c:v>3.6155202415580621</c:v>
                </c:pt>
                <c:pt idx="3">
                  <c:v>1.1099961694632701</c:v>
                </c:pt>
              </c:numCache>
            </c:numRef>
          </c:val>
          <c:extLst>
            <c:ext xmlns:c16="http://schemas.microsoft.com/office/drawing/2014/chart" uri="{C3380CC4-5D6E-409C-BE32-E72D297353CC}">
              <c16:uniqueId val="{00000000-473A-4C3E-9B93-B71EE995686E}"/>
            </c:ext>
          </c:extLst>
        </c:ser>
        <c:dLbls>
          <c:showLegendKey val="0"/>
          <c:showVal val="0"/>
          <c:showCatName val="0"/>
          <c:showSerName val="0"/>
          <c:showPercent val="0"/>
          <c:showBubbleSize val="0"/>
        </c:dLbls>
        <c:gapWidth val="100"/>
        <c:overlap val="-24"/>
        <c:axId val="280717744"/>
        <c:axId val="280718304"/>
      </c:barChart>
      <c:catAx>
        <c:axId val="280717744"/>
        <c:scaling>
          <c:orientation val="minMax"/>
        </c:scaling>
        <c:delete val="0"/>
        <c:axPos val="b"/>
        <c:numFmt formatCode="General" sourceLinked="0"/>
        <c:majorTickMark val="out"/>
        <c:minorTickMark val="none"/>
        <c:tickLblPos val="nextTo"/>
        <c:spPr>
          <a:noFill/>
          <a:ln w="9525" cap="flat" cmpd="sng" algn="ctr">
            <a:solidFill>
              <a:sysClr val="windowText" lastClr="000000"/>
            </a:solidFill>
            <a:round/>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en-US"/>
          </a:p>
        </c:txPr>
        <c:crossAx val="280718304"/>
        <c:crosses val="autoZero"/>
        <c:auto val="1"/>
        <c:lblAlgn val="ctr"/>
        <c:lblOffset val="100"/>
        <c:noMultiLvlLbl val="0"/>
      </c:catAx>
      <c:valAx>
        <c:axId val="280718304"/>
        <c:scaling>
          <c:orientation val="minMax"/>
        </c:scaling>
        <c:delete val="0"/>
        <c:axPos val="l"/>
        <c:numFmt formatCode="0" sourceLinked="0"/>
        <c:majorTickMark val="out"/>
        <c:minorTickMark val="none"/>
        <c:tickLblPos val="nextTo"/>
        <c:spPr>
          <a:noFill/>
          <a:ln>
            <a:solidFill>
              <a:sysClr val="windowText" lastClr="000000"/>
            </a:solidFill>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en-US"/>
          </a:p>
        </c:txPr>
        <c:crossAx val="280717744"/>
        <c:crosses val="autoZero"/>
        <c:crossBetween val="between"/>
        <c:majorUnit val="1"/>
      </c:valAx>
      <c:spPr>
        <a:noFill/>
        <a:ln>
          <a:noFill/>
        </a:ln>
        <a:effectLst/>
      </c:spPr>
    </c:plotArea>
    <c:plotVisOnly val="1"/>
    <c:dispBlanksAs val="gap"/>
    <c:showDLblsOverMax val="0"/>
  </c:chart>
  <c:spPr>
    <a:solidFill>
      <a:schemeClr val="bg1"/>
    </a:solidFill>
    <a:ln w="9525" cap="flat" cmpd="sng" algn="ctr">
      <a:noFill/>
      <a:round/>
    </a:ln>
    <a:effectLst/>
  </c:spPr>
  <c:txPr>
    <a:bodyPr/>
    <a:lstStyle/>
    <a:p>
      <a:pPr>
        <a:defRPr/>
      </a:pPr>
      <a:endParaRPr lang="en-US"/>
    </a:p>
  </c:txPr>
  <c:externalData r:id="rId3">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5"/>
    </mc:Choice>
    <mc:Fallback>
      <c:style val="5"/>
    </mc:Fallback>
  </mc:AlternateContent>
  <c:chart>
    <c:title>
      <c:tx>
        <c:rich>
          <a:bodyPr rot="0" spcFirstLastPara="1" vertOverflow="ellipsis" vert="horz" wrap="square" anchor="ctr" anchorCtr="1"/>
          <a:lstStyle/>
          <a:p>
            <a:pPr>
              <a:defRPr sz="1400" b="1" i="0" u="none" strike="noStrike" kern="1200" baseline="0">
                <a:solidFill>
                  <a:schemeClr val="tx1"/>
                </a:solidFill>
                <a:latin typeface="+mn-lt"/>
                <a:ea typeface="+mn-ea"/>
                <a:cs typeface="Arial"/>
              </a:defRPr>
            </a:pPr>
            <a:r>
              <a:rPr lang="en-US" sz="1400" b="0" dirty="0">
                <a:latin typeface="+mn-lt"/>
                <a:cs typeface="Arial"/>
              </a:rPr>
              <a:t>HMGCS1</a:t>
            </a:r>
          </a:p>
        </c:rich>
      </c:tx>
      <c:layout>
        <c:manualLayout>
          <c:xMode val="edge"/>
          <c:yMode val="edge"/>
          <c:x val="0.44415398272564738"/>
          <c:y val="0.26169081456242499"/>
        </c:manualLayout>
      </c:layout>
      <c:overlay val="1"/>
      <c:spPr>
        <a:noFill/>
        <a:ln>
          <a:noFill/>
        </a:ln>
        <a:effectLst/>
      </c:spPr>
      <c:txPr>
        <a:bodyPr rot="0" spcFirstLastPara="1" vertOverflow="ellipsis" vert="horz" wrap="square" anchor="ctr" anchorCtr="1"/>
        <a:lstStyle/>
        <a:p>
          <a:pPr>
            <a:defRPr sz="1400" b="1" i="0" u="none" strike="noStrike" kern="1200" baseline="0">
              <a:solidFill>
                <a:schemeClr val="tx1"/>
              </a:solidFill>
              <a:latin typeface="+mn-lt"/>
              <a:ea typeface="+mn-ea"/>
              <a:cs typeface="Arial"/>
            </a:defRPr>
          </a:pPr>
          <a:endParaRPr lang="en-US"/>
        </a:p>
      </c:txPr>
    </c:title>
    <c:autoTitleDeleted val="0"/>
    <c:plotArea>
      <c:layout/>
      <c:barChart>
        <c:barDir val="col"/>
        <c:grouping val="clustered"/>
        <c:varyColors val="0"/>
        <c:ser>
          <c:idx val="0"/>
          <c:order val="0"/>
          <c:spPr>
            <a:solidFill>
              <a:schemeClr val="accent3"/>
            </a:solidFill>
            <a:ln>
              <a:noFill/>
            </a:ln>
            <a:effectLst/>
          </c:spPr>
          <c:invertIfNegative val="0"/>
          <c:errBars>
            <c:errBarType val="both"/>
            <c:errValType val="cust"/>
            <c:noEndCap val="0"/>
            <c:plus>
              <c:numRef>
                <c:f>'0'!$V$26:$V$44</c:f>
                <c:numCache>
                  <c:formatCode>General</c:formatCode>
                  <c:ptCount val="19"/>
                  <c:pt idx="0">
                    <c:v>1.7121339557195109E-2</c:v>
                  </c:pt>
                  <c:pt idx="6">
                    <c:v>2.1674018819615705E-2</c:v>
                  </c:pt>
                  <c:pt idx="12">
                    <c:v>2.6790307906729375E-2</c:v>
                  </c:pt>
                  <c:pt idx="18">
                    <c:v>1.2634922499463899E-2</c:v>
                  </c:pt>
                </c:numCache>
              </c:numRef>
            </c:plus>
            <c:minus>
              <c:numRef>
                <c:f>'0'!$V$26:$V$44</c:f>
                <c:numCache>
                  <c:formatCode>General</c:formatCode>
                  <c:ptCount val="19"/>
                  <c:pt idx="0">
                    <c:v>1.7121339557195109E-2</c:v>
                  </c:pt>
                  <c:pt idx="6">
                    <c:v>2.1674018819615705E-2</c:v>
                  </c:pt>
                  <c:pt idx="12">
                    <c:v>2.6790307906729375E-2</c:v>
                  </c:pt>
                  <c:pt idx="18">
                    <c:v>1.2634922499463899E-2</c:v>
                  </c:pt>
                </c:numCache>
              </c:numRef>
            </c:minus>
            <c:spPr>
              <a:solidFill>
                <a:schemeClr val="tx1"/>
              </a:solidFill>
              <a:ln w="6350" cap="flat" cmpd="sng" algn="ctr">
                <a:solidFill>
                  <a:schemeClr val="tx1"/>
                </a:solidFill>
                <a:prstDash val="solid"/>
                <a:round/>
              </a:ln>
              <a:effectLst/>
            </c:spPr>
          </c:errBars>
          <c:cat>
            <c:strRef>
              <c:f>'0'!$AD$5:$AD$8</c:f>
              <c:strCache>
                <c:ptCount val="4"/>
                <c:pt idx="0">
                  <c:v>MCF10A (P)</c:v>
                </c:pt>
                <c:pt idx="1">
                  <c:v>MCF10.AT1</c:v>
                </c:pt>
                <c:pt idx="2">
                  <c:v>MCF10.DCIS</c:v>
                </c:pt>
                <c:pt idx="3">
                  <c:v>MCF10.CA1D</c:v>
                </c:pt>
              </c:strCache>
            </c:strRef>
          </c:cat>
          <c:val>
            <c:numRef>
              <c:f>'0'!$AF$5:$AF$8</c:f>
              <c:numCache>
                <c:formatCode>General</c:formatCode>
                <c:ptCount val="4"/>
                <c:pt idx="0">
                  <c:v>1</c:v>
                </c:pt>
                <c:pt idx="1">
                  <c:v>3.18</c:v>
                </c:pt>
                <c:pt idx="2">
                  <c:v>2.1</c:v>
                </c:pt>
                <c:pt idx="3">
                  <c:v>5.5</c:v>
                </c:pt>
              </c:numCache>
            </c:numRef>
          </c:val>
          <c:extLst>
            <c:ext xmlns:c16="http://schemas.microsoft.com/office/drawing/2014/chart" uri="{C3380CC4-5D6E-409C-BE32-E72D297353CC}">
              <c16:uniqueId val="{00000000-598C-4C7B-8BB7-27279E116A96}"/>
            </c:ext>
          </c:extLst>
        </c:ser>
        <c:dLbls>
          <c:showLegendKey val="0"/>
          <c:showVal val="0"/>
          <c:showCatName val="0"/>
          <c:showSerName val="0"/>
          <c:showPercent val="0"/>
          <c:showBubbleSize val="0"/>
        </c:dLbls>
        <c:gapWidth val="150"/>
        <c:axId val="280720544"/>
        <c:axId val="280721104"/>
      </c:barChart>
      <c:catAx>
        <c:axId val="280720544"/>
        <c:scaling>
          <c:orientation val="minMax"/>
        </c:scaling>
        <c:delete val="0"/>
        <c:axPos val="b"/>
        <c:numFmt formatCode="General" sourceLinked="0"/>
        <c:majorTickMark val="out"/>
        <c:minorTickMark val="none"/>
        <c:tickLblPos val="nextTo"/>
        <c:spPr>
          <a:noFill/>
          <a:ln w="6350" cap="flat" cmpd="sng" algn="ctr">
            <a:solidFill>
              <a:schemeClr val="tx1">
                <a:tint val="75000"/>
              </a:schemeClr>
            </a:solidFill>
            <a:prstDash val="solid"/>
            <a:round/>
          </a:ln>
          <a:effectLst/>
        </c:spPr>
        <c:txPr>
          <a:bodyPr rot="-60000000" spcFirstLastPara="1" vertOverflow="ellipsis" vert="horz" wrap="square" anchor="ctr" anchorCtr="1"/>
          <a:lstStyle/>
          <a:p>
            <a:pPr>
              <a:defRPr sz="1200" b="0" i="0" u="none" strike="noStrike" kern="1200" baseline="0">
                <a:solidFill>
                  <a:schemeClr val="tx1"/>
                </a:solidFill>
                <a:latin typeface="Arial"/>
                <a:ea typeface="+mn-ea"/>
                <a:cs typeface="Arial"/>
              </a:defRPr>
            </a:pPr>
            <a:endParaRPr lang="en-US"/>
          </a:p>
        </c:txPr>
        <c:crossAx val="280721104"/>
        <c:crosses val="autoZero"/>
        <c:auto val="1"/>
        <c:lblAlgn val="ctr"/>
        <c:lblOffset val="100"/>
        <c:noMultiLvlLbl val="0"/>
      </c:catAx>
      <c:valAx>
        <c:axId val="280721104"/>
        <c:scaling>
          <c:orientation val="minMax"/>
        </c:scaling>
        <c:delete val="0"/>
        <c:axPos val="l"/>
        <c:numFmt formatCode="General" sourceLinked="1"/>
        <c:majorTickMark val="out"/>
        <c:minorTickMark val="none"/>
        <c:tickLblPos val="nextTo"/>
        <c:spPr>
          <a:noFill/>
          <a:ln w="6350" cap="flat" cmpd="sng" algn="ctr">
            <a:solidFill>
              <a:schemeClr val="tx1">
                <a:tint val="75000"/>
              </a:schemeClr>
            </a:solidFill>
            <a:prstDash val="solid"/>
            <a:round/>
          </a:ln>
          <a:effectLst/>
        </c:spPr>
        <c:txPr>
          <a:bodyPr rot="-60000000" spcFirstLastPara="1" vertOverflow="ellipsis" vert="horz" wrap="square" anchor="ctr" anchorCtr="1"/>
          <a:lstStyle/>
          <a:p>
            <a:pPr>
              <a:defRPr sz="1200" b="1" i="0" u="none" strike="noStrike" kern="1200" baseline="0">
                <a:solidFill>
                  <a:schemeClr val="tx1"/>
                </a:solidFill>
                <a:latin typeface="+mn-lt"/>
                <a:ea typeface="+mn-ea"/>
                <a:cs typeface="+mn-cs"/>
              </a:defRPr>
            </a:pPr>
            <a:endParaRPr lang="en-US"/>
          </a:p>
        </c:txPr>
        <c:crossAx val="280720544"/>
        <c:crosses val="autoZero"/>
        <c:crossBetween val="between"/>
      </c:valAx>
      <c:spPr>
        <a:solidFill>
          <a:schemeClr val="bg1"/>
        </a:solidFill>
        <a:ln>
          <a:noFill/>
        </a:ln>
        <a:effectLst/>
      </c:spPr>
    </c:plotArea>
    <c:plotVisOnly val="1"/>
    <c:dispBlanksAs val="gap"/>
    <c:showDLblsOverMax val="0"/>
  </c:chart>
  <c:spPr>
    <a:solidFill>
      <a:schemeClr val="bg1"/>
    </a:solidFill>
    <a:ln w="6350" cap="flat" cmpd="sng" algn="ctr">
      <a:noFill/>
      <a:prstDash val="solid"/>
      <a:miter lim="800000"/>
    </a:ln>
    <a:effectLst/>
  </c:spPr>
  <c:txPr>
    <a:bodyPr/>
    <a:lstStyle/>
    <a:p>
      <a:pPr>
        <a:defRPr b="1"/>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1"/>
    </mc:Choice>
    <mc:Fallback>
      <c:style val="1"/>
    </mc:Fallback>
  </mc:AlternateContent>
  <c:chart>
    <c:title>
      <c:tx>
        <c:rich>
          <a:bodyPr rot="0" spcFirstLastPara="1" vertOverflow="ellipsis" vert="horz" wrap="square" anchor="ctr" anchorCtr="1"/>
          <a:lstStyle/>
          <a:p>
            <a:pPr>
              <a:defRPr sz="1400" b="0" i="0" u="none" strike="noStrike" kern="1200" cap="none" spc="20" baseline="0">
                <a:solidFill>
                  <a:sysClr val="windowText" lastClr="000000"/>
                </a:solidFill>
                <a:latin typeface="+mn-lt"/>
                <a:ea typeface="+mn-ea"/>
                <a:cs typeface="+mn-cs"/>
              </a:defRPr>
            </a:pPr>
            <a:r>
              <a:rPr lang="en-US"/>
              <a:t>IDI1</a:t>
            </a:r>
          </a:p>
        </c:rich>
      </c:tx>
      <c:layout>
        <c:manualLayout>
          <c:xMode val="edge"/>
          <c:yMode val="edge"/>
          <c:x val="0.84970122484689403"/>
          <c:y val="8.3333333333333301E-2"/>
        </c:manualLayout>
      </c:layout>
      <c:overlay val="0"/>
      <c:spPr>
        <a:noFill/>
        <a:ln>
          <a:noFill/>
        </a:ln>
        <a:effectLst/>
      </c:spPr>
      <c:txPr>
        <a:bodyPr rot="0" spcFirstLastPara="1" vertOverflow="ellipsis" vert="horz" wrap="square" anchor="ctr" anchorCtr="1"/>
        <a:lstStyle/>
        <a:p>
          <a:pPr>
            <a:defRPr sz="1400" b="0" i="0" u="none" strike="noStrike" kern="1200" cap="none" spc="20" baseline="0">
              <a:solidFill>
                <a:sysClr val="windowText" lastClr="000000"/>
              </a:solidFill>
              <a:latin typeface="+mn-lt"/>
              <a:ea typeface="+mn-ea"/>
              <a:cs typeface="+mn-cs"/>
            </a:defRPr>
          </a:pPr>
          <a:endParaRPr lang="en-US"/>
        </a:p>
      </c:txPr>
    </c:title>
    <c:autoTitleDeleted val="0"/>
    <c:plotArea>
      <c:layout>
        <c:manualLayout>
          <c:layoutTarget val="inner"/>
          <c:xMode val="edge"/>
          <c:yMode val="edge"/>
          <c:x val="7.8735131502972802E-2"/>
          <c:y val="4.2083051810646498E-2"/>
          <c:w val="0.87132392825896798"/>
          <c:h val="0.82242271799358402"/>
        </c:manualLayout>
      </c:layout>
      <c:barChart>
        <c:barDir val="col"/>
        <c:grouping val="clustered"/>
        <c:varyColors val="0"/>
        <c:ser>
          <c:idx val="0"/>
          <c:order val="0"/>
          <c:tx>
            <c:strRef>
              <c:f>'0'!$AC$6</c:f>
              <c:strCache>
                <c:ptCount val="1"/>
                <c:pt idx="0">
                  <c:v>IDI1</c:v>
                </c:pt>
              </c:strCache>
            </c:strRef>
          </c:tx>
          <c:spPr>
            <a:gradFill rotWithShape="1">
              <a:gsLst>
                <a:gs pos="0">
                  <a:schemeClr val="dk1">
                    <a:tint val="88500"/>
                    <a:lumMod val="110000"/>
                    <a:satMod val="105000"/>
                    <a:tint val="67000"/>
                  </a:schemeClr>
                </a:gs>
                <a:gs pos="50000">
                  <a:schemeClr val="dk1">
                    <a:tint val="88500"/>
                    <a:lumMod val="105000"/>
                    <a:satMod val="103000"/>
                    <a:tint val="73000"/>
                  </a:schemeClr>
                </a:gs>
                <a:gs pos="100000">
                  <a:schemeClr val="dk1">
                    <a:tint val="88500"/>
                    <a:lumMod val="105000"/>
                    <a:satMod val="109000"/>
                    <a:tint val="81000"/>
                  </a:schemeClr>
                </a:gs>
              </a:gsLst>
              <a:lin ang="5400000" scaled="0"/>
            </a:gradFill>
            <a:ln w="9525" cap="flat" cmpd="sng" algn="ctr">
              <a:solidFill>
                <a:schemeClr val="dk1">
                  <a:tint val="88500"/>
                  <a:shade val="95000"/>
                </a:schemeClr>
              </a:solidFill>
              <a:round/>
            </a:ln>
            <a:effectLst/>
          </c:spPr>
          <c:invertIfNegative val="0"/>
          <c:errBars>
            <c:errBarType val="both"/>
            <c:errValType val="cust"/>
            <c:noEndCap val="0"/>
            <c:plus>
              <c:numRef>
                <c:f>'0'!$AS$7:$AS$10</c:f>
                <c:numCache>
                  <c:formatCode>General</c:formatCode>
                  <c:ptCount val="4"/>
                  <c:pt idx="0">
                    <c:v>2.9942192798594301E-2</c:v>
                  </c:pt>
                  <c:pt idx="1">
                    <c:v>8.7248234930041899E-2</c:v>
                  </c:pt>
                  <c:pt idx="2">
                    <c:v>9.1948201181731803E-2</c:v>
                  </c:pt>
                  <c:pt idx="3">
                    <c:v>4.7294456134656201E-2</c:v>
                  </c:pt>
                </c:numCache>
              </c:numRef>
            </c:plus>
            <c:minus>
              <c:numRef>
                <c:f>'0'!$AS$7:$AS$10</c:f>
                <c:numCache>
                  <c:formatCode>General</c:formatCode>
                  <c:ptCount val="4"/>
                  <c:pt idx="0">
                    <c:v>2.9942192798594301E-2</c:v>
                  </c:pt>
                  <c:pt idx="1">
                    <c:v>8.7248234930041899E-2</c:v>
                  </c:pt>
                  <c:pt idx="2">
                    <c:v>9.1948201181731803E-2</c:v>
                  </c:pt>
                  <c:pt idx="3">
                    <c:v>4.7294456134656201E-2</c:v>
                  </c:pt>
                </c:numCache>
              </c:numRef>
            </c:minus>
            <c:spPr>
              <a:noFill/>
              <a:ln w="9525">
                <a:solidFill>
                  <a:sysClr val="windowText" lastClr="000000"/>
                </a:solidFill>
              </a:ln>
              <a:effectLst/>
            </c:spPr>
          </c:errBars>
          <c:cat>
            <c:strRef>
              <c:f>'0'!$Z$7:$Z$10</c:f>
              <c:strCache>
                <c:ptCount val="4"/>
                <c:pt idx="0">
                  <c:v>MCF10A (P)</c:v>
                </c:pt>
                <c:pt idx="1">
                  <c:v>MCF10.AT1</c:v>
                </c:pt>
                <c:pt idx="2">
                  <c:v>MCF10.DCIS</c:v>
                </c:pt>
                <c:pt idx="3">
                  <c:v>MCF10.Ca1d</c:v>
                </c:pt>
              </c:strCache>
            </c:strRef>
          </c:cat>
          <c:val>
            <c:numRef>
              <c:f>'0'!$AC$7:$AC$10</c:f>
              <c:numCache>
                <c:formatCode>0.000</c:formatCode>
                <c:ptCount val="4"/>
                <c:pt idx="0">
                  <c:v>1</c:v>
                </c:pt>
                <c:pt idx="1">
                  <c:v>1.9737100656941089</c:v>
                </c:pt>
                <c:pt idx="2">
                  <c:v>1.4825568975622381</c:v>
                </c:pt>
                <c:pt idx="3">
                  <c:v>0.76659030304748699</c:v>
                </c:pt>
              </c:numCache>
            </c:numRef>
          </c:val>
          <c:extLst>
            <c:ext xmlns:c16="http://schemas.microsoft.com/office/drawing/2014/chart" uri="{C3380CC4-5D6E-409C-BE32-E72D297353CC}">
              <c16:uniqueId val="{00000000-EC0D-4FAC-A314-2C643CBB8732}"/>
            </c:ext>
          </c:extLst>
        </c:ser>
        <c:dLbls>
          <c:showLegendKey val="0"/>
          <c:showVal val="0"/>
          <c:showCatName val="0"/>
          <c:showSerName val="0"/>
          <c:showPercent val="0"/>
          <c:showBubbleSize val="0"/>
        </c:dLbls>
        <c:gapWidth val="100"/>
        <c:overlap val="-24"/>
        <c:axId val="279173264"/>
        <c:axId val="279173824"/>
      </c:barChart>
      <c:catAx>
        <c:axId val="279173264"/>
        <c:scaling>
          <c:orientation val="minMax"/>
        </c:scaling>
        <c:delete val="0"/>
        <c:axPos val="b"/>
        <c:numFmt formatCode="General" sourceLinked="0"/>
        <c:majorTickMark val="out"/>
        <c:minorTickMark val="none"/>
        <c:tickLblPos val="nextTo"/>
        <c:spPr>
          <a:noFill/>
          <a:ln w="9525" cap="flat" cmpd="sng" algn="ctr">
            <a:solidFill>
              <a:sysClr val="windowText" lastClr="000000"/>
            </a:solidFill>
            <a:round/>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en-US"/>
          </a:p>
        </c:txPr>
        <c:crossAx val="279173824"/>
        <c:crosses val="autoZero"/>
        <c:auto val="1"/>
        <c:lblAlgn val="ctr"/>
        <c:lblOffset val="100"/>
        <c:noMultiLvlLbl val="0"/>
      </c:catAx>
      <c:valAx>
        <c:axId val="279173824"/>
        <c:scaling>
          <c:orientation val="minMax"/>
        </c:scaling>
        <c:delete val="0"/>
        <c:axPos val="l"/>
        <c:numFmt formatCode="0" sourceLinked="0"/>
        <c:majorTickMark val="out"/>
        <c:minorTickMark val="none"/>
        <c:tickLblPos val="nextTo"/>
        <c:spPr>
          <a:noFill/>
          <a:ln>
            <a:solidFill>
              <a:sysClr val="windowText" lastClr="000000"/>
            </a:solidFill>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en-US"/>
          </a:p>
        </c:txPr>
        <c:crossAx val="279173264"/>
        <c:crosses val="autoZero"/>
        <c:crossBetween val="between"/>
        <c:majorUnit val="1"/>
      </c:valAx>
      <c:spPr>
        <a:noFill/>
        <a:ln>
          <a:noFill/>
        </a:ln>
        <a:effectLst/>
      </c:spPr>
    </c:plotArea>
    <c:plotVisOnly val="1"/>
    <c:dispBlanksAs val="gap"/>
    <c:showDLblsOverMax val="0"/>
  </c:chart>
  <c:spPr>
    <a:solidFill>
      <a:schemeClr val="bg1"/>
    </a:solidFill>
    <a:ln w="9525" cap="flat" cmpd="sng" algn="ctr">
      <a:noFill/>
      <a:round/>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1"/>
    </mc:Choice>
    <mc:Fallback>
      <c:style val="1"/>
    </mc:Fallback>
  </mc:AlternateContent>
  <c:chart>
    <c:title>
      <c:tx>
        <c:rich>
          <a:bodyPr rot="0" spcFirstLastPara="1" vertOverflow="ellipsis" vert="horz" wrap="square" anchor="ctr" anchorCtr="1"/>
          <a:lstStyle/>
          <a:p>
            <a:pPr>
              <a:defRPr sz="1400" b="0" i="0" u="none" strike="noStrike" kern="1200" cap="none" spc="20" baseline="0">
                <a:solidFill>
                  <a:sysClr val="windowText" lastClr="000000"/>
                </a:solidFill>
                <a:latin typeface="+mn-lt"/>
                <a:ea typeface="+mn-ea"/>
                <a:cs typeface="+mn-cs"/>
              </a:defRPr>
            </a:pPr>
            <a:r>
              <a:rPr lang="en-US"/>
              <a:t>GGPS1</a:t>
            </a:r>
          </a:p>
        </c:rich>
      </c:tx>
      <c:layout>
        <c:manualLayout>
          <c:xMode val="edge"/>
          <c:yMode val="edge"/>
          <c:x val="0.84970122484689403"/>
          <c:y val="8.3333333333333301E-2"/>
        </c:manualLayout>
      </c:layout>
      <c:overlay val="0"/>
      <c:spPr>
        <a:noFill/>
        <a:ln>
          <a:noFill/>
        </a:ln>
        <a:effectLst/>
      </c:spPr>
      <c:txPr>
        <a:bodyPr rot="0" spcFirstLastPara="1" vertOverflow="ellipsis" vert="horz" wrap="square" anchor="ctr" anchorCtr="1"/>
        <a:lstStyle/>
        <a:p>
          <a:pPr>
            <a:defRPr sz="1400" b="0" i="0" u="none" strike="noStrike" kern="1200" cap="none" spc="20" baseline="0">
              <a:solidFill>
                <a:sysClr val="windowText" lastClr="000000"/>
              </a:solidFill>
              <a:latin typeface="+mn-lt"/>
              <a:ea typeface="+mn-ea"/>
              <a:cs typeface="+mn-cs"/>
            </a:defRPr>
          </a:pPr>
          <a:endParaRPr lang="en-US"/>
        </a:p>
      </c:txPr>
    </c:title>
    <c:autoTitleDeleted val="0"/>
    <c:plotArea>
      <c:layout>
        <c:manualLayout>
          <c:layoutTarget val="inner"/>
          <c:xMode val="edge"/>
          <c:yMode val="edge"/>
          <c:x val="9.25649606299212E-2"/>
          <c:y val="4.2083333333333299E-2"/>
          <c:w val="0.87132392825896798"/>
          <c:h val="0.82242271799358402"/>
        </c:manualLayout>
      </c:layout>
      <c:barChart>
        <c:barDir val="col"/>
        <c:grouping val="clustered"/>
        <c:varyColors val="0"/>
        <c:ser>
          <c:idx val="0"/>
          <c:order val="0"/>
          <c:tx>
            <c:strRef>
              <c:f>'0'!$AE$6</c:f>
              <c:strCache>
                <c:ptCount val="1"/>
                <c:pt idx="0">
                  <c:v>GGPS1</c:v>
                </c:pt>
              </c:strCache>
            </c:strRef>
          </c:tx>
          <c:spPr>
            <a:gradFill rotWithShape="1">
              <a:gsLst>
                <a:gs pos="0">
                  <a:schemeClr val="dk1">
                    <a:tint val="88500"/>
                    <a:lumMod val="110000"/>
                    <a:satMod val="105000"/>
                    <a:tint val="67000"/>
                  </a:schemeClr>
                </a:gs>
                <a:gs pos="50000">
                  <a:schemeClr val="dk1">
                    <a:tint val="88500"/>
                    <a:lumMod val="105000"/>
                    <a:satMod val="103000"/>
                    <a:tint val="73000"/>
                  </a:schemeClr>
                </a:gs>
                <a:gs pos="100000">
                  <a:schemeClr val="dk1">
                    <a:tint val="88500"/>
                    <a:lumMod val="105000"/>
                    <a:satMod val="109000"/>
                    <a:tint val="81000"/>
                  </a:schemeClr>
                </a:gs>
              </a:gsLst>
              <a:lin ang="5400000" scaled="0"/>
            </a:gradFill>
            <a:ln w="9525" cap="flat" cmpd="sng" algn="ctr">
              <a:solidFill>
                <a:schemeClr val="dk1">
                  <a:tint val="88500"/>
                  <a:shade val="95000"/>
                </a:schemeClr>
              </a:solidFill>
              <a:round/>
            </a:ln>
            <a:effectLst/>
          </c:spPr>
          <c:invertIfNegative val="0"/>
          <c:errBars>
            <c:errBarType val="both"/>
            <c:errValType val="cust"/>
            <c:noEndCap val="0"/>
            <c:plus>
              <c:numRef>
                <c:f>'0'!$AU$7:$AU$10</c:f>
                <c:numCache>
                  <c:formatCode>General</c:formatCode>
                  <c:ptCount val="4"/>
                  <c:pt idx="0">
                    <c:v>2.1643245195840599E-2</c:v>
                  </c:pt>
                  <c:pt idx="1">
                    <c:v>9.3157643375897395E-2</c:v>
                  </c:pt>
                  <c:pt idx="2">
                    <c:v>0.15142892723808801</c:v>
                  </c:pt>
                  <c:pt idx="3">
                    <c:v>3.0508271127786198E-2</c:v>
                  </c:pt>
                </c:numCache>
              </c:numRef>
            </c:plus>
            <c:minus>
              <c:numRef>
                <c:f>'0'!$AU$7:$AU$10</c:f>
                <c:numCache>
                  <c:formatCode>General</c:formatCode>
                  <c:ptCount val="4"/>
                  <c:pt idx="0">
                    <c:v>2.1643245195840599E-2</c:v>
                  </c:pt>
                  <c:pt idx="1">
                    <c:v>9.3157643375897395E-2</c:v>
                  </c:pt>
                  <c:pt idx="2">
                    <c:v>0.15142892723808801</c:v>
                  </c:pt>
                  <c:pt idx="3">
                    <c:v>3.0508271127786198E-2</c:v>
                  </c:pt>
                </c:numCache>
              </c:numRef>
            </c:minus>
            <c:spPr>
              <a:noFill/>
              <a:ln w="9525">
                <a:solidFill>
                  <a:sysClr val="windowText" lastClr="000000"/>
                </a:solidFill>
              </a:ln>
              <a:effectLst/>
            </c:spPr>
          </c:errBars>
          <c:cat>
            <c:strRef>
              <c:f>'0'!$Z$7:$Z$10</c:f>
              <c:strCache>
                <c:ptCount val="4"/>
                <c:pt idx="0">
                  <c:v>MCF10A (P)</c:v>
                </c:pt>
                <c:pt idx="1">
                  <c:v>MCF10.AT1</c:v>
                </c:pt>
                <c:pt idx="2">
                  <c:v>MCF10.DCIS</c:v>
                </c:pt>
                <c:pt idx="3">
                  <c:v>MCF10.Ca1d</c:v>
                </c:pt>
              </c:strCache>
            </c:strRef>
          </c:cat>
          <c:val>
            <c:numRef>
              <c:f>'0'!$AE$7:$AE$10</c:f>
              <c:numCache>
                <c:formatCode>0.000</c:formatCode>
                <c:ptCount val="4"/>
                <c:pt idx="0">
                  <c:v>1</c:v>
                </c:pt>
                <c:pt idx="1">
                  <c:v>0.750889703659542</c:v>
                </c:pt>
                <c:pt idx="2">
                  <c:v>2.472340438395606</c:v>
                </c:pt>
                <c:pt idx="3">
                  <c:v>0.25422676554666201</c:v>
                </c:pt>
              </c:numCache>
            </c:numRef>
          </c:val>
          <c:extLst>
            <c:ext xmlns:c16="http://schemas.microsoft.com/office/drawing/2014/chart" uri="{C3380CC4-5D6E-409C-BE32-E72D297353CC}">
              <c16:uniqueId val="{00000000-0DC6-4D34-8A0C-8CD564B6CD09}"/>
            </c:ext>
          </c:extLst>
        </c:ser>
        <c:dLbls>
          <c:showLegendKey val="0"/>
          <c:showVal val="0"/>
          <c:showCatName val="0"/>
          <c:showSerName val="0"/>
          <c:showPercent val="0"/>
          <c:showBubbleSize val="0"/>
        </c:dLbls>
        <c:gapWidth val="100"/>
        <c:overlap val="-24"/>
        <c:axId val="279176064"/>
        <c:axId val="279176624"/>
      </c:barChart>
      <c:catAx>
        <c:axId val="279176064"/>
        <c:scaling>
          <c:orientation val="minMax"/>
        </c:scaling>
        <c:delete val="0"/>
        <c:axPos val="b"/>
        <c:numFmt formatCode="General" sourceLinked="0"/>
        <c:majorTickMark val="out"/>
        <c:minorTickMark val="none"/>
        <c:tickLblPos val="nextTo"/>
        <c:spPr>
          <a:noFill/>
          <a:ln w="9525" cap="flat" cmpd="sng" algn="ctr">
            <a:solidFill>
              <a:sysClr val="windowText" lastClr="000000"/>
            </a:solidFill>
            <a:round/>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en-US"/>
          </a:p>
        </c:txPr>
        <c:crossAx val="279176624"/>
        <c:crosses val="autoZero"/>
        <c:auto val="1"/>
        <c:lblAlgn val="ctr"/>
        <c:lblOffset val="100"/>
        <c:noMultiLvlLbl val="0"/>
      </c:catAx>
      <c:valAx>
        <c:axId val="279176624"/>
        <c:scaling>
          <c:orientation val="minMax"/>
        </c:scaling>
        <c:delete val="0"/>
        <c:axPos val="l"/>
        <c:numFmt formatCode="0" sourceLinked="0"/>
        <c:majorTickMark val="out"/>
        <c:minorTickMark val="none"/>
        <c:tickLblPos val="nextTo"/>
        <c:spPr>
          <a:noFill/>
          <a:ln>
            <a:solidFill>
              <a:sysClr val="windowText" lastClr="000000"/>
            </a:solidFill>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en-US"/>
          </a:p>
        </c:txPr>
        <c:crossAx val="279176064"/>
        <c:crosses val="autoZero"/>
        <c:crossBetween val="between"/>
        <c:majorUnit val="1"/>
      </c:valAx>
      <c:spPr>
        <a:noFill/>
        <a:ln>
          <a:noFill/>
        </a:ln>
        <a:effectLst/>
      </c:spPr>
    </c:plotArea>
    <c:plotVisOnly val="1"/>
    <c:dispBlanksAs val="gap"/>
    <c:showDLblsOverMax val="0"/>
  </c:chart>
  <c:spPr>
    <a:solidFill>
      <a:schemeClr val="bg1"/>
    </a:solidFill>
    <a:ln w="9525" cap="flat" cmpd="sng" algn="ctr">
      <a:noFill/>
      <a:round/>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1"/>
    </mc:Choice>
    <mc:Fallback>
      <c:style val="1"/>
    </mc:Fallback>
  </mc:AlternateContent>
  <c:chart>
    <c:title>
      <c:tx>
        <c:rich>
          <a:bodyPr rot="0" spcFirstLastPara="1" vertOverflow="ellipsis" vert="horz" wrap="square" anchor="ctr" anchorCtr="1"/>
          <a:lstStyle/>
          <a:p>
            <a:pPr>
              <a:defRPr sz="1400" b="0" i="0" u="none" strike="noStrike" kern="1200" cap="none" spc="20" baseline="0">
                <a:solidFill>
                  <a:sysClr val="windowText" lastClr="000000"/>
                </a:solidFill>
                <a:latin typeface="+mn-lt"/>
                <a:ea typeface="+mn-ea"/>
                <a:cs typeface="+mn-cs"/>
              </a:defRPr>
            </a:pPr>
            <a:r>
              <a:rPr lang="en-US"/>
              <a:t>SQLE</a:t>
            </a:r>
          </a:p>
        </c:rich>
      </c:tx>
      <c:layout>
        <c:manualLayout>
          <c:xMode val="edge"/>
          <c:yMode val="edge"/>
          <c:x val="0.84970122484689403"/>
          <c:y val="8.3333333333333301E-2"/>
        </c:manualLayout>
      </c:layout>
      <c:overlay val="0"/>
      <c:spPr>
        <a:noFill/>
        <a:ln>
          <a:noFill/>
        </a:ln>
        <a:effectLst/>
      </c:spPr>
      <c:txPr>
        <a:bodyPr rot="0" spcFirstLastPara="1" vertOverflow="ellipsis" vert="horz" wrap="square" anchor="ctr" anchorCtr="1"/>
        <a:lstStyle/>
        <a:p>
          <a:pPr>
            <a:defRPr sz="1400" b="0" i="0" u="none" strike="noStrike" kern="1200" cap="none" spc="20" baseline="0">
              <a:solidFill>
                <a:sysClr val="windowText" lastClr="000000"/>
              </a:solidFill>
              <a:latin typeface="+mn-lt"/>
              <a:ea typeface="+mn-ea"/>
              <a:cs typeface="+mn-cs"/>
            </a:defRPr>
          </a:pPr>
          <a:endParaRPr lang="en-US"/>
        </a:p>
      </c:txPr>
    </c:title>
    <c:autoTitleDeleted val="0"/>
    <c:plotArea>
      <c:layout>
        <c:manualLayout>
          <c:layoutTarget val="inner"/>
          <c:xMode val="edge"/>
          <c:yMode val="edge"/>
          <c:x val="9.25649606299212E-2"/>
          <c:y val="4.2083333333333299E-2"/>
          <c:w val="0.87132392825896798"/>
          <c:h val="0.82242271799358402"/>
        </c:manualLayout>
      </c:layout>
      <c:barChart>
        <c:barDir val="col"/>
        <c:grouping val="clustered"/>
        <c:varyColors val="0"/>
        <c:ser>
          <c:idx val="0"/>
          <c:order val="0"/>
          <c:tx>
            <c:strRef>
              <c:f>'0'!$AB$6</c:f>
              <c:strCache>
                <c:ptCount val="1"/>
                <c:pt idx="0">
                  <c:v>SQLE</c:v>
                </c:pt>
              </c:strCache>
            </c:strRef>
          </c:tx>
          <c:spPr>
            <a:gradFill rotWithShape="1">
              <a:gsLst>
                <a:gs pos="0">
                  <a:schemeClr val="dk1">
                    <a:tint val="88500"/>
                    <a:lumMod val="110000"/>
                    <a:satMod val="105000"/>
                    <a:tint val="67000"/>
                  </a:schemeClr>
                </a:gs>
                <a:gs pos="50000">
                  <a:schemeClr val="dk1">
                    <a:tint val="88500"/>
                    <a:lumMod val="105000"/>
                    <a:satMod val="103000"/>
                    <a:tint val="73000"/>
                  </a:schemeClr>
                </a:gs>
                <a:gs pos="100000">
                  <a:schemeClr val="dk1">
                    <a:tint val="88500"/>
                    <a:lumMod val="105000"/>
                    <a:satMod val="109000"/>
                    <a:tint val="81000"/>
                  </a:schemeClr>
                </a:gs>
              </a:gsLst>
              <a:lin ang="5400000" scaled="0"/>
            </a:gradFill>
            <a:ln w="9525" cap="flat" cmpd="sng" algn="ctr">
              <a:solidFill>
                <a:schemeClr val="dk1">
                  <a:tint val="88500"/>
                  <a:shade val="95000"/>
                </a:schemeClr>
              </a:solidFill>
              <a:round/>
            </a:ln>
            <a:effectLst/>
          </c:spPr>
          <c:invertIfNegative val="0"/>
          <c:errBars>
            <c:errBarType val="both"/>
            <c:errValType val="cust"/>
            <c:noEndCap val="0"/>
            <c:plus>
              <c:numRef>
                <c:f>'0'!$AR$7:$AR$10</c:f>
                <c:numCache>
                  <c:formatCode>General</c:formatCode>
                  <c:ptCount val="4"/>
                  <c:pt idx="0">
                    <c:v>2.5476546971944E-2</c:v>
                  </c:pt>
                  <c:pt idx="1">
                    <c:v>9.6556571095024801E-2</c:v>
                  </c:pt>
                  <c:pt idx="2">
                    <c:v>0.19973665009342301</c:v>
                  </c:pt>
                  <c:pt idx="3">
                    <c:v>5.2585080933666699E-2</c:v>
                  </c:pt>
                </c:numCache>
              </c:numRef>
            </c:plus>
            <c:minus>
              <c:numRef>
                <c:f>'0'!$AR$7:$AR$10</c:f>
                <c:numCache>
                  <c:formatCode>General</c:formatCode>
                  <c:ptCount val="4"/>
                  <c:pt idx="0">
                    <c:v>2.5476546971944E-2</c:v>
                  </c:pt>
                  <c:pt idx="1">
                    <c:v>9.6556571095024801E-2</c:v>
                  </c:pt>
                  <c:pt idx="2">
                    <c:v>0.19973665009342301</c:v>
                  </c:pt>
                  <c:pt idx="3">
                    <c:v>5.2585080933666699E-2</c:v>
                  </c:pt>
                </c:numCache>
              </c:numRef>
            </c:minus>
            <c:spPr>
              <a:noFill/>
              <a:ln w="9525">
                <a:solidFill>
                  <a:sysClr val="windowText" lastClr="000000"/>
                </a:solidFill>
              </a:ln>
              <a:effectLst/>
            </c:spPr>
          </c:errBars>
          <c:cat>
            <c:strRef>
              <c:f>'0'!$Z$7:$Z$10</c:f>
              <c:strCache>
                <c:ptCount val="4"/>
                <c:pt idx="0">
                  <c:v>MCF10A (P)</c:v>
                </c:pt>
                <c:pt idx="1">
                  <c:v>MCF10.AT1</c:v>
                </c:pt>
                <c:pt idx="2">
                  <c:v>MCF10.DCIS</c:v>
                </c:pt>
                <c:pt idx="3">
                  <c:v>MCF10.Ca1d</c:v>
                </c:pt>
              </c:strCache>
            </c:strRef>
          </c:cat>
          <c:val>
            <c:numRef>
              <c:f>'0'!$AB$7:$AB$10</c:f>
              <c:numCache>
                <c:formatCode>0.000</c:formatCode>
                <c:ptCount val="4"/>
                <c:pt idx="0">
                  <c:v>1</c:v>
                </c:pt>
                <c:pt idx="1">
                  <c:v>2.319470389958294</c:v>
                </c:pt>
                <c:pt idx="2">
                  <c:v>3.2235699089394378</c:v>
                </c:pt>
                <c:pt idx="3">
                  <c:v>0.68828968423932402</c:v>
                </c:pt>
              </c:numCache>
            </c:numRef>
          </c:val>
          <c:extLst>
            <c:ext xmlns:c16="http://schemas.microsoft.com/office/drawing/2014/chart" uri="{C3380CC4-5D6E-409C-BE32-E72D297353CC}">
              <c16:uniqueId val="{00000000-9A98-4F83-A1FB-671786EB87EA}"/>
            </c:ext>
          </c:extLst>
        </c:ser>
        <c:dLbls>
          <c:showLegendKey val="0"/>
          <c:showVal val="0"/>
          <c:showCatName val="0"/>
          <c:showSerName val="0"/>
          <c:showPercent val="0"/>
          <c:showBubbleSize val="0"/>
        </c:dLbls>
        <c:gapWidth val="100"/>
        <c:overlap val="-24"/>
        <c:axId val="279486896"/>
        <c:axId val="279487456"/>
      </c:barChart>
      <c:catAx>
        <c:axId val="279486896"/>
        <c:scaling>
          <c:orientation val="minMax"/>
        </c:scaling>
        <c:delete val="0"/>
        <c:axPos val="b"/>
        <c:numFmt formatCode="General" sourceLinked="0"/>
        <c:majorTickMark val="out"/>
        <c:minorTickMark val="none"/>
        <c:tickLblPos val="nextTo"/>
        <c:spPr>
          <a:noFill/>
          <a:ln w="9525" cap="flat" cmpd="sng" algn="ctr">
            <a:solidFill>
              <a:sysClr val="windowText" lastClr="000000"/>
            </a:solidFill>
            <a:round/>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en-US"/>
          </a:p>
        </c:txPr>
        <c:crossAx val="279487456"/>
        <c:crosses val="autoZero"/>
        <c:auto val="1"/>
        <c:lblAlgn val="ctr"/>
        <c:lblOffset val="100"/>
        <c:noMultiLvlLbl val="0"/>
      </c:catAx>
      <c:valAx>
        <c:axId val="279487456"/>
        <c:scaling>
          <c:orientation val="minMax"/>
        </c:scaling>
        <c:delete val="0"/>
        <c:axPos val="l"/>
        <c:numFmt formatCode="0" sourceLinked="0"/>
        <c:majorTickMark val="out"/>
        <c:minorTickMark val="none"/>
        <c:tickLblPos val="nextTo"/>
        <c:spPr>
          <a:noFill/>
          <a:ln>
            <a:solidFill>
              <a:sysClr val="windowText" lastClr="000000"/>
            </a:solidFill>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en-US"/>
          </a:p>
        </c:txPr>
        <c:crossAx val="279486896"/>
        <c:crosses val="autoZero"/>
        <c:crossBetween val="between"/>
        <c:majorUnit val="1"/>
      </c:valAx>
      <c:spPr>
        <a:noFill/>
        <a:ln>
          <a:noFill/>
        </a:ln>
        <a:effectLst/>
      </c:spPr>
    </c:plotArea>
    <c:plotVisOnly val="1"/>
    <c:dispBlanksAs val="gap"/>
    <c:showDLblsOverMax val="0"/>
  </c:chart>
  <c:spPr>
    <a:solidFill>
      <a:schemeClr val="bg1"/>
    </a:solidFill>
    <a:ln w="9525" cap="flat" cmpd="sng" algn="ctr">
      <a:noFill/>
      <a:round/>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1"/>
    </mc:Choice>
    <mc:Fallback>
      <c:style val="1"/>
    </mc:Fallback>
  </mc:AlternateContent>
  <c:chart>
    <c:title>
      <c:tx>
        <c:rich>
          <a:bodyPr rot="0" spcFirstLastPara="1" vertOverflow="ellipsis" vert="horz" wrap="square" anchor="ctr" anchorCtr="1"/>
          <a:lstStyle/>
          <a:p>
            <a:pPr>
              <a:defRPr sz="1400" b="0" i="0" u="none" strike="noStrike" kern="1200" cap="none" spc="20" baseline="0">
                <a:solidFill>
                  <a:sysClr val="windowText" lastClr="000000"/>
                </a:solidFill>
                <a:latin typeface="+mn-lt"/>
                <a:ea typeface="+mn-ea"/>
                <a:cs typeface="+mn-cs"/>
              </a:defRPr>
            </a:pPr>
            <a:r>
              <a:rPr lang="en-US"/>
              <a:t>CNBP</a:t>
            </a:r>
          </a:p>
        </c:rich>
      </c:tx>
      <c:layout>
        <c:manualLayout>
          <c:xMode val="edge"/>
          <c:yMode val="edge"/>
          <c:x val="0.84970122484689403"/>
          <c:y val="8.3333333333333301E-2"/>
        </c:manualLayout>
      </c:layout>
      <c:overlay val="0"/>
      <c:spPr>
        <a:noFill/>
        <a:ln>
          <a:noFill/>
        </a:ln>
        <a:effectLst/>
      </c:spPr>
      <c:txPr>
        <a:bodyPr rot="0" spcFirstLastPara="1" vertOverflow="ellipsis" vert="horz" wrap="square" anchor="ctr" anchorCtr="1"/>
        <a:lstStyle/>
        <a:p>
          <a:pPr>
            <a:defRPr sz="1400" b="0" i="0" u="none" strike="noStrike" kern="1200" cap="none" spc="20" baseline="0">
              <a:solidFill>
                <a:sysClr val="windowText" lastClr="000000"/>
              </a:solidFill>
              <a:latin typeface="+mn-lt"/>
              <a:ea typeface="+mn-ea"/>
              <a:cs typeface="+mn-cs"/>
            </a:defRPr>
          </a:pPr>
          <a:endParaRPr lang="en-US"/>
        </a:p>
      </c:txPr>
    </c:title>
    <c:autoTitleDeleted val="0"/>
    <c:plotArea>
      <c:layout>
        <c:manualLayout>
          <c:layoutTarget val="inner"/>
          <c:xMode val="edge"/>
          <c:yMode val="edge"/>
          <c:x val="9.25649606299212E-2"/>
          <c:y val="4.2083333333333299E-2"/>
          <c:w val="0.87132392825896798"/>
          <c:h val="0.82242271799358402"/>
        </c:manualLayout>
      </c:layout>
      <c:barChart>
        <c:barDir val="col"/>
        <c:grouping val="clustered"/>
        <c:varyColors val="0"/>
        <c:ser>
          <c:idx val="0"/>
          <c:order val="0"/>
          <c:tx>
            <c:strRef>
              <c:f>'0'!$AD$6</c:f>
              <c:strCache>
                <c:ptCount val="1"/>
                <c:pt idx="0">
                  <c:v>CNBP</c:v>
                </c:pt>
              </c:strCache>
            </c:strRef>
          </c:tx>
          <c:spPr>
            <a:gradFill rotWithShape="1">
              <a:gsLst>
                <a:gs pos="0">
                  <a:schemeClr val="dk1">
                    <a:tint val="88500"/>
                    <a:lumMod val="110000"/>
                    <a:satMod val="105000"/>
                    <a:tint val="67000"/>
                  </a:schemeClr>
                </a:gs>
                <a:gs pos="50000">
                  <a:schemeClr val="dk1">
                    <a:tint val="88500"/>
                    <a:lumMod val="105000"/>
                    <a:satMod val="103000"/>
                    <a:tint val="73000"/>
                  </a:schemeClr>
                </a:gs>
                <a:gs pos="100000">
                  <a:schemeClr val="dk1">
                    <a:tint val="88500"/>
                    <a:lumMod val="105000"/>
                    <a:satMod val="109000"/>
                    <a:tint val="81000"/>
                  </a:schemeClr>
                </a:gs>
              </a:gsLst>
              <a:lin ang="5400000" scaled="0"/>
            </a:gradFill>
            <a:ln w="9525" cap="flat" cmpd="sng" algn="ctr">
              <a:solidFill>
                <a:schemeClr val="dk1">
                  <a:tint val="88500"/>
                  <a:shade val="95000"/>
                </a:schemeClr>
              </a:solidFill>
              <a:round/>
            </a:ln>
            <a:effectLst/>
          </c:spPr>
          <c:invertIfNegative val="0"/>
          <c:errBars>
            <c:errBarType val="both"/>
            <c:errValType val="cust"/>
            <c:noEndCap val="0"/>
            <c:plus>
              <c:numRef>
                <c:f>'0'!$AT$7:$AT$10</c:f>
                <c:numCache>
                  <c:formatCode>General</c:formatCode>
                  <c:ptCount val="4"/>
                  <c:pt idx="0">
                    <c:v>3.8125335174244497E-2</c:v>
                  </c:pt>
                  <c:pt idx="1">
                    <c:v>0.135777952015989</c:v>
                  </c:pt>
                  <c:pt idx="2">
                    <c:v>0.23065558793902999</c:v>
                  </c:pt>
                  <c:pt idx="3">
                    <c:v>8.1764356367775001E-2</c:v>
                  </c:pt>
                </c:numCache>
              </c:numRef>
            </c:plus>
            <c:minus>
              <c:numRef>
                <c:f>'0'!$AT$7:$AT$10</c:f>
                <c:numCache>
                  <c:formatCode>General</c:formatCode>
                  <c:ptCount val="4"/>
                  <c:pt idx="0">
                    <c:v>3.8125335174244497E-2</c:v>
                  </c:pt>
                  <c:pt idx="1">
                    <c:v>0.135777952015989</c:v>
                  </c:pt>
                  <c:pt idx="2">
                    <c:v>0.23065558793902999</c:v>
                  </c:pt>
                  <c:pt idx="3">
                    <c:v>8.1764356367775001E-2</c:v>
                  </c:pt>
                </c:numCache>
              </c:numRef>
            </c:minus>
            <c:spPr>
              <a:noFill/>
              <a:ln w="9525">
                <a:solidFill>
                  <a:sysClr val="windowText" lastClr="000000"/>
                </a:solidFill>
              </a:ln>
              <a:effectLst/>
            </c:spPr>
          </c:errBars>
          <c:cat>
            <c:strRef>
              <c:f>'0'!$Z$7:$Z$10</c:f>
              <c:strCache>
                <c:ptCount val="4"/>
                <c:pt idx="0">
                  <c:v>MCF10A (P)</c:v>
                </c:pt>
                <c:pt idx="1">
                  <c:v>MCF10.AT1</c:v>
                </c:pt>
                <c:pt idx="2">
                  <c:v>MCF10.DCIS</c:v>
                </c:pt>
                <c:pt idx="3">
                  <c:v>MCF10.Ca1d</c:v>
                </c:pt>
              </c:strCache>
            </c:strRef>
          </c:cat>
          <c:val>
            <c:numRef>
              <c:f>'0'!$AD$7:$AD$10</c:f>
              <c:numCache>
                <c:formatCode>0.000</c:formatCode>
                <c:ptCount val="4"/>
                <c:pt idx="0">
                  <c:v>1</c:v>
                </c:pt>
                <c:pt idx="1">
                  <c:v>2.9820143111409538</c:v>
                </c:pt>
                <c:pt idx="2">
                  <c:v>5.5508903530984082</c:v>
                </c:pt>
                <c:pt idx="3">
                  <c:v>1.4027049885115479</c:v>
                </c:pt>
              </c:numCache>
            </c:numRef>
          </c:val>
          <c:extLst>
            <c:ext xmlns:c16="http://schemas.microsoft.com/office/drawing/2014/chart" uri="{C3380CC4-5D6E-409C-BE32-E72D297353CC}">
              <c16:uniqueId val="{00000000-9023-46C7-8186-B81DE3A3C89F}"/>
            </c:ext>
          </c:extLst>
        </c:ser>
        <c:dLbls>
          <c:showLegendKey val="0"/>
          <c:showVal val="0"/>
          <c:showCatName val="0"/>
          <c:showSerName val="0"/>
          <c:showPercent val="0"/>
          <c:showBubbleSize val="0"/>
        </c:dLbls>
        <c:gapWidth val="100"/>
        <c:overlap val="-24"/>
        <c:axId val="279489696"/>
        <c:axId val="279490256"/>
      </c:barChart>
      <c:catAx>
        <c:axId val="279489696"/>
        <c:scaling>
          <c:orientation val="minMax"/>
        </c:scaling>
        <c:delete val="0"/>
        <c:axPos val="b"/>
        <c:numFmt formatCode="General" sourceLinked="0"/>
        <c:majorTickMark val="out"/>
        <c:minorTickMark val="none"/>
        <c:tickLblPos val="nextTo"/>
        <c:spPr>
          <a:noFill/>
          <a:ln w="9525" cap="flat" cmpd="sng" algn="ctr">
            <a:solidFill>
              <a:sysClr val="windowText" lastClr="000000"/>
            </a:solidFill>
            <a:round/>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en-US"/>
          </a:p>
        </c:txPr>
        <c:crossAx val="279490256"/>
        <c:crosses val="autoZero"/>
        <c:auto val="1"/>
        <c:lblAlgn val="ctr"/>
        <c:lblOffset val="100"/>
        <c:noMultiLvlLbl val="0"/>
      </c:catAx>
      <c:valAx>
        <c:axId val="279490256"/>
        <c:scaling>
          <c:orientation val="minMax"/>
        </c:scaling>
        <c:delete val="0"/>
        <c:axPos val="l"/>
        <c:numFmt formatCode="0" sourceLinked="0"/>
        <c:majorTickMark val="out"/>
        <c:minorTickMark val="none"/>
        <c:tickLblPos val="nextTo"/>
        <c:spPr>
          <a:noFill/>
          <a:ln>
            <a:solidFill>
              <a:sysClr val="windowText" lastClr="000000"/>
            </a:solidFill>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en-US"/>
          </a:p>
        </c:txPr>
        <c:crossAx val="279489696"/>
        <c:crosses val="autoZero"/>
        <c:crossBetween val="between"/>
        <c:majorUnit val="1"/>
      </c:valAx>
      <c:spPr>
        <a:noFill/>
        <a:ln>
          <a:noFill/>
        </a:ln>
        <a:effectLst/>
      </c:spPr>
    </c:plotArea>
    <c:plotVisOnly val="1"/>
    <c:dispBlanksAs val="gap"/>
    <c:showDLblsOverMax val="0"/>
  </c:chart>
  <c:spPr>
    <a:solidFill>
      <a:schemeClr val="bg1"/>
    </a:solidFill>
    <a:ln w="9525" cap="flat" cmpd="sng" algn="ctr">
      <a:noFill/>
      <a:round/>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1"/>
    </mc:Choice>
    <mc:Fallback>
      <c:style val="1"/>
    </mc:Fallback>
  </mc:AlternateContent>
  <c:chart>
    <c:title>
      <c:tx>
        <c:rich>
          <a:bodyPr rot="0" spcFirstLastPara="1" vertOverflow="ellipsis" vert="horz" wrap="square" anchor="ctr" anchorCtr="1"/>
          <a:lstStyle/>
          <a:p>
            <a:pPr>
              <a:defRPr sz="1400" b="0" i="0" u="none" strike="noStrike" kern="1200" cap="none" spc="20" baseline="0">
                <a:solidFill>
                  <a:sysClr val="windowText" lastClr="000000"/>
                </a:solidFill>
                <a:latin typeface="+mn-lt"/>
                <a:ea typeface="+mn-ea"/>
                <a:cs typeface="+mn-cs"/>
              </a:defRPr>
            </a:pPr>
            <a:r>
              <a:rPr lang="en-US"/>
              <a:t>DHCR7</a:t>
            </a:r>
          </a:p>
        </c:rich>
      </c:tx>
      <c:layout>
        <c:manualLayout>
          <c:xMode val="edge"/>
          <c:yMode val="edge"/>
          <c:x val="0.84970122484689403"/>
          <c:y val="8.3333333333333301E-2"/>
        </c:manualLayout>
      </c:layout>
      <c:overlay val="0"/>
      <c:spPr>
        <a:noFill/>
        <a:ln>
          <a:noFill/>
        </a:ln>
        <a:effectLst/>
      </c:spPr>
      <c:txPr>
        <a:bodyPr rot="0" spcFirstLastPara="1" vertOverflow="ellipsis" vert="horz" wrap="square" anchor="ctr" anchorCtr="1"/>
        <a:lstStyle/>
        <a:p>
          <a:pPr>
            <a:defRPr sz="1400" b="0" i="0" u="none" strike="noStrike" kern="1200" cap="none" spc="20" baseline="0">
              <a:solidFill>
                <a:sysClr val="windowText" lastClr="000000"/>
              </a:solidFill>
              <a:latin typeface="+mn-lt"/>
              <a:ea typeface="+mn-ea"/>
              <a:cs typeface="+mn-cs"/>
            </a:defRPr>
          </a:pPr>
          <a:endParaRPr lang="en-US"/>
        </a:p>
      </c:txPr>
    </c:title>
    <c:autoTitleDeleted val="0"/>
    <c:plotArea>
      <c:layout>
        <c:manualLayout>
          <c:layoutTarget val="inner"/>
          <c:xMode val="edge"/>
          <c:yMode val="edge"/>
          <c:x val="0.10369596650870699"/>
          <c:y val="3.7413295721764502E-2"/>
          <c:w val="0.87132392825896798"/>
          <c:h val="0.82242271799358402"/>
        </c:manualLayout>
      </c:layout>
      <c:barChart>
        <c:barDir val="col"/>
        <c:grouping val="clustered"/>
        <c:varyColors val="0"/>
        <c:ser>
          <c:idx val="0"/>
          <c:order val="0"/>
          <c:tx>
            <c:strRef>
              <c:f>'0'!$AF$6</c:f>
              <c:strCache>
                <c:ptCount val="1"/>
                <c:pt idx="0">
                  <c:v>DHCR7</c:v>
                </c:pt>
              </c:strCache>
            </c:strRef>
          </c:tx>
          <c:spPr>
            <a:gradFill rotWithShape="1">
              <a:gsLst>
                <a:gs pos="0">
                  <a:schemeClr val="dk1">
                    <a:tint val="88500"/>
                    <a:lumMod val="110000"/>
                    <a:satMod val="105000"/>
                    <a:tint val="67000"/>
                  </a:schemeClr>
                </a:gs>
                <a:gs pos="50000">
                  <a:schemeClr val="dk1">
                    <a:tint val="88500"/>
                    <a:lumMod val="105000"/>
                    <a:satMod val="103000"/>
                    <a:tint val="73000"/>
                  </a:schemeClr>
                </a:gs>
                <a:gs pos="100000">
                  <a:schemeClr val="dk1">
                    <a:tint val="88500"/>
                    <a:lumMod val="105000"/>
                    <a:satMod val="109000"/>
                    <a:tint val="81000"/>
                  </a:schemeClr>
                </a:gs>
              </a:gsLst>
              <a:lin ang="5400000" scaled="0"/>
            </a:gradFill>
            <a:ln w="9525" cap="flat" cmpd="sng" algn="ctr">
              <a:solidFill>
                <a:schemeClr val="dk1">
                  <a:tint val="88500"/>
                  <a:shade val="95000"/>
                </a:schemeClr>
              </a:solidFill>
              <a:round/>
            </a:ln>
            <a:effectLst/>
          </c:spPr>
          <c:invertIfNegative val="0"/>
          <c:errBars>
            <c:errBarType val="both"/>
            <c:errValType val="cust"/>
            <c:noEndCap val="0"/>
            <c:plus>
              <c:numRef>
                <c:f>'0'!$AV$7:$AV$10</c:f>
                <c:numCache>
                  <c:formatCode>General</c:formatCode>
                  <c:ptCount val="4"/>
                  <c:pt idx="0">
                    <c:v>1.21809298235278E-2</c:v>
                  </c:pt>
                  <c:pt idx="1">
                    <c:v>6.6324112535462207E-2</c:v>
                  </c:pt>
                  <c:pt idx="2">
                    <c:v>1.3133658152269301E-2</c:v>
                  </c:pt>
                  <c:pt idx="3">
                    <c:v>5.3352162832250603E-2</c:v>
                  </c:pt>
                </c:numCache>
              </c:numRef>
            </c:plus>
            <c:minus>
              <c:numRef>
                <c:f>'0'!$AV$7:$AV$10</c:f>
                <c:numCache>
                  <c:formatCode>General</c:formatCode>
                  <c:ptCount val="4"/>
                  <c:pt idx="0">
                    <c:v>1.21809298235278E-2</c:v>
                  </c:pt>
                  <c:pt idx="1">
                    <c:v>6.6324112535462207E-2</c:v>
                  </c:pt>
                  <c:pt idx="2">
                    <c:v>1.3133658152269301E-2</c:v>
                  </c:pt>
                  <c:pt idx="3">
                    <c:v>5.3352162832250603E-2</c:v>
                  </c:pt>
                </c:numCache>
              </c:numRef>
            </c:minus>
            <c:spPr>
              <a:noFill/>
              <a:ln w="9525">
                <a:solidFill>
                  <a:sysClr val="windowText" lastClr="000000"/>
                </a:solidFill>
              </a:ln>
              <a:effectLst/>
            </c:spPr>
          </c:errBars>
          <c:cat>
            <c:strRef>
              <c:f>'0'!$Z$7:$Z$10</c:f>
              <c:strCache>
                <c:ptCount val="4"/>
                <c:pt idx="0">
                  <c:v>MCF10A (P)</c:v>
                </c:pt>
                <c:pt idx="1">
                  <c:v>MCF10.AT1</c:v>
                </c:pt>
                <c:pt idx="2">
                  <c:v>MCF10.DCIS</c:v>
                </c:pt>
                <c:pt idx="3">
                  <c:v>MCF10.Ca1d</c:v>
                </c:pt>
              </c:strCache>
            </c:strRef>
          </c:cat>
          <c:val>
            <c:numRef>
              <c:f>'0'!$AF$7:$AF$10</c:f>
              <c:numCache>
                <c:formatCode>0.000</c:formatCode>
                <c:ptCount val="4"/>
                <c:pt idx="0">
                  <c:v>1</c:v>
                </c:pt>
                <c:pt idx="1">
                  <c:v>1.76628329843875</c:v>
                </c:pt>
                <c:pt idx="2">
                  <c:v>2.3179468046646261</c:v>
                </c:pt>
                <c:pt idx="3">
                  <c:v>0.721710893437566</c:v>
                </c:pt>
              </c:numCache>
            </c:numRef>
          </c:val>
          <c:extLst>
            <c:ext xmlns:c16="http://schemas.microsoft.com/office/drawing/2014/chart" uri="{C3380CC4-5D6E-409C-BE32-E72D297353CC}">
              <c16:uniqueId val="{00000000-68D1-4122-9047-3F5656FA87A8}"/>
            </c:ext>
          </c:extLst>
        </c:ser>
        <c:dLbls>
          <c:showLegendKey val="0"/>
          <c:showVal val="0"/>
          <c:showCatName val="0"/>
          <c:showSerName val="0"/>
          <c:showPercent val="0"/>
          <c:showBubbleSize val="0"/>
        </c:dLbls>
        <c:gapWidth val="100"/>
        <c:overlap val="-24"/>
        <c:axId val="279492496"/>
        <c:axId val="279493056"/>
      </c:barChart>
      <c:catAx>
        <c:axId val="279492496"/>
        <c:scaling>
          <c:orientation val="minMax"/>
        </c:scaling>
        <c:delete val="0"/>
        <c:axPos val="b"/>
        <c:numFmt formatCode="General" sourceLinked="0"/>
        <c:majorTickMark val="out"/>
        <c:minorTickMark val="none"/>
        <c:tickLblPos val="nextTo"/>
        <c:spPr>
          <a:noFill/>
          <a:ln w="9525" cap="flat" cmpd="sng" algn="ctr">
            <a:solidFill>
              <a:sysClr val="windowText" lastClr="000000"/>
            </a:solidFill>
            <a:round/>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en-US"/>
          </a:p>
        </c:txPr>
        <c:crossAx val="279493056"/>
        <c:crosses val="autoZero"/>
        <c:auto val="1"/>
        <c:lblAlgn val="ctr"/>
        <c:lblOffset val="100"/>
        <c:noMultiLvlLbl val="0"/>
      </c:catAx>
      <c:valAx>
        <c:axId val="279493056"/>
        <c:scaling>
          <c:orientation val="minMax"/>
        </c:scaling>
        <c:delete val="0"/>
        <c:axPos val="l"/>
        <c:numFmt formatCode="0" sourceLinked="0"/>
        <c:majorTickMark val="out"/>
        <c:minorTickMark val="none"/>
        <c:tickLblPos val="nextTo"/>
        <c:spPr>
          <a:noFill/>
          <a:ln>
            <a:solidFill>
              <a:sysClr val="windowText" lastClr="000000"/>
            </a:solidFill>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en-US"/>
          </a:p>
        </c:txPr>
        <c:crossAx val="279492496"/>
        <c:crosses val="autoZero"/>
        <c:crossBetween val="between"/>
        <c:majorUnit val="1"/>
      </c:valAx>
      <c:spPr>
        <a:noFill/>
        <a:ln>
          <a:noFill/>
        </a:ln>
        <a:effectLst/>
      </c:spPr>
    </c:plotArea>
    <c:plotVisOnly val="1"/>
    <c:dispBlanksAs val="gap"/>
    <c:showDLblsOverMax val="0"/>
  </c:chart>
  <c:spPr>
    <a:solidFill>
      <a:schemeClr val="bg1"/>
    </a:solidFill>
    <a:ln w="9525" cap="flat" cmpd="sng" algn="ctr">
      <a:noFill/>
      <a:round/>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1"/>
    </mc:Choice>
    <mc:Fallback>
      <c:style val="1"/>
    </mc:Fallback>
  </mc:AlternateContent>
  <c:chart>
    <c:title>
      <c:tx>
        <c:rich>
          <a:bodyPr rot="0" spcFirstLastPara="1" vertOverflow="ellipsis" vert="horz" wrap="square" anchor="ctr" anchorCtr="1"/>
          <a:lstStyle/>
          <a:p>
            <a:pPr>
              <a:defRPr sz="1400" b="0" i="0" u="none" strike="noStrike" kern="1200" cap="none" spc="20" baseline="0">
                <a:solidFill>
                  <a:sysClr val="windowText" lastClr="000000"/>
                </a:solidFill>
                <a:latin typeface="+mn-lt"/>
                <a:ea typeface="+mn-ea"/>
                <a:cs typeface="+mn-cs"/>
              </a:defRPr>
            </a:pPr>
            <a:r>
              <a:rPr lang="en-US"/>
              <a:t>FDFT1</a:t>
            </a:r>
          </a:p>
        </c:rich>
      </c:tx>
      <c:layout>
        <c:manualLayout>
          <c:xMode val="edge"/>
          <c:yMode val="edge"/>
          <c:x val="0.84970122484689403"/>
          <c:y val="8.3333333333333301E-2"/>
        </c:manualLayout>
      </c:layout>
      <c:overlay val="0"/>
      <c:spPr>
        <a:noFill/>
        <a:ln>
          <a:noFill/>
        </a:ln>
        <a:effectLst/>
      </c:spPr>
      <c:txPr>
        <a:bodyPr rot="0" spcFirstLastPara="1" vertOverflow="ellipsis" vert="horz" wrap="square" anchor="ctr" anchorCtr="1"/>
        <a:lstStyle/>
        <a:p>
          <a:pPr>
            <a:defRPr sz="1400" b="0" i="0" u="none" strike="noStrike" kern="1200" cap="none" spc="20" baseline="0">
              <a:solidFill>
                <a:sysClr val="windowText" lastClr="000000"/>
              </a:solidFill>
              <a:latin typeface="+mn-lt"/>
              <a:ea typeface="+mn-ea"/>
              <a:cs typeface="+mn-cs"/>
            </a:defRPr>
          </a:pPr>
          <a:endParaRPr lang="en-US"/>
        </a:p>
      </c:txPr>
    </c:title>
    <c:autoTitleDeleted val="0"/>
    <c:plotArea>
      <c:layout>
        <c:manualLayout>
          <c:layoutTarget val="inner"/>
          <c:xMode val="edge"/>
          <c:yMode val="edge"/>
          <c:x val="9.25649606299212E-2"/>
          <c:y val="4.2083333333333299E-2"/>
          <c:w val="0.87132392825896798"/>
          <c:h val="0.82242271799358402"/>
        </c:manualLayout>
      </c:layout>
      <c:barChart>
        <c:barDir val="col"/>
        <c:grouping val="clustered"/>
        <c:varyColors val="0"/>
        <c:ser>
          <c:idx val="0"/>
          <c:order val="0"/>
          <c:tx>
            <c:strRef>
              <c:f>'0'!$AG$6</c:f>
              <c:strCache>
                <c:ptCount val="1"/>
                <c:pt idx="0">
                  <c:v>FDFT1</c:v>
                </c:pt>
              </c:strCache>
            </c:strRef>
          </c:tx>
          <c:spPr>
            <a:gradFill rotWithShape="1">
              <a:gsLst>
                <a:gs pos="0">
                  <a:schemeClr val="dk1">
                    <a:tint val="88500"/>
                    <a:lumMod val="110000"/>
                    <a:satMod val="105000"/>
                    <a:tint val="67000"/>
                  </a:schemeClr>
                </a:gs>
                <a:gs pos="50000">
                  <a:schemeClr val="dk1">
                    <a:tint val="88500"/>
                    <a:lumMod val="105000"/>
                    <a:satMod val="103000"/>
                    <a:tint val="73000"/>
                  </a:schemeClr>
                </a:gs>
                <a:gs pos="100000">
                  <a:schemeClr val="dk1">
                    <a:tint val="88500"/>
                    <a:lumMod val="105000"/>
                    <a:satMod val="109000"/>
                    <a:tint val="81000"/>
                  </a:schemeClr>
                </a:gs>
              </a:gsLst>
              <a:lin ang="5400000" scaled="0"/>
            </a:gradFill>
            <a:ln w="9525" cap="flat" cmpd="sng" algn="ctr">
              <a:solidFill>
                <a:schemeClr val="dk1">
                  <a:tint val="88500"/>
                  <a:shade val="95000"/>
                </a:schemeClr>
              </a:solidFill>
              <a:round/>
            </a:ln>
            <a:effectLst/>
          </c:spPr>
          <c:invertIfNegative val="0"/>
          <c:errBars>
            <c:errBarType val="both"/>
            <c:errValType val="cust"/>
            <c:noEndCap val="0"/>
            <c:plus>
              <c:numRef>
                <c:f>'0'!$AW$7:$AW$10</c:f>
                <c:numCache>
                  <c:formatCode>General</c:formatCode>
                  <c:ptCount val="4"/>
                  <c:pt idx="0">
                    <c:v>1.9402846589289299E-2</c:v>
                  </c:pt>
                  <c:pt idx="1">
                    <c:v>0.125270270176257</c:v>
                  </c:pt>
                  <c:pt idx="2">
                    <c:v>0.121035146715924</c:v>
                  </c:pt>
                  <c:pt idx="3">
                    <c:v>5.8707076243607097E-2</c:v>
                  </c:pt>
                </c:numCache>
              </c:numRef>
            </c:plus>
            <c:minus>
              <c:numRef>
                <c:f>'0'!$AW$7:$AW$10</c:f>
                <c:numCache>
                  <c:formatCode>General</c:formatCode>
                  <c:ptCount val="4"/>
                  <c:pt idx="0">
                    <c:v>1.9402846589289299E-2</c:v>
                  </c:pt>
                  <c:pt idx="1">
                    <c:v>0.125270270176257</c:v>
                  </c:pt>
                  <c:pt idx="2">
                    <c:v>0.121035146715924</c:v>
                  </c:pt>
                  <c:pt idx="3">
                    <c:v>5.8707076243607097E-2</c:v>
                  </c:pt>
                </c:numCache>
              </c:numRef>
            </c:minus>
            <c:spPr>
              <a:noFill/>
              <a:ln w="9525">
                <a:solidFill>
                  <a:sysClr val="windowText" lastClr="000000"/>
                </a:solidFill>
              </a:ln>
              <a:effectLst/>
            </c:spPr>
          </c:errBars>
          <c:cat>
            <c:strRef>
              <c:f>'0'!$Z$7:$Z$10</c:f>
              <c:strCache>
                <c:ptCount val="4"/>
                <c:pt idx="0">
                  <c:v>MCF10A (P)</c:v>
                </c:pt>
                <c:pt idx="1">
                  <c:v>MCF10.AT1</c:v>
                </c:pt>
                <c:pt idx="2">
                  <c:v>MCF10.DCIS</c:v>
                </c:pt>
                <c:pt idx="3">
                  <c:v>MCF10.Ca1d</c:v>
                </c:pt>
              </c:strCache>
            </c:strRef>
          </c:cat>
          <c:val>
            <c:numRef>
              <c:f>'0'!$AG$7:$AG$10</c:f>
              <c:numCache>
                <c:formatCode>0.000</c:formatCode>
                <c:ptCount val="4"/>
                <c:pt idx="0">
                  <c:v>1</c:v>
                </c:pt>
                <c:pt idx="1">
                  <c:v>3.0920352080510618</c:v>
                </c:pt>
                <c:pt idx="2">
                  <c:v>3.6587970808556909</c:v>
                </c:pt>
                <c:pt idx="3">
                  <c:v>1.7098086040295131</c:v>
                </c:pt>
              </c:numCache>
            </c:numRef>
          </c:val>
          <c:extLst>
            <c:ext xmlns:c16="http://schemas.microsoft.com/office/drawing/2014/chart" uri="{C3380CC4-5D6E-409C-BE32-E72D297353CC}">
              <c16:uniqueId val="{00000000-ADD7-445C-B3B1-53F344465D87}"/>
            </c:ext>
          </c:extLst>
        </c:ser>
        <c:dLbls>
          <c:showLegendKey val="0"/>
          <c:showVal val="0"/>
          <c:showCatName val="0"/>
          <c:showSerName val="0"/>
          <c:showPercent val="0"/>
          <c:showBubbleSize val="0"/>
        </c:dLbls>
        <c:gapWidth val="100"/>
        <c:overlap val="-24"/>
        <c:axId val="279708592"/>
        <c:axId val="279709152"/>
      </c:barChart>
      <c:catAx>
        <c:axId val="279708592"/>
        <c:scaling>
          <c:orientation val="minMax"/>
        </c:scaling>
        <c:delete val="0"/>
        <c:axPos val="b"/>
        <c:numFmt formatCode="General" sourceLinked="0"/>
        <c:majorTickMark val="out"/>
        <c:minorTickMark val="none"/>
        <c:tickLblPos val="nextTo"/>
        <c:spPr>
          <a:noFill/>
          <a:ln w="9525" cap="flat" cmpd="sng" algn="ctr">
            <a:solidFill>
              <a:sysClr val="windowText" lastClr="000000"/>
            </a:solidFill>
            <a:round/>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en-US"/>
          </a:p>
        </c:txPr>
        <c:crossAx val="279709152"/>
        <c:crosses val="autoZero"/>
        <c:auto val="1"/>
        <c:lblAlgn val="ctr"/>
        <c:lblOffset val="100"/>
        <c:noMultiLvlLbl val="0"/>
      </c:catAx>
      <c:valAx>
        <c:axId val="279709152"/>
        <c:scaling>
          <c:orientation val="minMax"/>
        </c:scaling>
        <c:delete val="0"/>
        <c:axPos val="l"/>
        <c:numFmt formatCode="0" sourceLinked="0"/>
        <c:majorTickMark val="out"/>
        <c:minorTickMark val="none"/>
        <c:tickLblPos val="nextTo"/>
        <c:spPr>
          <a:noFill/>
          <a:ln>
            <a:solidFill>
              <a:sysClr val="windowText" lastClr="000000"/>
            </a:solidFill>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en-US"/>
          </a:p>
        </c:txPr>
        <c:crossAx val="279708592"/>
        <c:crosses val="autoZero"/>
        <c:crossBetween val="between"/>
        <c:majorUnit val="1"/>
      </c:valAx>
      <c:spPr>
        <a:noFill/>
        <a:ln>
          <a:noFill/>
        </a:ln>
        <a:effectLst/>
      </c:spPr>
    </c:plotArea>
    <c:plotVisOnly val="1"/>
    <c:dispBlanksAs val="gap"/>
    <c:showDLblsOverMax val="0"/>
  </c:chart>
  <c:spPr>
    <a:solidFill>
      <a:schemeClr val="bg1"/>
    </a:solidFill>
    <a:ln w="9525" cap="flat" cmpd="sng" algn="ctr">
      <a:noFill/>
      <a:round/>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1"/>
    </mc:Choice>
    <mc:Fallback>
      <c:style val="1"/>
    </mc:Fallback>
  </mc:AlternateContent>
  <c:chart>
    <c:title>
      <c:tx>
        <c:rich>
          <a:bodyPr rot="0" spcFirstLastPara="1" vertOverflow="ellipsis" vert="horz" wrap="square" anchor="ctr" anchorCtr="1"/>
          <a:lstStyle/>
          <a:p>
            <a:pPr>
              <a:defRPr sz="1400" b="0" i="0" u="none" strike="noStrike" kern="1200" cap="none" spc="20" baseline="0">
                <a:solidFill>
                  <a:sysClr val="windowText" lastClr="000000"/>
                </a:solidFill>
                <a:latin typeface="+mn-lt"/>
                <a:ea typeface="+mn-ea"/>
                <a:cs typeface="+mn-cs"/>
              </a:defRPr>
            </a:pPr>
            <a:r>
              <a:rPr lang="en-US"/>
              <a:t>HSD17B7</a:t>
            </a:r>
          </a:p>
        </c:rich>
      </c:tx>
      <c:layout>
        <c:manualLayout>
          <c:xMode val="edge"/>
          <c:yMode val="edge"/>
          <c:x val="0.76603949373035196"/>
          <c:y val="3.8207173827495201E-2"/>
        </c:manualLayout>
      </c:layout>
      <c:overlay val="0"/>
      <c:spPr>
        <a:noFill/>
        <a:ln>
          <a:noFill/>
        </a:ln>
        <a:effectLst/>
      </c:spPr>
      <c:txPr>
        <a:bodyPr rot="0" spcFirstLastPara="1" vertOverflow="ellipsis" vert="horz" wrap="square" anchor="ctr" anchorCtr="1"/>
        <a:lstStyle/>
        <a:p>
          <a:pPr>
            <a:defRPr sz="1400" b="0" i="0" u="none" strike="noStrike" kern="1200" cap="none" spc="20" baseline="0">
              <a:solidFill>
                <a:sysClr val="windowText" lastClr="000000"/>
              </a:solidFill>
              <a:latin typeface="+mn-lt"/>
              <a:ea typeface="+mn-ea"/>
              <a:cs typeface="+mn-cs"/>
            </a:defRPr>
          </a:pPr>
          <a:endParaRPr lang="en-US"/>
        </a:p>
      </c:txPr>
    </c:title>
    <c:autoTitleDeleted val="0"/>
    <c:plotArea>
      <c:layout>
        <c:manualLayout>
          <c:layoutTarget val="inner"/>
          <c:xMode val="edge"/>
          <c:yMode val="edge"/>
          <c:x val="5.3606271773186102E-2"/>
          <c:y val="3.7502493229057098E-2"/>
          <c:w val="0.87132392825896798"/>
          <c:h val="0.82242271799358402"/>
        </c:manualLayout>
      </c:layout>
      <c:barChart>
        <c:barDir val="col"/>
        <c:grouping val="clustered"/>
        <c:varyColors val="0"/>
        <c:ser>
          <c:idx val="0"/>
          <c:order val="0"/>
          <c:tx>
            <c:strRef>
              <c:f>'0'!$AH$6</c:f>
              <c:strCache>
                <c:ptCount val="1"/>
                <c:pt idx="0">
                  <c:v>HSD17B7</c:v>
                </c:pt>
              </c:strCache>
            </c:strRef>
          </c:tx>
          <c:spPr>
            <a:gradFill rotWithShape="1">
              <a:gsLst>
                <a:gs pos="0">
                  <a:schemeClr val="dk1">
                    <a:tint val="88500"/>
                    <a:lumMod val="110000"/>
                    <a:satMod val="105000"/>
                    <a:tint val="67000"/>
                  </a:schemeClr>
                </a:gs>
                <a:gs pos="50000">
                  <a:schemeClr val="dk1">
                    <a:tint val="88500"/>
                    <a:lumMod val="105000"/>
                    <a:satMod val="103000"/>
                    <a:tint val="73000"/>
                  </a:schemeClr>
                </a:gs>
                <a:gs pos="100000">
                  <a:schemeClr val="dk1">
                    <a:tint val="88500"/>
                    <a:lumMod val="105000"/>
                    <a:satMod val="109000"/>
                    <a:tint val="81000"/>
                  </a:schemeClr>
                </a:gs>
              </a:gsLst>
              <a:lin ang="5400000" scaled="0"/>
            </a:gradFill>
            <a:ln w="9525" cap="flat" cmpd="sng" algn="ctr">
              <a:solidFill>
                <a:schemeClr val="dk1">
                  <a:tint val="88500"/>
                  <a:shade val="95000"/>
                </a:schemeClr>
              </a:solidFill>
              <a:round/>
            </a:ln>
            <a:effectLst/>
          </c:spPr>
          <c:invertIfNegative val="0"/>
          <c:errBars>
            <c:errBarType val="both"/>
            <c:errValType val="cust"/>
            <c:noEndCap val="0"/>
            <c:plus>
              <c:numRef>
                <c:f>'0'!$AX$7:$AX$10</c:f>
                <c:numCache>
                  <c:formatCode>General</c:formatCode>
                  <c:ptCount val="4"/>
                  <c:pt idx="0">
                    <c:v>1.9737001664188802E-2</c:v>
                  </c:pt>
                  <c:pt idx="1">
                    <c:v>6.6422156349443595E-2</c:v>
                  </c:pt>
                  <c:pt idx="2">
                    <c:v>8.3819504383218196E-2</c:v>
                  </c:pt>
                  <c:pt idx="3">
                    <c:v>3.7961553915404803E-2</c:v>
                  </c:pt>
                </c:numCache>
              </c:numRef>
            </c:plus>
            <c:minus>
              <c:numRef>
                <c:f>'0'!$AX$7:$AX$10</c:f>
                <c:numCache>
                  <c:formatCode>General</c:formatCode>
                  <c:ptCount val="4"/>
                  <c:pt idx="0">
                    <c:v>1.9737001664188802E-2</c:v>
                  </c:pt>
                  <c:pt idx="1">
                    <c:v>6.6422156349443595E-2</c:v>
                  </c:pt>
                  <c:pt idx="2">
                    <c:v>8.3819504383218196E-2</c:v>
                  </c:pt>
                  <c:pt idx="3">
                    <c:v>3.7961553915404803E-2</c:v>
                  </c:pt>
                </c:numCache>
              </c:numRef>
            </c:minus>
            <c:spPr>
              <a:noFill/>
              <a:ln w="9525">
                <a:solidFill>
                  <a:sysClr val="windowText" lastClr="000000"/>
                </a:solidFill>
              </a:ln>
              <a:effectLst/>
            </c:spPr>
          </c:errBars>
          <c:cat>
            <c:strRef>
              <c:f>'0'!$Z$7:$Z$10</c:f>
              <c:strCache>
                <c:ptCount val="4"/>
                <c:pt idx="0">
                  <c:v>MCF10A (P)</c:v>
                </c:pt>
                <c:pt idx="1">
                  <c:v>MCF10.AT1</c:v>
                </c:pt>
                <c:pt idx="2">
                  <c:v>MCF10.DCIS</c:v>
                </c:pt>
                <c:pt idx="3">
                  <c:v>MCF10.Ca1d</c:v>
                </c:pt>
              </c:strCache>
            </c:strRef>
          </c:cat>
          <c:val>
            <c:numRef>
              <c:f>'0'!$AH$7:$AH$10</c:f>
              <c:numCache>
                <c:formatCode>0.000</c:formatCode>
                <c:ptCount val="4"/>
                <c:pt idx="0">
                  <c:v>1</c:v>
                </c:pt>
                <c:pt idx="1">
                  <c:v>1.895277381040281</c:v>
                </c:pt>
                <c:pt idx="2">
                  <c:v>2.724108195581334</c:v>
                </c:pt>
                <c:pt idx="3">
                  <c:v>1.020688445905473</c:v>
                </c:pt>
              </c:numCache>
            </c:numRef>
          </c:val>
          <c:extLst>
            <c:ext xmlns:c16="http://schemas.microsoft.com/office/drawing/2014/chart" uri="{C3380CC4-5D6E-409C-BE32-E72D297353CC}">
              <c16:uniqueId val="{00000000-95C3-431A-B2BE-5CC5936DD90D}"/>
            </c:ext>
          </c:extLst>
        </c:ser>
        <c:dLbls>
          <c:showLegendKey val="0"/>
          <c:showVal val="0"/>
          <c:showCatName val="0"/>
          <c:showSerName val="0"/>
          <c:showPercent val="0"/>
          <c:showBubbleSize val="0"/>
        </c:dLbls>
        <c:gapWidth val="100"/>
        <c:overlap val="-24"/>
        <c:axId val="279711392"/>
        <c:axId val="279711952"/>
      </c:barChart>
      <c:catAx>
        <c:axId val="279711392"/>
        <c:scaling>
          <c:orientation val="minMax"/>
        </c:scaling>
        <c:delete val="0"/>
        <c:axPos val="b"/>
        <c:numFmt formatCode="General" sourceLinked="0"/>
        <c:majorTickMark val="out"/>
        <c:minorTickMark val="none"/>
        <c:tickLblPos val="nextTo"/>
        <c:spPr>
          <a:noFill/>
          <a:ln w="9525" cap="flat" cmpd="sng" algn="ctr">
            <a:solidFill>
              <a:sysClr val="windowText" lastClr="000000"/>
            </a:solidFill>
            <a:round/>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en-US"/>
          </a:p>
        </c:txPr>
        <c:crossAx val="279711952"/>
        <c:crosses val="autoZero"/>
        <c:auto val="1"/>
        <c:lblAlgn val="ctr"/>
        <c:lblOffset val="100"/>
        <c:noMultiLvlLbl val="0"/>
      </c:catAx>
      <c:valAx>
        <c:axId val="279711952"/>
        <c:scaling>
          <c:orientation val="minMax"/>
        </c:scaling>
        <c:delete val="0"/>
        <c:axPos val="l"/>
        <c:numFmt formatCode="0" sourceLinked="0"/>
        <c:majorTickMark val="out"/>
        <c:minorTickMark val="none"/>
        <c:tickLblPos val="nextTo"/>
        <c:spPr>
          <a:noFill/>
          <a:ln>
            <a:solidFill>
              <a:sysClr val="windowText" lastClr="000000"/>
            </a:solidFill>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en-US"/>
          </a:p>
        </c:txPr>
        <c:crossAx val="279711392"/>
        <c:crosses val="autoZero"/>
        <c:crossBetween val="between"/>
        <c:majorUnit val="1"/>
      </c:valAx>
      <c:spPr>
        <a:noFill/>
        <a:ln>
          <a:noFill/>
        </a:ln>
        <a:effectLst/>
      </c:spPr>
    </c:plotArea>
    <c:plotVisOnly val="1"/>
    <c:dispBlanksAs val="gap"/>
    <c:showDLblsOverMax val="0"/>
  </c:chart>
  <c:spPr>
    <a:solidFill>
      <a:schemeClr val="bg1"/>
    </a:solidFill>
    <a:ln w="9525" cap="flat" cmpd="sng" algn="ctr">
      <a:noFill/>
      <a:round/>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1"/>
    </mc:Choice>
    <mc:Fallback>
      <c:style val="1"/>
    </mc:Fallback>
  </mc:AlternateContent>
  <c:chart>
    <c:title>
      <c:tx>
        <c:rich>
          <a:bodyPr rot="0" spcFirstLastPara="1" vertOverflow="ellipsis" vert="horz" wrap="square" anchor="ctr" anchorCtr="1"/>
          <a:lstStyle/>
          <a:p>
            <a:pPr>
              <a:defRPr sz="1400" b="0" i="0" u="none" strike="noStrike" kern="1200" cap="none" spc="20" baseline="0">
                <a:solidFill>
                  <a:sysClr val="windowText" lastClr="000000"/>
                </a:solidFill>
                <a:latin typeface="+mn-lt"/>
                <a:ea typeface="+mn-ea"/>
                <a:cs typeface="+mn-cs"/>
              </a:defRPr>
            </a:pPr>
            <a:r>
              <a:rPr lang="en-US"/>
              <a:t>PMVK</a:t>
            </a:r>
          </a:p>
        </c:rich>
      </c:tx>
      <c:layout>
        <c:manualLayout>
          <c:xMode val="edge"/>
          <c:yMode val="edge"/>
          <c:x val="0.84970122484689403"/>
          <c:y val="8.3333333333333301E-2"/>
        </c:manualLayout>
      </c:layout>
      <c:overlay val="0"/>
      <c:spPr>
        <a:noFill/>
        <a:ln>
          <a:noFill/>
        </a:ln>
        <a:effectLst/>
      </c:spPr>
      <c:txPr>
        <a:bodyPr rot="0" spcFirstLastPara="1" vertOverflow="ellipsis" vert="horz" wrap="square" anchor="ctr" anchorCtr="1"/>
        <a:lstStyle/>
        <a:p>
          <a:pPr>
            <a:defRPr sz="1400" b="0" i="0" u="none" strike="noStrike" kern="1200" cap="none" spc="20" baseline="0">
              <a:solidFill>
                <a:sysClr val="windowText" lastClr="000000"/>
              </a:solidFill>
              <a:latin typeface="+mn-lt"/>
              <a:ea typeface="+mn-ea"/>
              <a:cs typeface="+mn-cs"/>
            </a:defRPr>
          </a:pPr>
          <a:endParaRPr lang="en-US"/>
        </a:p>
      </c:txPr>
    </c:title>
    <c:autoTitleDeleted val="0"/>
    <c:plotArea>
      <c:layout>
        <c:manualLayout>
          <c:layoutTarget val="inner"/>
          <c:xMode val="edge"/>
          <c:yMode val="edge"/>
          <c:x val="9.25649606299212E-2"/>
          <c:y val="4.2083333333333299E-2"/>
          <c:w val="0.87132392825896798"/>
          <c:h val="0.82242271799358402"/>
        </c:manualLayout>
      </c:layout>
      <c:barChart>
        <c:barDir val="col"/>
        <c:grouping val="clustered"/>
        <c:varyColors val="0"/>
        <c:ser>
          <c:idx val="0"/>
          <c:order val="0"/>
          <c:tx>
            <c:strRef>
              <c:f>'0'!$AI$6</c:f>
              <c:strCache>
                <c:ptCount val="1"/>
                <c:pt idx="0">
                  <c:v>PMVK</c:v>
                </c:pt>
              </c:strCache>
            </c:strRef>
          </c:tx>
          <c:spPr>
            <a:gradFill rotWithShape="1">
              <a:gsLst>
                <a:gs pos="0">
                  <a:schemeClr val="dk1">
                    <a:tint val="88500"/>
                    <a:lumMod val="110000"/>
                    <a:satMod val="105000"/>
                    <a:tint val="67000"/>
                  </a:schemeClr>
                </a:gs>
                <a:gs pos="50000">
                  <a:schemeClr val="dk1">
                    <a:tint val="88500"/>
                    <a:lumMod val="105000"/>
                    <a:satMod val="103000"/>
                    <a:tint val="73000"/>
                  </a:schemeClr>
                </a:gs>
                <a:gs pos="100000">
                  <a:schemeClr val="dk1">
                    <a:tint val="88500"/>
                    <a:lumMod val="105000"/>
                    <a:satMod val="109000"/>
                    <a:tint val="81000"/>
                  </a:schemeClr>
                </a:gs>
              </a:gsLst>
              <a:lin ang="5400000" scaled="0"/>
            </a:gradFill>
            <a:ln w="9525" cap="flat" cmpd="sng" algn="ctr">
              <a:solidFill>
                <a:schemeClr val="dk1">
                  <a:tint val="88500"/>
                  <a:shade val="95000"/>
                </a:schemeClr>
              </a:solidFill>
              <a:round/>
            </a:ln>
            <a:effectLst/>
          </c:spPr>
          <c:invertIfNegative val="0"/>
          <c:errBars>
            <c:errBarType val="both"/>
            <c:errValType val="cust"/>
            <c:noEndCap val="0"/>
            <c:plus>
              <c:numRef>
                <c:f>'0'!$AY$7:$AY$10</c:f>
                <c:numCache>
                  <c:formatCode>General</c:formatCode>
                  <c:ptCount val="4"/>
                  <c:pt idx="0">
                    <c:v>2.00939395518204E-2</c:v>
                  </c:pt>
                  <c:pt idx="1">
                    <c:v>8.5353254275184198E-2</c:v>
                  </c:pt>
                  <c:pt idx="2">
                    <c:v>5.79683695894933E-2</c:v>
                  </c:pt>
                  <c:pt idx="3">
                    <c:v>3.2695498712941799E-2</c:v>
                  </c:pt>
                </c:numCache>
              </c:numRef>
            </c:plus>
            <c:minus>
              <c:numRef>
                <c:f>'0'!$AY$7:$AY$10</c:f>
                <c:numCache>
                  <c:formatCode>General</c:formatCode>
                  <c:ptCount val="4"/>
                  <c:pt idx="0">
                    <c:v>2.00939395518204E-2</c:v>
                  </c:pt>
                  <c:pt idx="1">
                    <c:v>8.5353254275184198E-2</c:v>
                  </c:pt>
                  <c:pt idx="2">
                    <c:v>5.79683695894933E-2</c:v>
                  </c:pt>
                  <c:pt idx="3">
                    <c:v>3.2695498712941799E-2</c:v>
                  </c:pt>
                </c:numCache>
              </c:numRef>
            </c:minus>
            <c:spPr>
              <a:noFill/>
              <a:ln w="9525">
                <a:solidFill>
                  <a:sysClr val="windowText" lastClr="000000"/>
                </a:solidFill>
              </a:ln>
              <a:effectLst/>
            </c:spPr>
          </c:errBars>
          <c:cat>
            <c:strRef>
              <c:f>'0'!$Z$7:$Z$10</c:f>
              <c:strCache>
                <c:ptCount val="4"/>
                <c:pt idx="0">
                  <c:v>MCF10A (P)</c:v>
                </c:pt>
                <c:pt idx="1">
                  <c:v>MCF10.AT1</c:v>
                </c:pt>
                <c:pt idx="2">
                  <c:v>MCF10.DCIS</c:v>
                </c:pt>
                <c:pt idx="3">
                  <c:v>MCF10.Ca1d</c:v>
                </c:pt>
              </c:strCache>
            </c:strRef>
          </c:cat>
          <c:val>
            <c:numRef>
              <c:f>'0'!$AI$7:$AI$10</c:f>
              <c:numCache>
                <c:formatCode>0.000</c:formatCode>
                <c:ptCount val="4"/>
                <c:pt idx="0">
                  <c:v>1</c:v>
                </c:pt>
                <c:pt idx="1">
                  <c:v>1.454153008046392</c:v>
                </c:pt>
                <c:pt idx="2">
                  <c:v>2.0888891050239851</c:v>
                </c:pt>
                <c:pt idx="3">
                  <c:v>0.54561390491209505</c:v>
                </c:pt>
              </c:numCache>
            </c:numRef>
          </c:val>
          <c:extLst>
            <c:ext xmlns:c16="http://schemas.microsoft.com/office/drawing/2014/chart" uri="{C3380CC4-5D6E-409C-BE32-E72D297353CC}">
              <c16:uniqueId val="{00000000-1EBA-4BC8-971B-637985BC592E}"/>
            </c:ext>
          </c:extLst>
        </c:ser>
        <c:dLbls>
          <c:showLegendKey val="0"/>
          <c:showVal val="0"/>
          <c:showCatName val="0"/>
          <c:showSerName val="0"/>
          <c:showPercent val="0"/>
          <c:showBubbleSize val="0"/>
        </c:dLbls>
        <c:gapWidth val="100"/>
        <c:overlap val="-24"/>
        <c:axId val="279714192"/>
        <c:axId val="279714752"/>
      </c:barChart>
      <c:catAx>
        <c:axId val="279714192"/>
        <c:scaling>
          <c:orientation val="minMax"/>
        </c:scaling>
        <c:delete val="0"/>
        <c:axPos val="b"/>
        <c:numFmt formatCode="General" sourceLinked="0"/>
        <c:majorTickMark val="out"/>
        <c:minorTickMark val="none"/>
        <c:tickLblPos val="nextTo"/>
        <c:spPr>
          <a:noFill/>
          <a:ln w="9525" cap="flat" cmpd="sng" algn="ctr">
            <a:solidFill>
              <a:sysClr val="windowText" lastClr="000000"/>
            </a:solidFill>
            <a:round/>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en-US"/>
          </a:p>
        </c:txPr>
        <c:crossAx val="279714752"/>
        <c:crosses val="autoZero"/>
        <c:auto val="1"/>
        <c:lblAlgn val="ctr"/>
        <c:lblOffset val="100"/>
        <c:noMultiLvlLbl val="0"/>
      </c:catAx>
      <c:valAx>
        <c:axId val="279714752"/>
        <c:scaling>
          <c:orientation val="minMax"/>
        </c:scaling>
        <c:delete val="0"/>
        <c:axPos val="l"/>
        <c:numFmt formatCode="0" sourceLinked="0"/>
        <c:majorTickMark val="out"/>
        <c:minorTickMark val="none"/>
        <c:tickLblPos val="nextTo"/>
        <c:spPr>
          <a:noFill/>
          <a:ln>
            <a:solidFill>
              <a:sysClr val="windowText" lastClr="000000"/>
            </a:solidFill>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en-US"/>
          </a:p>
        </c:txPr>
        <c:crossAx val="279714192"/>
        <c:crosses val="autoZero"/>
        <c:crossBetween val="between"/>
        <c:majorUnit val="1"/>
      </c:valAx>
      <c:spPr>
        <a:noFill/>
        <a:ln>
          <a:noFill/>
        </a:ln>
        <a:effectLst/>
      </c:spPr>
    </c:plotArea>
    <c:plotVisOnly val="1"/>
    <c:dispBlanksAs val="gap"/>
    <c:showDLblsOverMax val="0"/>
  </c:chart>
  <c:spPr>
    <a:solidFill>
      <a:schemeClr val="bg1"/>
    </a:solidFill>
    <a:ln w="9525" cap="flat" cmpd="sng" algn="ctr">
      <a:noFill/>
      <a:roun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20">
  <a:schemeClr val="dk1"/>
  <cs:variation>
    <a:tint val="88500"/>
  </cs:variation>
  <cs:variation>
    <a:tint val="55000"/>
  </cs:variation>
  <cs:variation>
    <a:tint val="75000"/>
  </cs:variation>
  <cs:variation>
    <a:tint val="98500"/>
  </cs:variation>
  <cs:variation>
    <a:tint val="30000"/>
  </cs:variation>
  <cs:variation>
    <a:tint val="60000"/>
  </cs:variation>
  <cs:variation>
    <a:tint val="80000"/>
  </cs:variation>
</cs:colorStyle>
</file>

<file path=ppt/charts/colors10.xml><?xml version="1.0" encoding="utf-8"?>
<cs:colorStyle xmlns:cs="http://schemas.microsoft.com/office/drawing/2012/chartStyle" xmlns:a="http://schemas.openxmlformats.org/drawingml/2006/main" meth="cycle" id="20">
  <a:schemeClr val="dk1"/>
  <cs:variation>
    <a:tint val="88500"/>
  </cs:variation>
  <cs:variation>
    <a:tint val="55000"/>
  </cs:variation>
  <cs:variation>
    <a:tint val="75000"/>
  </cs:variation>
  <cs:variation>
    <a:tint val="98500"/>
  </cs:variation>
  <cs:variation>
    <a:tint val="30000"/>
  </cs:variation>
  <cs:variation>
    <a:tint val="60000"/>
  </cs:variation>
  <cs:variation>
    <a:tint val="80000"/>
  </cs:variation>
</cs:colorStyle>
</file>

<file path=ppt/charts/colors11.xml><?xml version="1.0" encoding="utf-8"?>
<cs:colorStyle xmlns:cs="http://schemas.microsoft.com/office/drawing/2012/chartStyle" xmlns:a="http://schemas.openxmlformats.org/drawingml/2006/main" meth="cycle" id="20">
  <a:schemeClr val="dk1"/>
  <cs:variation>
    <a:tint val="88500"/>
  </cs:variation>
  <cs:variation>
    <a:tint val="55000"/>
  </cs:variation>
  <cs:variation>
    <a:tint val="75000"/>
  </cs:variation>
  <cs:variation>
    <a:tint val="98500"/>
  </cs:variation>
  <cs:variation>
    <a:tint val="30000"/>
  </cs:variation>
  <cs:variation>
    <a:tint val="60000"/>
  </cs:variation>
  <cs:variation>
    <a:tint val="80000"/>
  </cs:variation>
</cs:colorStyle>
</file>

<file path=ppt/charts/colors12.xml><?xml version="1.0" encoding="utf-8"?>
<cs:colorStyle xmlns:cs="http://schemas.microsoft.com/office/drawing/2012/chartStyle" xmlns:a="http://schemas.openxmlformats.org/drawingml/2006/main" meth="cycle" id="20">
  <a:schemeClr val="dk1"/>
  <cs:variation>
    <a:tint val="88500"/>
  </cs:variation>
  <cs:variation>
    <a:tint val="55000"/>
  </cs:variation>
  <cs:variation>
    <a:tint val="75000"/>
  </cs:variation>
  <cs:variation>
    <a:tint val="98500"/>
  </cs:variation>
  <cs:variation>
    <a:tint val="30000"/>
  </cs:variation>
  <cs:variation>
    <a:tint val="60000"/>
  </cs:variation>
  <cs:variation>
    <a:tint val="80000"/>
  </cs:variation>
</cs:colorStyle>
</file>

<file path=ppt/charts/colors13.xml><?xml version="1.0" encoding="utf-8"?>
<cs:colorStyle xmlns:cs="http://schemas.microsoft.com/office/drawing/2012/chartStyle" xmlns:a="http://schemas.openxmlformats.org/drawingml/2006/main" meth="withinLinear" id="16">
  <a:schemeClr val="accent3"/>
</cs:colorStyle>
</file>

<file path=ppt/charts/colors14.xml><?xml version="1.0" encoding="utf-8"?>
<cs:colorStyle xmlns:cs="http://schemas.microsoft.com/office/drawing/2012/chartStyle" xmlns:a="http://schemas.openxmlformats.org/drawingml/2006/main" meth="cycle" id="20">
  <a:schemeClr val="dk1"/>
  <cs:variation>
    <a:tint val="88500"/>
  </cs:variation>
  <cs:variation>
    <a:tint val="55000"/>
  </cs:variation>
  <cs:variation>
    <a:tint val="75000"/>
  </cs:variation>
  <cs:variation>
    <a:tint val="98500"/>
  </cs:variation>
  <cs:variation>
    <a:tint val="30000"/>
  </cs:variation>
  <cs:variation>
    <a:tint val="60000"/>
  </cs:variation>
  <cs:variation>
    <a:tint val="80000"/>
  </cs:variation>
</cs:colorStyle>
</file>

<file path=ppt/charts/colors15.xml><?xml version="1.0" encoding="utf-8"?>
<cs:colorStyle xmlns:cs="http://schemas.microsoft.com/office/drawing/2012/chartStyle" xmlns:a="http://schemas.openxmlformats.org/drawingml/2006/main" meth="cycle" id="20">
  <a:schemeClr val="dk1"/>
  <cs:variation>
    <a:tint val="88500"/>
  </cs:variation>
  <cs:variation>
    <a:tint val="55000"/>
  </cs:variation>
  <cs:variation>
    <a:tint val="75000"/>
  </cs:variation>
  <cs:variation>
    <a:tint val="98500"/>
  </cs:variation>
  <cs:variation>
    <a:tint val="30000"/>
  </cs:variation>
  <cs:variation>
    <a:tint val="60000"/>
  </cs:variation>
  <cs:variation>
    <a:tint val="80000"/>
  </cs:variation>
</cs:colorStyle>
</file>

<file path=ppt/charts/colors16.xml><?xml version="1.0" encoding="utf-8"?>
<cs:colorStyle xmlns:cs="http://schemas.microsoft.com/office/drawing/2012/chartStyle" xmlns:a="http://schemas.openxmlformats.org/drawingml/2006/main" meth="cycle" id="20">
  <a:schemeClr val="dk1"/>
  <cs:variation>
    <a:tint val="88500"/>
  </cs:variation>
  <cs:variation>
    <a:tint val="55000"/>
  </cs:variation>
  <cs:variation>
    <a:tint val="75000"/>
  </cs:variation>
  <cs:variation>
    <a:tint val="98500"/>
  </cs:variation>
  <cs:variation>
    <a:tint val="30000"/>
  </cs:variation>
  <cs:variation>
    <a:tint val="60000"/>
  </cs:variation>
  <cs:variation>
    <a:tint val="80000"/>
  </cs:variation>
</cs:colorStyle>
</file>

<file path=ppt/charts/colors17.xml><?xml version="1.0" encoding="utf-8"?>
<cs:colorStyle xmlns:cs="http://schemas.microsoft.com/office/drawing/2012/chartStyle" xmlns:a="http://schemas.openxmlformats.org/drawingml/2006/main" meth="withinLinear" id="16">
  <a:schemeClr val="accent3"/>
</cs:colorStyle>
</file>

<file path=ppt/charts/colors2.xml><?xml version="1.0" encoding="utf-8"?>
<cs:colorStyle xmlns:cs="http://schemas.microsoft.com/office/drawing/2012/chartStyle" xmlns:a="http://schemas.openxmlformats.org/drawingml/2006/main" meth="cycle" id="20">
  <a:schemeClr val="dk1"/>
  <cs:variation>
    <a:tint val="88500"/>
  </cs:variation>
  <cs:variation>
    <a:tint val="55000"/>
  </cs:variation>
  <cs:variation>
    <a:tint val="75000"/>
  </cs:variation>
  <cs:variation>
    <a:tint val="98500"/>
  </cs:variation>
  <cs:variation>
    <a:tint val="30000"/>
  </cs:variation>
  <cs:variation>
    <a:tint val="60000"/>
  </cs:variation>
  <cs:variation>
    <a:tint val="80000"/>
  </cs:variation>
</cs:colorStyle>
</file>

<file path=ppt/charts/colors3.xml><?xml version="1.0" encoding="utf-8"?>
<cs:colorStyle xmlns:cs="http://schemas.microsoft.com/office/drawing/2012/chartStyle" xmlns:a="http://schemas.openxmlformats.org/drawingml/2006/main" meth="cycle" id="20">
  <a:schemeClr val="dk1"/>
  <cs:variation>
    <a:tint val="88500"/>
  </cs:variation>
  <cs:variation>
    <a:tint val="55000"/>
  </cs:variation>
  <cs:variation>
    <a:tint val="75000"/>
  </cs:variation>
  <cs:variation>
    <a:tint val="98500"/>
  </cs:variation>
  <cs:variation>
    <a:tint val="30000"/>
  </cs:variation>
  <cs:variation>
    <a:tint val="60000"/>
  </cs:variation>
  <cs:variation>
    <a:tint val="80000"/>
  </cs:variation>
</cs:colorStyle>
</file>

<file path=ppt/charts/colors4.xml><?xml version="1.0" encoding="utf-8"?>
<cs:colorStyle xmlns:cs="http://schemas.microsoft.com/office/drawing/2012/chartStyle" xmlns:a="http://schemas.openxmlformats.org/drawingml/2006/main" meth="cycle" id="20">
  <a:schemeClr val="dk1"/>
  <cs:variation>
    <a:tint val="88500"/>
  </cs:variation>
  <cs:variation>
    <a:tint val="55000"/>
  </cs:variation>
  <cs:variation>
    <a:tint val="75000"/>
  </cs:variation>
  <cs:variation>
    <a:tint val="98500"/>
  </cs:variation>
  <cs:variation>
    <a:tint val="30000"/>
  </cs:variation>
  <cs:variation>
    <a:tint val="60000"/>
  </cs:variation>
  <cs:variation>
    <a:tint val="80000"/>
  </cs:variation>
</cs:colorStyle>
</file>

<file path=ppt/charts/colors5.xml><?xml version="1.0" encoding="utf-8"?>
<cs:colorStyle xmlns:cs="http://schemas.microsoft.com/office/drawing/2012/chartStyle" xmlns:a="http://schemas.openxmlformats.org/drawingml/2006/main" meth="cycle" id="20">
  <a:schemeClr val="dk1"/>
  <cs:variation>
    <a:tint val="88500"/>
  </cs:variation>
  <cs:variation>
    <a:tint val="55000"/>
  </cs:variation>
  <cs:variation>
    <a:tint val="75000"/>
  </cs:variation>
  <cs:variation>
    <a:tint val="98500"/>
  </cs:variation>
  <cs:variation>
    <a:tint val="30000"/>
  </cs:variation>
  <cs:variation>
    <a:tint val="60000"/>
  </cs:variation>
  <cs:variation>
    <a:tint val="80000"/>
  </cs:variation>
</cs:colorStyle>
</file>

<file path=ppt/charts/colors6.xml><?xml version="1.0" encoding="utf-8"?>
<cs:colorStyle xmlns:cs="http://schemas.microsoft.com/office/drawing/2012/chartStyle" xmlns:a="http://schemas.openxmlformats.org/drawingml/2006/main" meth="cycle" id="20">
  <a:schemeClr val="dk1"/>
  <cs:variation>
    <a:tint val="88500"/>
  </cs:variation>
  <cs:variation>
    <a:tint val="55000"/>
  </cs:variation>
  <cs:variation>
    <a:tint val="75000"/>
  </cs:variation>
  <cs:variation>
    <a:tint val="98500"/>
  </cs:variation>
  <cs:variation>
    <a:tint val="30000"/>
  </cs:variation>
  <cs:variation>
    <a:tint val="60000"/>
  </cs:variation>
  <cs:variation>
    <a:tint val="80000"/>
  </cs:variation>
</cs:colorStyle>
</file>

<file path=ppt/charts/colors7.xml><?xml version="1.0" encoding="utf-8"?>
<cs:colorStyle xmlns:cs="http://schemas.microsoft.com/office/drawing/2012/chartStyle" xmlns:a="http://schemas.openxmlformats.org/drawingml/2006/main" meth="cycle" id="20">
  <a:schemeClr val="dk1"/>
  <cs:variation>
    <a:tint val="88500"/>
  </cs:variation>
  <cs:variation>
    <a:tint val="55000"/>
  </cs:variation>
  <cs:variation>
    <a:tint val="75000"/>
  </cs:variation>
  <cs:variation>
    <a:tint val="98500"/>
  </cs:variation>
  <cs:variation>
    <a:tint val="30000"/>
  </cs:variation>
  <cs:variation>
    <a:tint val="60000"/>
  </cs:variation>
  <cs:variation>
    <a:tint val="80000"/>
  </cs:variation>
</cs:colorStyle>
</file>

<file path=ppt/charts/colors8.xml><?xml version="1.0" encoding="utf-8"?>
<cs:colorStyle xmlns:cs="http://schemas.microsoft.com/office/drawing/2012/chartStyle" xmlns:a="http://schemas.openxmlformats.org/drawingml/2006/main" meth="cycle" id="20">
  <a:schemeClr val="dk1"/>
  <cs:variation>
    <a:tint val="88500"/>
  </cs:variation>
  <cs:variation>
    <a:tint val="55000"/>
  </cs:variation>
  <cs:variation>
    <a:tint val="75000"/>
  </cs:variation>
  <cs:variation>
    <a:tint val="98500"/>
  </cs:variation>
  <cs:variation>
    <a:tint val="30000"/>
  </cs:variation>
  <cs:variation>
    <a:tint val="60000"/>
  </cs:variation>
  <cs:variation>
    <a:tint val="80000"/>
  </cs:variation>
</cs:colorStyle>
</file>

<file path=ppt/charts/colors9.xml><?xml version="1.0" encoding="utf-8"?>
<cs:colorStyle xmlns:cs="http://schemas.microsoft.com/office/drawing/2012/chartStyle" xmlns:a="http://schemas.openxmlformats.org/drawingml/2006/main" meth="cycle" id="20">
  <a:schemeClr val="dk1"/>
  <cs:variation>
    <a:tint val="88500"/>
  </cs:variation>
  <cs:variation>
    <a:tint val="55000"/>
  </cs:variation>
  <cs:variation>
    <a:tint val="75000"/>
  </cs:variation>
  <cs:variation>
    <a:tint val="98500"/>
  </cs:variation>
  <cs:variation>
    <a:tint val="30000"/>
  </cs:variation>
  <cs:variation>
    <a:tint val="60000"/>
  </cs:variation>
  <cs:variation>
    <a:tint val="80000"/>
  </cs:variation>
</cs:colorStyle>
</file>

<file path=ppt/charts/style1.xml><?xml version="1.0" encoding="utf-8"?>
<cs:chartStyle xmlns:cs="http://schemas.microsoft.com/office/drawing/2012/chartStyle" xmlns:a="http://schemas.openxmlformats.org/drawingml/2006/main" id="206">
  <cs:axisTitle>
    <cs:lnRef idx="0"/>
    <cs:fillRef idx="0"/>
    <cs:effectRef idx="0"/>
    <cs:fontRef idx="minor">
      <a:schemeClr val="tx1">
        <a:lumMod val="50000"/>
        <a:lumOff val="50000"/>
      </a:schemeClr>
    </cs:fontRef>
    <cs:defRPr sz="900" kern="1200" cap="all"/>
  </cs:axisTitle>
  <cs:category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
  <cs:dataPoint3D>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3D>
  <cs:dataPointLine>
    <cs:lnRef idx="0">
      <cs:styleClr val="auto"/>
    </cs:lnRef>
    <cs:fillRef idx="2">
      <cs:styleClr val="auto"/>
    </cs:fillRef>
    <cs:effectRef idx="1"/>
    <cs:fontRef idx="minor">
      <a:schemeClr val="dk1"/>
    </cs:fontRef>
    <cs:spPr>
      <a:ln w="15875" cap="rnd">
        <a:solidFill>
          <a:schemeClr val="phClr"/>
        </a:solidFill>
        <a:round/>
      </a:ln>
    </cs:spPr>
  </cs:dataPointLine>
  <cs:dataPointMarker>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Marker>
  <cs:dataPointMarkerLayout symbol="circle" size="4"/>
  <cs:dataPointWireframe>
    <cs:lnRef idx="0">
      <cs:styleClr val="auto"/>
    </cs:lnRef>
    <cs:fillRef idx="2"/>
    <cs:effectRef idx="0"/>
    <cs:fontRef idx="minor">
      <a:schemeClr val="dk1"/>
    </cs:fontRef>
    <cs:spPr>
      <a:ln w="9525" cap="rnd">
        <a:solidFill>
          <a:schemeClr val="phClr"/>
        </a:solidFill>
        <a:round/>
      </a:ln>
    </cs:spPr>
  </cs:dataPointWireframe>
  <cs:dataTable>
    <cs:lnRef idx="0"/>
    <cs:fillRef idx="0"/>
    <cs:effectRef idx="0"/>
    <cs:fontRef idx="minor">
      <a:schemeClr val="tx1">
        <a:lumMod val="50000"/>
        <a:lumOff val="50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prstDash val="dash"/>
      </a:ln>
    </cs:spPr>
  </cs:dropLine>
  <cs:errorBar>
    <cs:lnRef idx="0"/>
    <cs:fillRef idx="0"/>
    <cs:effectRef idx="0"/>
    <cs:fontRef idx="minor">
      <a:schemeClr val="dk1"/>
    </cs:fontRef>
    <cs:spPr>
      <a:ln w="9525">
        <a:solidFill>
          <a:schemeClr val="tx1">
            <a:lumMod val="50000"/>
            <a:lumOff val="50000"/>
          </a:schemeClr>
        </a:solidFill>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50000"/>
        <a:lumOff val="50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prstDash val="dash"/>
      </a:ln>
    </cs:spPr>
  </cs:seriesLine>
  <cs:title>
    <cs:lnRef idx="0"/>
    <cs:fillRef idx="0"/>
    <cs:effectRef idx="0"/>
    <cs:fontRef idx="minor">
      <a:schemeClr val="tx1">
        <a:lumMod val="50000"/>
        <a:lumOff val="50000"/>
      </a:schemeClr>
    </cs:fontRef>
    <cs:defRPr sz="1400" kern="1200" cap="none" spc="20" baseline="0"/>
  </cs:title>
  <cs:trendline>
    <cs:lnRef idx="0">
      <cs:styleClr val="auto"/>
    </cs:lnRef>
    <cs:fillRef idx="2"/>
    <cs:effectRef idx="0"/>
    <cs:fontRef idx="minor">
      <a:schemeClr val="dk1"/>
    </cs:fontRef>
    <cs:spPr>
      <a:ln w="9525" cap="rnd">
        <a:solidFill>
          <a:schemeClr val="phClr"/>
        </a:solidFill>
      </a:ln>
    </cs:spPr>
  </cs:trendline>
  <cs:trendlineLabel>
    <cs:lnRef idx="0"/>
    <cs:fillRef idx="0"/>
    <cs:effectRef idx="0"/>
    <cs:fontRef idx="minor">
      <a:schemeClr val="tx1">
        <a:lumMod val="50000"/>
        <a:lumOff val="50000"/>
      </a:schemeClr>
    </cs:fontRef>
    <cs:defRPr sz="900"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50000"/>
        <a:lumOff val="50000"/>
      </a:schemeClr>
    </cs:fontRef>
    <cs:defRPr sz="900" kern="1200"/>
  </cs:valueAxis>
  <cs:wall>
    <cs:lnRef idx="0"/>
    <cs:fillRef idx="0"/>
    <cs:effectRef idx="0"/>
    <cs:fontRef idx="minor">
      <a:schemeClr val="dk1"/>
    </cs:fontRef>
  </cs:wall>
</cs:chartStyle>
</file>

<file path=ppt/charts/style10.xml><?xml version="1.0" encoding="utf-8"?>
<cs:chartStyle xmlns:cs="http://schemas.microsoft.com/office/drawing/2012/chartStyle" xmlns:a="http://schemas.openxmlformats.org/drawingml/2006/main" id="206">
  <cs:axisTitle>
    <cs:lnRef idx="0"/>
    <cs:fillRef idx="0"/>
    <cs:effectRef idx="0"/>
    <cs:fontRef idx="minor">
      <a:schemeClr val="tx1">
        <a:lumMod val="50000"/>
        <a:lumOff val="50000"/>
      </a:schemeClr>
    </cs:fontRef>
    <cs:defRPr sz="900" kern="1200" cap="all"/>
  </cs:axisTitle>
  <cs:category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
  <cs:dataPoint3D>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3D>
  <cs:dataPointLine>
    <cs:lnRef idx="0">
      <cs:styleClr val="auto"/>
    </cs:lnRef>
    <cs:fillRef idx="2">
      <cs:styleClr val="auto"/>
    </cs:fillRef>
    <cs:effectRef idx="1"/>
    <cs:fontRef idx="minor">
      <a:schemeClr val="dk1"/>
    </cs:fontRef>
    <cs:spPr>
      <a:ln w="15875" cap="rnd">
        <a:solidFill>
          <a:schemeClr val="phClr"/>
        </a:solidFill>
        <a:round/>
      </a:ln>
    </cs:spPr>
  </cs:dataPointLine>
  <cs:dataPointMarker>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Marker>
  <cs:dataPointMarkerLayout symbol="circle" size="4"/>
  <cs:dataPointWireframe>
    <cs:lnRef idx="0">
      <cs:styleClr val="auto"/>
    </cs:lnRef>
    <cs:fillRef idx="2"/>
    <cs:effectRef idx="0"/>
    <cs:fontRef idx="minor">
      <a:schemeClr val="dk1"/>
    </cs:fontRef>
    <cs:spPr>
      <a:ln w="9525" cap="rnd">
        <a:solidFill>
          <a:schemeClr val="phClr"/>
        </a:solidFill>
        <a:round/>
      </a:ln>
    </cs:spPr>
  </cs:dataPointWireframe>
  <cs:dataTable>
    <cs:lnRef idx="0"/>
    <cs:fillRef idx="0"/>
    <cs:effectRef idx="0"/>
    <cs:fontRef idx="minor">
      <a:schemeClr val="tx1">
        <a:lumMod val="50000"/>
        <a:lumOff val="50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prstDash val="dash"/>
      </a:ln>
    </cs:spPr>
  </cs:dropLine>
  <cs:errorBar>
    <cs:lnRef idx="0"/>
    <cs:fillRef idx="0"/>
    <cs:effectRef idx="0"/>
    <cs:fontRef idx="minor">
      <a:schemeClr val="dk1"/>
    </cs:fontRef>
    <cs:spPr>
      <a:ln w="9525">
        <a:solidFill>
          <a:schemeClr val="tx1">
            <a:lumMod val="50000"/>
            <a:lumOff val="50000"/>
          </a:schemeClr>
        </a:solidFill>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50000"/>
        <a:lumOff val="50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prstDash val="dash"/>
      </a:ln>
    </cs:spPr>
  </cs:seriesLine>
  <cs:title>
    <cs:lnRef idx="0"/>
    <cs:fillRef idx="0"/>
    <cs:effectRef idx="0"/>
    <cs:fontRef idx="minor">
      <a:schemeClr val="tx1">
        <a:lumMod val="50000"/>
        <a:lumOff val="50000"/>
      </a:schemeClr>
    </cs:fontRef>
    <cs:defRPr sz="1400" kern="1200" cap="none" spc="20" baseline="0"/>
  </cs:title>
  <cs:trendline>
    <cs:lnRef idx="0">
      <cs:styleClr val="auto"/>
    </cs:lnRef>
    <cs:fillRef idx="2"/>
    <cs:effectRef idx="0"/>
    <cs:fontRef idx="minor">
      <a:schemeClr val="dk1"/>
    </cs:fontRef>
    <cs:spPr>
      <a:ln w="9525" cap="rnd">
        <a:solidFill>
          <a:schemeClr val="phClr"/>
        </a:solidFill>
      </a:ln>
    </cs:spPr>
  </cs:trendline>
  <cs:trendlineLabel>
    <cs:lnRef idx="0"/>
    <cs:fillRef idx="0"/>
    <cs:effectRef idx="0"/>
    <cs:fontRef idx="minor">
      <a:schemeClr val="tx1">
        <a:lumMod val="50000"/>
        <a:lumOff val="50000"/>
      </a:schemeClr>
    </cs:fontRef>
    <cs:defRPr sz="900"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50000"/>
        <a:lumOff val="50000"/>
      </a:schemeClr>
    </cs:fontRef>
    <cs:defRPr sz="900" kern="1200"/>
  </cs:valueAxis>
  <cs:wall>
    <cs:lnRef idx="0"/>
    <cs:fillRef idx="0"/>
    <cs:effectRef idx="0"/>
    <cs:fontRef idx="minor">
      <a:schemeClr val="dk1"/>
    </cs:fontRef>
  </cs:wall>
</cs:chartStyle>
</file>

<file path=ppt/charts/style11.xml><?xml version="1.0" encoding="utf-8"?>
<cs:chartStyle xmlns:cs="http://schemas.microsoft.com/office/drawing/2012/chartStyle" xmlns:a="http://schemas.openxmlformats.org/drawingml/2006/main" id="206">
  <cs:axisTitle>
    <cs:lnRef idx="0"/>
    <cs:fillRef idx="0"/>
    <cs:effectRef idx="0"/>
    <cs:fontRef idx="minor">
      <a:schemeClr val="tx1">
        <a:lumMod val="50000"/>
        <a:lumOff val="50000"/>
      </a:schemeClr>
    </cs:fontRef>
    <cs:defRPr sz="900" kern="1200" cap="all"/>
  </cs:axisTitle>
  <cs:category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
  <cs:dataPoint3D>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3D>
  <cs:dataPointLine>
    <cs:lnRef idx="0">
      <cs:styleClr val="auto"/>
    </cs:lnRef>
    <cs:fillRef idx="2">
      <cs:styleClr val="auto"/>
    </cs:fillRef>
    <cs:effectRef idx="1"/>
    <cs:fontRef idx="minor">
      <a:schemeClr val="dk1"/>
    </cs:fontRef>
    <cs:spPr>
      <a:ln w="15875" cap="rnd">
        <a:solidFill>
          <a:schemeClr val="phClr"/>
        </a:solidFill>
        <a:round/>
      </a:ln>
    </cs:spPr>
  </cs:dataPointLine>
  <cs:dataPointMarker>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Marker>
  <cs:dataPointMarkerLayout symbol="circle" size="4"/>
  <cs:dataPointWireframe>
    <cs:lnRef idx="0">
      <cs:styleClr val="auto"/>
    </cs:lnRef>
    <cs:fillRef idx="2"/>
    <cs:effectRef idx="0"/>
    <cs:fontRef idx="minor">
      <a:schemeClr val="dk1"/>
    </cs:fontRef>
    <cs:spPr>
      <a:ln w="9525" cap="rnd">
        <a:solidFill>
          <a:schemeClr val="phClr"/>
        </a:solidFill>
        <a:round/>
      </a:ln>
    </cs:spPr>
  </cs:dataPointWireframe>
  <cs:dataTable>
    <cs:lnRef idx="0"/>
    <cs:fillRef idx="0"/>
    <cs:effectRef idx="0"/>
    <cs:fontRef idx="minor">
      <a:schemeClr val="tx1">
        <a:lumMod val="50000"/>
        <a:lumOff val="50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prstDash val="dash"/>
      </a:ln>
    </cs:spPr>
  </cs:dropLine>
  <cs:errorBar>
    <cs:lnRef idx="0"/>
    <cs:fillRef idx="0"/>
    <cs:effectRef idx="0"/>
    <cs:fontRef idx="minor">
      <a:schemeClr val="dk1"/>
    </cs:fontRef>
    <cs:spPr>
      <a:ln w="9525">
        <a:solidFill>
          <a:schemeClr val="tx1">
            <a:lumMod val="50000"/>
            <a:lumOff val="50000"/>
          </a:schemeClr>
        </a:solidFill>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50000"/>
        <a:lumOff val="50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prstDash val="dash"/>
      </a:ln>
    </cs:spPr>
  </cs:seriesLine>
  <cs:title>
    <cs:lnRef idx="0"/>
    <cs:fillRef idx="0"/>
    <cs:effectRef idx="0"/>
    <cs:fontRef idx="minor">
      <a:schemeClr val="tx1">
        <a:lumMod val="50000"/>
        <a:lumOff val="50000"/>
      </a:schemeClr>
    </cs:fontRef>
    <cs:defRPr sz="1400" kern="1200" cap="none" spc="20" baseline="0"/>
  </cs:title>
  <cs:trendline>
    <cs:lnRef idx="0">
      <cs:styleClr val="auto"/>
    </cs:lnRef>
    <cs:fillRef idx="2"/>
    <cs:effectRef idx="0"/>
    <cs:fontRef idx="minor">
      <a:schemeClr val="dk1"/>
    </cs:fontRef>
    <cs:spPr>
      <a:ln w="9525" cap="rnd">
        <a:solidFill>
          <a:schemeClr val="phClr"/>
        </a:solidFill>
      </a:ln>
    </cs:spPr>
  </cs:trendline>
  <cs:trendlineLabel>
    <cs:lnRef idx="0"/>
    <cs:fillRef idx="0"/>
    <cs:effectRef idx="0"/>
    <cs:fontRef idx="minor">
      <a:schemeClr val="tx1">
        <a:lumMod val="50000"/>
        <a:lumOff val="50000"/>
      </a:schemeClr>
    </cs:fontRef>
    <cs:defRPr sz="900"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50000"/>
        <a:lumOff val="50000"/>
      </a:schemeClr>
    </cs:fontRef>
    <cs:defRPr sz="900" kern="1200"/>
  </cs:valueAxis>
  <cs:wall>
    <cs:lnRef idx="0"/>
    <cs:fillRef idx="0"/>
    <cs:effectRef idx="0"/>
    <cs:fontRef idx="minor">
      <a:schemeClr val="dk1"/>
    </cs:fontRef>
  </cs:wall>
</cs:chartStyle>
</file>

<file path=ppt/charts/style12.xml><?xml version="1.0" encoding="utf-8"?>
<cs:chartStyle xmlns:cs="http://schemas.microsoft.com/office/drawing/2012/chartStyle" xmlns:a="http://schemas.openxmlformats.org/drawingml/2006/main" id="206">
  <cs:axisTitle>
    <cs:lnRef idx="0"/>
    <cs:fillRef idx="0"/>
    <cs:effectRef idx="0"/>
    <cs:fontRef idx="minor">
      <a:schemeClr val="tx1">
        <a:lumMod val="50000"/>
        <a:lumOff val="50000"/>
      </a:schemeClr>
    </cs:fontRef>
    <cs:defRPr sz="900" kern="1200" cap="all"/>
  </cs:axisTitle>
  <cs:category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
  <cs:dataPoint3D>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3D>
  <cs:dataPointLine>
    <cs:lnRef idx="0">
      <cs:styleClr val="auto"/>
    </cs:lnRef>
    <cs:fillRef idx="2">
      <cs:styleClr val="auto"/>
    </cs:fillRef>
    <cs:effectRef idx="1"/>
    <cs:fontRef idx="minor">
      <a:schemeClr val="dk1"/>
    </cs:fontRef>
    <cs:spPr>
      <a:ln w="15875" cap="rnd">
        <a:solidFill>
          <a:schemeClr val="phClr"/>
        </a:solidFill>
        <a:round/>
      </a:ln>
    </cs:spPr>
  </cs:dataPointLine>
  <cs:dataPointMarker>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Marker>
  <cs:dataPointMarkerLayout symbol="circle" size="4"/>
  <cs:dataPointWireframe>
    <cs:lnRef idx="0">
      <cs:styleClr val="auto"/>
    </cs:lnRef>
    <cs:fillRef idx="2"/>
    <cs:effectRef idx="0"/>
    <cs:fontRef idx="minor">
      <a:schemeClr val="dk1"/>
    </cs:fontRef>
    <cs:spPr>
      <a:ln w="9525" cap="rnd">
        <a:solidFill>
          <a:schemeClr val="phClr"/>
        </a:solidFill>
        <a:round/>
      </a:ln>
    </cs:spPr>
  </cs:dataPointWireframe>
  <cs:dataTable>
    <cs:lnRef idx="0"/>
    <cs:fillRef idx="0"/>
    <cs:effectRef idx="0"/>
    <cs:fontRef idx="minor">
      <a:schemeClr val="tx1">
        <a:lumMod val="50000"/>
        <a:lumOff val="50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prstDash val="dash"/>
      </a:ln>
    </cs:spPr>
  </cs:dropLine>
  <cs:errorBar>
    <cs:lnRef idx="0"/>
    <cs:fillRef idx="0"/>
    <cs:effectRef idx="0"/>
    <cs:fontRef idx="minor">
      <a:schemeClr val="dk1"/>
    </cs:fontRef>
    <cs:spPr>
      <a:ln w="9525">
        <a:solidFill>
          <a:schemeClr val="tx1">
            <a:lumMod val="50000"/>
            <a:lumOff val="50000"/>
          </a:schemeClr>
        </a:solidFill>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50000"/>
        <a:lumOff val="50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prstDash val="dash"/>
      </a:ln>
    </cs:spPr>
  </cs:seriesLine>
  <cs:title>
    <cs:lnRef idx="0"/>
    <cs:fillRef idx="0"/>
    <cs:effectRef idx="0"/>
    <cs:fontRef idx="minor">
      <a:schemeClr val="tx1">
        <a:lumMod val="50000"/>
        <a:lumOff val="50000"/>
      </a:schemeClr>
    </cs:fontRef>
    <cs:defRPr sz="1400" kern="1200" cap="none" spc="20" baseline="0"/>
  </cs:title>
  <cs:trendline>
    <cs:lnRef idx="0">
      <cs:styleClr val="auto"/>
    </cs:lnRef>
    <cs:fillRef idx="2"/>
    <cs:effectRef idx="0"/>
    <cs:fontRef idx="minor">
      <a:schemeClr val="dk1"/>
    </cs:fontRef>
    <cs:spPr>
      <a:ln w="9525" cap="rnd">
        <a:solidFill>
          <a:schemeClr val="phClr"/>
        </a:solidFill>
      </a:ln>
    </cs:spPr>
  </cs:trendline>
  <cs:trendlineLabel>
    <cs:lnRef idx="0"/>
    <cs:fillRef idx="0"/>
    <cs:effectRef idx="0"/>
    <cs:fontRef idx="minor">
      <a:schemeClr val="tx1">
        <a:lumMod val="50000"/>
        <a:lumOff val="50000"/>
      </a:schemeClr>
    </cs:fontRef>
    <cs:defRPr sz="900"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50000"/>
        <a:lumOff val="50000"/>
      </a:schemeClr>
    </cs:fontRef>
    <cs:defRPr sz="900" kern="1200"/>
  </cs:valueAxis>
  <cs:wall>
    <cs:lnRef idx="0"/>
    <cs:fillRef idx="0"/>
    <cs:effectRef idx="0"/>
    <cs:fontRef idx="minor">
      <a:schemeClr val="dk1"/>
    </cs:fontRef>
  </cs:wall>
</cs:chartStyle>
</file>

<file path=ppt/charts/style13.xml><?xml version="1.0" encoding="utf-8"?>
<cs:chartStyle xmlns:cs="http://schemas.microsoft.com/office/drawing/2012/chartStyle" xmlns:a="http://schemas.openxmlformats.org/drawingml/2006/main" id="107">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mods="ignoreCSTransforms">
      <cs:styleClr val="0">
        <a:shade val="25000"/>
      </cs:styl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mods="ignoreCSTransforms">
      <cs:styleClr val="0">
        <a:tint val="25000"/>
      </cs:styl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14.xml><?xml version="1.0" encoding="utf-8"?>
<cs:chartStyle xmlns:cs="http://schemas.microsoft.com/office/drawing/2012/chartStyle" xmlns:a="http://schemas.openxmlformats.org/drawingml/2006/main" id="206">
  <cs:axisTitle>
    <cs:lnRef idx="0"/>
    <cs:fillRef idx="0"/>
    <cs:effectRef idx="0"/>
    <cs:fontRef idx="minor">
      <a:schemeClr val="tx1">
        <a:lumMod val="50000"/>
        <a:lumOff val="50000"/>
      </a:schemeClr>
    </cs:fontRef>
    <cs:defRPr sz="900" kern="1200" cap="all"/>
  </cs:axisTitle>
  <cs:category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
  <cs:dataPoint3D>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3D>
  <cs:dataPointLine>
    <cs:lnRef idx="0">
      <cs:styleClr val="auto"/>
    </cs:lnRef>
    <cs:fillRef idx="2">
      <cs:styleClr val="auto"/>
    </cs:fillRef>
    <cs:effectRef idx="1"/>
    <cs:fontRef idx="minor">
      <a:schemeClr val="dk1"/>
    </cs:fontRef>
    <cs:spPr>
      <a:ln w="15875" cap="rnd">
        <a:solidFill>
          <a:schemeClr val="phClr"/>
        </a:solidFill>
        <a:round/>
      </a:ln>
    </cs:spPr>
  </cs:dataPointLine>
  <cs:dataPointMarker>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Marker>
  <cs:dataPointMarkerLayout symbol="circle" size="4"/>
  <cs:dataPointWireframe>
    <cs:lnRef idx="0">
      <cs:styleClr val="auto"/>
    </cs:lnRef>
    <cs:fillRef idx="2"/>
    <cs:effectRef idx="0"/>
    <cs:fontRef idx="minor">
      <a:schemeClr val="dk1"/>
    </cs:fontRef>
    <cs:spPr>
      <a:ln w="9525" cap="rnd">
        <a:solidFill>
          <a:schemeClr val="phClr"/>
        </a:solidFill>
        <a:round/>
      </a:ln>
    </cs:spPr>
  </cs:dataPointWireframe>
  <cs:dataTable>
    <cs:lnRef idx="0"/>
    <cs:fillRef idx="0"/>
    <cs:effectRef idx="0"/>
    <cs:fontRef idx="minor">
      <a:schemeClr val="tx1">
        <a:lumMod val="50000"/>
        <a:lumOff val="50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prstDash val="dash"/>
      </a:ln>
    </cs:spPr>
  </cs:dropLine>
  <cs:errorBar>
    <cs:lnRef idx="0"/>
    <cs:fillRef idx="0"/>
    <cs:effectRef idx="0"/>
    <cs:fontRef idx="minor">
      <a:schemeClr val="dk1"/>
    </cs:fontRef>
    <cs:spPr>
      <a:ln w="9525">
        <a:solidFill>
          <a:schemeClr val="tx1">
            <a:lumMod val="50000"/>
            <a:lumOff val="50000"/>
          </a:schemeClr>
        </a:solidFill>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50000"/>
        <a:lumOff val="50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prstDash val="dash"/>
      </a:ln>
    </cs:spPr>
  </cs:seriesLine>
  <cs:title>
    <cs:lnRef idx="0"/>
    <cs:fillRef idx="0"/>
    <cs:effectRef idx="0"/>
    <cs:fontRef idx="minor">
      <a:schemeClr val="tx1">
        <a:lumMod val="50000"/>
        <a:lumOff val="50000"/>
      </a:schemeClr>
    </cs:fontRef>
    <cs:defRPr sz="1400" kern="1200" cap="none" spc="20" baseline="0"/>
  </cs:title>
  <cs:trendline>
    <cs:lnRef idx="0">
      <cs:styleClr val="auto"/>
    </cs:lnRef>
    <cs:fillRef idx="2"/>
    <cs:effectRef idx="0"/>
    <cs:fontRef idx="minor">
      <a:schemeClr val="dk1"/>
    </cs:fontRef>
    <cs:spPr>
      <a:ln w="9525" cap="rnd">
        <a:solidFill>
          <a:schemeClr val="phClr"/>
        </a:solidFill>
      </a:ln>
    </cs:spPr>
  </cs:trendline>
  <cs:trendlineLabel>
    <cs:lnRef idx="0"/>
    <cs:fillRef idx="0"/>
    <cs:effectRef idx="0"/>
    <cs:fontRef idx="minor">
      <a:schemeClr val="tx1">
        <a:lumMod val="50000"/>
        <a:lumOff val="50000"/>
      </a:schemeClr>
    </cs:fontRef>
    <cs:defRPr sz="900"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50000"/>
        <a:lumOff val="50000"/>
      </a:schemeClr>
    </cs:fontRef>
    <cs:defRPr sz="900" kern="1200"/>
  </cs:valueAxis>
  <cs:wall>
    <cs:lnRef idx="0"/>
    <cs:fillRef idx="0"/>
    <cs:effectRef idx="0"/>
    <cs:fontRef idx="minor">
      <a:schemeClr val="dk1"/>
    </cs:fontRef>
  </cs:wall>
</cs:chartStyle>
</file>

<file path=ppt/charts/style15.xml><?xml version="1.0" encoding="utf-8"?>
<cs:chartStyle xmlns:cs="http://schemas.microsoft.com/office/drawing/2012/chartStyle" xmlns:a="http://schemas.openxmlformats.org/drawingml/2006/main" id="206">
  <cs:axisTitle>
    <cs:lnRef idx="0"/>
    <cs:fillRef idx="0"/>
    <cs:effectRef idx="0"/>
    <cs:fontRef idx="minor">
      <a:schemeClr val="tx1">
        <a:lumMod val="50000"/>
        <a:lumOff val="50000"/>
      </a:schemeClr>
    </cs:fontRef>
    <cs:defRPr sz="900" kern="1200" cap="all"/>
  </cs:axisTitle>
  <cs:category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
  <cs:dataPoint3D>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3D>
  <cs:dataPointLine>
    <cs:lnRef idx="0">
      <cs:styleClr val="auto"/>
    </cs:lnRef>
    <cs:fillRef idx="2">
      <cs:styleClr val="auto"/>
    </cs:fillRef>
    <cs:effectRef idx="1"/>
    <cs:fontRef idx="minor">
      <a:schemeClr val="dk1"/>
    </cs:fontRef>
    <cs:spPr>
      <a:ln w="15875" cap="rnd">
        <a:solidFill>
          <a:schemeClr val="phClr"/>
        </a:solidFill>
        <a:round/>
      </a:ln>
    </cs:spPr>
  </cs:dataPointLine>
  <cs:dataPointMarker>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Marker>
  <cs:dataPointMarkerLayout symbol="circle" size="4"/>
  <cs:dataPointWireframe>
    <cs:lnRef idx="0">
      <cs:styleClr val="auto"/>
    </cs:lnRef>
    <cs:fillRef idx="2"/>
    <cs:effectRef idx="0"/>
    <cs:fontRef idx="minor">
      <a:schemeClr val="dk1"/>
    </cs:fontRef>
    <cs:spPr>
      <a:ln w="9525" cap="rnd">
        <a:solidFill>
          <a:schemeClr val="phClr"/>
        </a:solidFill>
        <a:round/>
      </a:ln>
    </cs:spPr>
  </cs:dataPointWireframe>
  <cs:dataTable>
    <cs:lnRef idx="0"/>
    <cs:fillRef idx="0"/>
    <cs:effectRef idx="0"/>
    <cs:fontRef idx="minor">
      <a:schemeClr val="tx1">
        <a:lumMod val="50000"/>
        <a:lumOff val="50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prstDash val="dash"/>
      </a:ln>
    </cs:spPr>
  </cs:dropLine>
  <cs:errorBar>
    <cs:lnRef idx="0"/>
    <cs:fillRef idx="0"/>
    <cs:effectRef idx="0"/>
    <cs:fontRef idx="minor">
      <a:schemeClr val="dk1"/>
    </cs:fontRef>
    <cs:spPr>
      <a:ln w="9525">
        <a:solidFill>
          <a:schemeClr val="tx1">
            <a:lumMod val="50000"/>
            <a:lumOff val="50000"/>
          </a:schemeClr>
        </a:solidFill>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50000"/>
        <a:lumOff val="50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prstDash val="dash"/>
      </a:ln>
    </cs:spPr>
  </cs:seriesLine>
  <cs:title>
    <cs:lnRef idx="0"/>
    <cs:fillRef idx="0"/>
    <cs:effectRef idx="0"/>
    <cs:fontRef idx="minor">
      <a:schemeClr val="tx1">
        <a:lumMod val="50000"/>
        <a:lumOff val="50000"/>
      </a:schemeClr>
    </cs:fontRef>
    <cs:defRPr sz="1400" kern="1200" cap="none" spc="20" baseline="0"/>
  </cs:title>
  <cs:trendline>
    <cs:lnRef idx="0">
      <cs:styleClr val="auto"/>
    </cs:lnRef>
    <cs:fillRef idx="2"/>
    <cs:effectRef idx="0"/>
    <cs:fontRef idx="minor">
      <a:schemeClr val="dk1"/>
    </cs:fontRef>
    <cs:spPr>
      <a:ln w="9525" cap="rnd">
        <a:solidFill>
          <a:schemeClr val="phClr"/>
        </a:solidFill>
      </a:ln>
    </cs:spPr>
  </cs:trendline>
  <cs:trendlineLabel>
    <cs:lnRef idx="0"/>
    <cs:fillRef idx="0"/>
    <cs:effectRef idx="0"/>
    <cs:fontRef idx="minor">
      <a:schemeClr val="tx1">
        <a:lumMod val="50000"/>
        <a:lumOff val="50000"/>
      </a:schemeClr>
    </cs:fontRef>
    <cs:defRPr sz="900"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50000"/>
        <a:lumOff val="50000"/>
      </a:schemeClr>
    </cs:fontRef>
    <cs:defRPr sz="900" kern="1200"/>
  </cs:valueAxis>
  <cs:wall>
    <cs:lnRef idx="0"/>
    <cs:fillRef idx="0"/>
    <cs:effectRef idx="0"/>
    <cs:fontRef idx="minor">
      <a:schemeClr val="dk1"/>
    </cs:fontRef>
  </cs:wall>
</cs:chartStyle>
</file>

<file path=ppt/charts/style16.xml><?xml version="1.0" encoding="utf-8"?>
<cs:chartStyle xmlns:cs="http://schemas.microsoft.com/office/drawing/2012/chartStyle" xmlns:a="http://schemas.openxmlformats.org/drawingml/2006/main" id="206">
  <cs:axisTitle>
    <cs:lnRef idx="0"/>
    <cs:fillRef idx="0"/>
    <cs:effectRef idx="0"/>
    <cs:fontRef idx="minor">
      <a:schemeClr val="tx1">
        <a:lumMod val="50000"/>
        <a:lumOff val="50000"/>
      </a:schemeClr>
    </cs:fontRef>
    <cs:defRPr sz="900" kern="1200" cap="all"/>
  </cs:axisTitle>
  <cs:category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
  <cs:dataPoint3D>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3D>
  <cs:dataPointLine>
    <cs:lnRef idx="0">
      <cs:styleClr val="auto"/>
    </cs:lnRef>
    <cs:fillRef idx="2">
      <cs:styleClr val="auto"/>
    </cs:fillRef>
    <cs:effectRef idx="1"/>
    <cs:fontRef idx="minor">
      <a:schemeClr val="dk1"/>
    </cs:fontRef>
    <cs:spPr>
      <a:ln w="15875" cap="rnd">
        <a:solidFill>
          <a:schemeClr val="phClr"/>
        </a:solidFill>
        <a:round/>
      </a:ln>
    </cs:spPr>
  </cs:dataPointLine>
  <cs:dataPointMarker>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Marker>
  <cs:dataPointMarkerLayout symbol="circle" size="4"/>
  <cs:dataPointWireframe>
    <cs:lnRef idx="0">
      <cs:styleClr val="auto"/>
    </cs:lnRef>
    <cs:fillRef idx="2"/>
    <cs:effectRef idx="0"/>
    <cs:fontRef idx="minor">
      <a:schemeClr val="dk1"/>
    </cs:fontRef>
    <cs:spPr>
      <a:ln w="9525" cap="rnd">
        <a:solidFill>
          <a:schemeClr val="phClr"/>
        </a:solidFill>
        <a:round/>
      </a:ln>
    </cs:spPr>
  </cs:dataPointWireframe>
  <cs:dataTable>
    <cs:lnRef idx="0"/>
    <cs:fillRef idx="0"/>
    <cs:effectRef idx="0"/>
    <cs:fontRef idx="minor">
      <a:schemeClr val="tx1">
        <a:lumMod val="50000"/>
        <a:lumOff val="50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prstDash val="dash"/>
      </a:ln>
    </cs:spPr>
  </cs:dropLine>
  <cs:errorBar>
    <cs:lnRef idx="0"/>
    <cs:fillRef idx="0"/>
    <cs:effectRef idx="0"/>
    <cs:fontRef idx="minor">
      <a:schemeClr val="dk1"/>
    </cs:fontRef>
    <cs:spPr>
      <a:ln w="9525">
        <a:solidFill>
          <a:schemeClr val="tx1">
            <a:lumMod val="50000"/>
            <a:lumOff val="50000"/>
          </a:schemeClr>
        </a:solidFill>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50000"/>
        <a:lumOff val="50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prstDash val="dash"/>
      </a:ln>
    </cs:spPr>
  </cs:seriesLine>
  <cs:title>
    <cs:lnRef idx="0"/>
    <cs:fillRef idx="0"/>
    <cs:effectRef idx="0"/>
    <cs:fontRef idx="minor">
      <a:schemeClr val="tx1">
        <a:lumMod val="50000"/>
        <a:lumOff val="50000"/>
      </a:schemeClr>
    </cs:fontRef>
    <cs:defRPr sz="1400" kern="1200" cap="none" spc="20" baseline="0"/>
  </cs:title>
  <cs:trendline>
    <cs:lnRef idx="0">
      <cs:styleClr val="auto"/>
    </cs:lnRef>
    <cs:fillRef idx="2"/>
    <cs:effectRef idx="0"/>
    <cs:fontRef idx="minor">
      <a:schemeClr val="dk1"/>
    </cs:fontRef>
    <cs:spPr>
      <a:ln w="9525" cap="rnd">
        <a:solidFill>
          <a:schemeClr val="phClr"/>
        </a:solidFill>
      </a:ln>
    </cs:spPr>
  </cs:trendline>
  <cs:trendlineLabel>
    <cs:lnRef idx="0"/>
    <cs:fillRef idx="0"/>
    <cs:effectRef idx="0"/>
    <cs:fontRef idx="minor">
      <a:schemeClr val="tx1">
        <a:lumMod val="50000"/>
        <a:lumOff val="50000"/>
      </a:schemeClr>
    </cs:fontRef>
    <cs:defRPr sz="900"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50000"/>
        <a:lumOff val="50000"/>
      </a:schemeClr>
    </cs:fontRef>
    <cs:defRPr sz="900" kern="1200"/>
  </cs:valueAxis>
  <cs:wall>
    <cs:lnRef idx="0"/>
    <cs:fillRef idx="0"/>
    <cs:effectRef idx="0"/>
    <cs:fontRef idx="minor">
      <a:schemeClr val="dk1"/>
    </cs:fontRef>
  </cs:wall>
</cs:chartStyle>
</file>

<file path=ppt/charts/style17.xml><?xml version="1.0" encoding="utf-8"?>
<cs:chartStyle xmlns:cs="http://schemas.microsoft.com/office/drawing/2012/chartStyle" xmlns:a="http://schemas.openxmlformats.org/drawingml/2006/main" id="106">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mods="ignoreCSTransforms">
      <cs:styleClr val="0">
        <a:shade val="25000"/>
      </cs:styl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mods="ignoreCSTransforms">
      <cs:styleClr val="0">
        <a:tint val="25000"/>
      </cs:styl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2.xml><?xml version="1.0" encoding="utf-8"?>
<cs:chartStyle xmlns:cs="http://schemas.microsoft.com/office/drawing/2012/chartStyle" xmlns:a="http://schemas.openxmlformats.org/drawingml/2006/main" id="206">
  <cs:axisTitle>
    <cs:lnRef idx="0"/>
    <cs:fillRef idx="0"/>
    <cs:effectRef idx="0"/>
    <cs:fontRef idx="minor">
      <a:schemeClr val="tx1">
        <a:lumMod val="50000"/>
        <a:lumOff val="50000"/>
      </a:schemeClr>
    </cs:fontRef>
    <cs:defRPr sz="900" kern="1200" cap="all"/>
  </cs:axisTitle>
  <cs:category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
  <cs:dataPoint3D>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3D>
  <cs:dataPointLine>
    <cs:lnRef idx="0">
      <cs:styleClr val="auto"/>
    </cs:lnRef>
    <cs:fillRef idx="2">
      <cs:styleClr val="auto"/>
    </cs:fillRef>
    <cs:effectRef idx="1"/>
    <cs:fontRef idx="minor">
      <a:schemeClr val="dk1"/>
    </cs:fontRef>
    <cs:spPr>
      <a:ln w="15875" cap="rnd">
        <a:solidFill>
          <a:schemeClr val="phClr"/>
        </a:solidFill>
        <a:round/>
      </a:ln>
    </cs:spPr>
  </cs:dataPointLine>
  <cs:dataPointMarker>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Marker>
  <cs:dataPointMarkerLayout symbol="circle" size="4"/>
  <cs:dataPointWireframe>
    <cs:lnRef idx="0">
      <cs:styleClr val="auto"/>
    </cs:lnRef>
    <cs:fillRef idx="2"/>
    <cs:effectRef idx="0"/>
    <cs:fontRef idx="minor">
      <a:schemeClr val="dk1"/>
    </cs:fontRef>
    <cs:spPr>
      <a:ln w="9525" cap="rnd">
        <a:solidFill>
          <a:schemeClr val="phClr"/>
        </a:solidFill>
        <a:round/>
      </a:ln>
    </cs:spPr>
  </cs:dataPointWireframe>
  <cs:dataTable>
    <cs:lnRef idx="0"/>
    <cs:fillRef idx="0"/>
    <cs:effectRef idx="0"/>
    <cs:fontRef idx="minor">
      <a:schemeClr val="tx1">
        <a:lumMod val="50000"/>
        <a:lumOff val="50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prstDash val="dash"/>
      </a:ln>
    </cs:spPr>
  </cs:dropLine>
  <cs:errorBar>
    <cs:lnRef idx="0"/>
    <cs:fillRef idx="0"/>
    <cs:effectRef idx="0"/>
    <cs:fontRef idx="minor">
      <a:schemeClr val="dk1"/>
    </cs:fontRef>
    <cs:spPr>
      <a:ln w="9525">
        <a:solidFill>
          <a:schemeClr val="tx1">
            <a:lumMod val="50000"/>
            <a:lumOff val="50000"/>
          </a:schemeClr>
        </a:solidFill>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50000"/>
        <a:lumOff val="50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prstDash val="dash"/>
      </a:ln>
    </cs:spPr>
  </cs:seriesLine>
  <cs:title>
    <cs:lnRef idx="0"/>
    <cs:fillRef idx="0"/>
    <cs:effectRef idx="0"/>
    <cs:fontRef idx="minor">
      <a:schemeClr val="tx1">
        <a:lumMod val="50000"/>
        <a:lumOff val="50000"/>
      </a:schemeClr>
    </cs:fontRef>
    <cs:defRPr sz="1400" kern="1200" cap="none" spc="20" baseline="0"/>
  </cs:title>
  <cs:trendline>
    <cs:lnRef idx="0">
      <cs:styleClr val="auto"/>
    </cs:lnRef>
    <cs:fillRef idx="2"/>
    <cs:effectRef idx="0"/>
    <cs:fontRef idx="minor">
      <a:schemeClr val="dk1"/>
    </cs:fontRef>
    <cs:spPr>
      <a:ln w="9525" cap="rnd">
        <a:solidFill>
          <a:schemeClr val="phClr"/>
        </a:solidFill>
      </a:ln>
    </cs:spPr>
  </cs:trendline>
  <cs:trendlineLabel>
    <cs:lnRef idx="0"/>
    <cs:fillRef idx="0"/>
    <cs:effectRef idx="0"/>
    <cs:fontRef idx="minor">
      <a:schemeClr val="tx1">
        <a:lumMod val="50000"/>
        <a:lumOff val="50000"/>
      </a:schemeClr>
    </cs:fontRef>
    <cs:defRPr sz="900"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50000"/>
        <a:lumOff val="50000"/>
      </a:schemeClr>
    </cs:fontRef>
    <cs:defRPr sz="900"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06">
  <cs:axisTitle>
    <cs:lnRef idx="0"/>
    <cs:fillRef idx="0"/>
    <cs:effectRef idx="0"/>
    <cs:fontRef idx="minor">
      <a:schemeClr val="tx1">
        <a:lumMod val="50000"/>
        <a:lumOff val="50000"/>
      </a:schemeClr>
    </cs:fontRef>
    <cs:defRPr sz="900" kern="1200" cap="all"/>
  </cs:axisTitle>
  <cs:category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
  <cs:dataPoint3D>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3D>
  <cs:dataPointLine>
    <cs:lnRef idx="0">
      <cs:styleClr val="auto"/>
    </cs:lnRef>
    <cs:fillRef idx="2">
      <cs:styleClr val="auto"/>
    </cs:fillRef>
    <cs:effectRef idx="1"/>
    <cs:fontRef idx="minor">
      <a:schemeClr val="dk1"/>
    </cs:fontRef>
    <cs:spPr>
      <a:ln w="15875" cap="rnd">
        <a:solidFill>
          <a:schemeClr val="phClr"/>
        </a:solidFill>
        <a:round/>
      </a:ln>
    </cs:spPr>
  </cs:dataPointLine>
  <cs:dataPointMarker>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Marker>
  <cs:dataPointMarkerLayout symbol="circle" size="4"/>
  <cs:dataPointWireframe>
    <cs:lnRef idx="0">
      <cs:styleClr val="auto"/>
    </cs:lnRef>
    <cs:fillRef idx="2"/>
    <cs:effectRef idx="0"/>
    <cs:fontRef idx="minor">
      <a:schemeClr val="dk1"/>
    </cs:fontRef>
    <cs:spPr>
      <a:ln w="9525" cap="rnd">
        <a:solidFill>
          <a:schemeClr val="phClr"/>
        </a:solidFill>
        <a:round/>
      </a:ln>
    </cs:spPr>
  </cs:dataPointWireframe>
  <cs:dataTable>
    <cs:lnRef idx="0"/>
    <cs:fillRef idx="0"/>
    <cs:effectRef idx="0"/>
    <cs:fontRef idx="minor">
      <a:schemeClr val="tx1">
        <a:lumMod val="50000"/>
        <a:lumOff val="50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prstDash val="dash"/>
      </a:ln>
    </cs:spPr>
  </cs:dropLine>
  <cs:errorBar>
    <cs:lnRef idx="0"/>
    <cs:fillRef idx="0"/>
    <cs:effectRef idx="0"/>
    <cs:fontRef idx="minor">
      <a:schemeClr val="dk1"/>
    </cs:fontRef>
    <cs:spPr>
      <a:ln w="9525">
        <a:solidFill>
          <a:schemeClr val="tx1">
            <a:lumMod val="50000"/>
            <a:lumOff val="50000"/>
          </a:schemeClr>
        </a:solidFill>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50000"/>
        <a:lumOff val="50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prstDash val="dash"/>
      </a:ln>
    </cs:spPr>
  </cs:seriesLine>
  <cs:title>
    <cs:lnRef idx="0"/>
    <cs:fillRef idx="0"/>
    <cs:effectRef idx="0"/>
    <cs:fontRef idx="minor">
      <a:schemeClr val="tx1">
        <a:lumMod val="50000"/>
        <a:lumOff val="50000"/>
      </a:schemeClr>
    </cs:fontRef>
    <cs:defRPr sz="1400" kern="1200" cap="none" spc="20" baseline="0"/>
  </cs:title>
  <cs:trendline>
    <cs:lnRef idx="0">
      <cs:styleClr val="auto"/>
    </cs:lnRef>
    <cs:fillRef idx="2"/>
    <cs:effectRef idx="0"/>
    <cs:fontRef idx="minor">
      <a:schemeClr val="dk1"/>
    </cs:fontRef>
    <cs:spPr>
      <a:ln w="9525" cap="rnd">
        <a:solidFill>
          <a:schemeClr val="phClr"/>
        </a:solidFill>
      </a:ln>
    </cs:spPr>
  </cs:trendline>
  <cs:trendlineLabel>
    <cs:lnRef idx="0"/>
    <cs:fillRef idx="0"/>
    <cs:effectRef idx="0"/>
    <cs:fontRef idx="minor">
      <a:schemeClr val="tx1">
        <a:lumMod val="50000"/>
        <a:lumOff val="50000"/>
      </a:schemeClr>
    </cs:fontRef>
    <cs:defRPr sz="900"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50000"/>
        <a:lumOff val="50000"/>
      </a:schemeClr>
    </cs:fontRef>
    <cs:defRPr sz="900" kern="1200"/>
  </cs:valueAxis>
  <cs:wall>
    <cs:lnRef idx="0"/>
    <cs:fillRef idx="0"/>
    <cs:effectRef idx="0"/>
    <cs:fontRef idx="minor">
      <a:schemeClr val="dk1"/>
    </cs:fontRef>
  </cs:wall>
</cs:chartStyle>
</file>

<file path=ppt/charts/style4.xml><?xml version="1.0" encoding="utf-8"?>
<cs:chartStyle xmlns:cs="http://schemas.microsoft.com/office/drawing/2012/chartStyle" xmlns:a="http://schemas.openxmlformats.org/drawingml/2006/main" id="206">
  <cs:axisTitle>
    <cs:lnRef idx="0"/>
    <cs:fillRef idx="0"/>
    <cs:effectRef idx="0"/>
    <cs:fontRef idx="minor">
      <a:schemeClr val="tx1">
        <a:lumMod val="50000"/>
        <a:lumOff val="50000"/>
      </a:schemeClr>
    </cs:fontRef>
    <cs:defRPr sz="900" kern="1200" cap="all"/>
  </cs:axisTitle>
  <cs:category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
  <cs:dataPoint3D>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3D>
  <cs:dataPointLine>
    <cs:lnRef idx="0">
      <cs:styleClr val="auto"/>
    </cs:lnRef>
    <cs:fillRef idx="2">
      <cs:styleClr val="auto"/>
    </cs:fillRef>
    <cs:effectRef idx="1"/>
    <cs:fontRef idx="minor">
      <a:schemeClr val="dk1"/>
    </cs:fontRef>
    <cs:spPr>
      <a:ln w="15875" cap="rnd">
        <a:solidFill>
          <a:schemeClr val="phClr"/>
        </a:solidFill>
        <a:round/>
      </a:ln>
    </cs:spPr>
  </cs:dataPointLine>
  <cs:dataPointMarker>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Marker>
  <cs:dataPointMarkerLayout symbol="circle" size="4"/>
  <cs:dataPointWireframe>
    <cs:lnRef idx="0">
      <cs:styleClr val="auto"/>
    </cs:lnRef>
    <cs:fillRef idx="2"/>
    <cs:effectRef idx="0"/>
    <cs:fontRef idx="minor">
      <a:schemeClr val="dk1"/>
    </cs:fontRef>
    <cs:spPr>
      <a:ln w="9525" cap="rnd">
        <a:solidFill>
          <a:schemeClr val="phClr"/>
        </a:solidFill>
        <a:round/>
      </a:ln>
    </cs:spPr>
  </cs:dataPointWireframe>
  <cs:dataTable>
    <cs:lnRef idx="0"/>
    <cs:fillRef idx="0"/>
    <cs:effectRef idx="0"/>
    <cs:fontRef idx="minor">
      <a:schemeClr val="tx1">
        <a:lumMod val="50000"/>
        <a:lumOff val="50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prstDash val="dash"/>
      </a:ln>
    </cs:spPr>
  </cs:dropLine>
  <cs:errorBar>
    <cs:lnRef idx="0"/>
    <cs:fillRef idx="0"/>
    <cs:effectRef idx="0"/>
    <cs:fontRef idx="minor">
      <a:schemeClr val="dk1"/>
    </cs:fontRef>
    <cs:spPr>
      <a:ln w="9525">
        <a:solidFill>
          <a:schemeClr val="tx1">
            <a:lumMod val="50000"/>
            <a:lumOff val="50000"/>
          </a:schemeClr>
        </a:solidFill>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50000"/>
        <a:lumOff val="50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prstDash val="dash"/>
      </a:ln>
    </cs:spPr>
  </cs:seriesLine>
  <cs:title>
    <cs:lnRef idx="0"/>
    <cs:fillRef idx="0"/>
    <cs:effectRef idx="0"/>
    <cs:fontRef idx="minor">
      <a:schemeClr val="tx1">
        <a:lumMod val="50000"/>
        <a:lumOff val="50000"/>
      </a:schemeClr>
    </cs:fontRef>
    <cs:defRPr sz="1400" kern="1200" cap="none" spc="20" baseline="0"/>
  </cs:title>
  <cs:trendline>
    <cs:lnRef idx="0">
      <cs:styleClr val="auto"/>
    </cs:lnRef>
    <cs:fillRef idx="2"/>
    <cs:effectRef idx="0"/>
    <cs:fontRef idx="minor">
      <a:schemeClr val="dk1"/>
    </cs:fontRef>
    <cs:spPr>
      <a:ln w="9525" cap="rnd">
        <a:solidFill>
          <a:schemeClr val="phClr"/>
        </a:solidFill>
      </a:ln>
    </cs:spPr>
  </cs:trendline>
  <cs:trendlineLabel>
    <cs:lnRef idx="0"/>
    <cs:fillRef idx="0"/>
    <cs:effectRef idx="0"/>
    <cs:fontRef idx="minor">
      <a:schemeClr val="tx1">
        <a:lumMod val="50000"/>
        <a:lumOff val="50000"/>
      </a:schemeClr>
    </cs:fontRef>
    <cs:defRPr sz="900"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50000"/>
        <a:lumOff val="50000"/>
      </a:schemeClr>
    </cs:fontRef>
    <cs:defRPr sz="900" kern="1200"/>
  </cs:valueAxis>
  <cs:wall>
    <cs:lnRef idx="0"/>
    <cs:fillRef idx="0"/>
    <cs:effectRef idx="0"/>
    <cs:fontRef idx="minor">
      <a:schemeClr val="dk1"/>
    </cs:fontRef>
  </cs:wall>
</cs:chartStyle>
</file>

<file path=ppt/charts/style5.xml><?xml version="1.0" encoding="utf-8"?>
<cs:chartStyle xmlns:cs="http://schemas.microsoft.com/office/drawing/2012/chartStyle" xmlns:a="http://schemas.openxmlformats.org/drawingml/2006/main" id="206">
  <cs:axisTitle>
    <cs:lnRef idx="0"/>
    <cs:fillRef idx="0"/>
    <cs:effectRef idx="0"/>
    <cs:fontRef idx="minor">
      <a:schemeClr val="tx1">
        <a:lumMod val="50000"/>
        <a:lumOff val="50000"/>
      </a:schemeClr>
    </cs:fontRef>
    <cs:defRPr sz="900" kern="1200" cap="all"/>
  </cs:axisTitle>
  <cs:category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
  <cs:dataPoint3D>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3D>
  <cs:dataPointLine>
    <cs:lnRef idx="0">
      <cs:styleClr val="auto"/>
    </cs:lnRef>
    <cs:fillRef idx="2">
      <cs:styleClr val="auto"/>
    </cs:fillRef>
    <cs:effectRef idx="1"/>
    <cs:fontRef idx="minor">
      <a:schemeClr val="dk1"/>
    </cs:fontRef>
    <cs:spPr>
      <a:ln w="15875" cap="rnd">
        <a:solidFill>
          <a:schemeClr val="phClr"/>
        </a:solidFill>
        <a:round/>
      </a:ln>
    </cs:spPr>
  </cs:dataPointLine>
  <cs:dataPointMarker>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Marker>
  <cs:dataPointMarkerLayout symbol="circle" size="4"/>
  <cs:dataPointWireframe>
    <cs:lnRef idx="0">
      <cs:styleClr val="auto"/>
    </cs:lnRef>
    <cs:fillRef idx="2"/>
    <cs:effectRef idx="0"/>
    <cs:fontRef idx="minor">
      <a:schemeClr val="dk1"/>
    </cs:fontRef>
    <cs:spPr>
      <a:ln w="9525" cap="rnd">
        <a:solidFill>
          <a:schemeClr val="phClr"/>
        </a:solidFill>
        <a:round/>
      </a:ln>
    </cs:spPr>
  </cs:dataPointWireframe>
  <cs:dataTable>
    <cs:lnRef idx="0"/>
    <cs:fillRef idx="0"/>
    <cs:effectRef idx="0"/>
    <cs:fontRef idx="minor">
      <a:schemeClr val="tx1">
        <a:lumMod val="50000"/>
        <a:lumOff val="50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prstDash val="dash"/>
      </a:ln>
    </cs:spPr>
  </cs:dropLine>
  <cs:errorBar>
    <cs:lnRef idx="0"/>
    <cs:fillRef idx="0"/>
    <cs:effectRef idx="0"/>
    <cs:fontRef idx="minor">
      <a:schemeClr val="dk1"/>
    </cs:fontRef>
    <cs:spPr>
      <a:ln w="9525">
        <a:solidFill>
          <a:schemeClr val="tx1">
            <a:lumMod val="50000"/>
            <a:lumOff val="50000"/>
          </a:schemeClr>
        </a:solidFill>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50000"/>
        <a:lumOff val="50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prstDash val="dash"/>
      </a:ln>
    </cs:spPr>
  </cs:seriesLine>
  <cs:title>
    <cs:lnRef idx="0"/>
    <cs:fillRef idx="0"/>
    <cs:effectRef idx="0"/>
    <cs:fontRef idx="minor">
      <a:schemeClr val="tx1">
        <a:lumMod val="50000"/>
        <a:lumOff val="50000"/>
      </a:schemeClr>
    </cs:fontRef>
    <cs:defRPr sz="1400" kern="1200" cap="none" spc="20" baseline="0"/>
  </cs:title>
  <cs:trendline>
    <cs:lnRef idx="0">
      <cs:styleClr val="auto"/>
    </cs:lnRef>
    <cs:fillRef idx="2"/>
    <cs:effectRef idx="0"/>
    <cs:fontRef idx="minor">
      <a:schemeClr val="dk1"/>
    </cs:fontRef>
    <cs:spPr>
      <a:ln w="9525" cap="rnd">
        <a:solidFill>
          <a:schemeClr val="phClr"/>
        </a:solidFill>
      </a:ln>
    </cs:spPr>
  </cs:trendline>
  <cs:trendlineLabel>
    <cs:lnRef idx="0"/>
    <cs:fillRef idx="0"/>
    <cs:effectRef idx="0"/>
    <cs:fontRef idx="minor">
      <a:schemeClr val="tx1">
        <a:lumMod val="50000"/>
        <a:lumOff val="50000"/>
      </a:schemeClr>
    </cs:fontRef>
    <cs:defRPr sz="900"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50000"/>
        <a:lumOff val="50000"/>
      </a:schemeClr>
    </cs:fontRef>
    <cs:defRPr sz="900" kern="1200"/>
  </cs:valueAxis>
  <cs:wall>
    <cs:lnRef idx="0"/>
    <cs:fillRef idx="0"/>
    <cs:effectRef idx="0"/>
    <cs:fontRef idx="minor">
      <a:schemeClr val="dk1"/>
    </cs:fontRef>
  </cs:wall>
</cs:chartStyle>
</file>

<file path=ppt/charts/style6.xml><?xml version="1.0" encoding="utf-8"?>
<cs:chartStyle xmlns:cs="http://schemas.microsoft.com/office/drawing/2012/chartStyle" xmlns:a="http://schemas.openxmlformats.org/drawingml/2006/main" id="206">
  <cs:axisTitle>
    <cs:lnRef idx="0"/>
    <cs:fillRef idx="0"/>
    <cs:effectRef idx="0"/>
    <cs:fontRef idx="minor">
      <a:schemeClr val="tx1">
        <a:lumMod val="50000"/>
        <a:lumOff val="50000"/>
      </a:schemeClr>
    </cs:fontRef>
    <cs:defRPr sz="900" kern="1200" cap="all"/>
  </cs:axisTitle>
  <cs:category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
  <cs:dataPoint3D>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3D>
  <cs:dataPointLine>
    <cs:lnRef idx="0">
      <cs:styleClr val="auto"/>
    </cs:lnRef>
    <cs:fillRef idx="2">
      <cs:styleClr val="auto"/>
    </cs:fillRef>
    <cs:effectRef idx="1"/>
    <cs:fontRef idx="minor">
      <a:schemeClr val="dk1"/>
    </cs:fontRef>
    <cs:spPr>
      <a:ln w="15875" cap="rnd">
        <a:solidFill>
          <a:schemeClr val="phClr"/>
        </a:solidFill>
        <a:round/>
      </a:ln>
    </cs:spPr>
  </cs:dataPointLine>
  <cs:dataPointMarker>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Marker>
  <cs:dataPointMarkerLayout symbol="circle" size="4"/>
  <cs:dataPointWireframe>
    <cs:lnRef idx="0">
      <cs:styleClr val="auto"/>
    </cs:lnRef>
    <cs:fillRef idx="2"/>
    <cs:effectRef idx="0"/>
    <cs:fontRef idx="minor">
      <a:schemeClr val="dk1"/>
    </cs:fontRef>
    <cs:spPr>
      <a:ln w="9525" cap="rnd">
        <a:solidFill>
          <a:schemeClr val="phClr"/>
        </a:solidFill>
        <a:round/>
      </a:ln>
    </cs:spPr>
  </cs:dataPointWireframe>
  <cs:dataTable>
    <cs:lnRef idx="0"/>
    <cs:fillRef idx="0"/>
    <cs:effectRef idx="0"/>
    <cs:fontRef idx="minor">
      <a:schemeClr val="tx1">
        <a:lumMod val="50000"/>
        <a:lumOff val="50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prstDash val="dash"/>
      </a:ln>
    </cs:spPr>
  </cs:dropLine>
  <cs:errorBar>
    <cs:lnRef idx="0"/>
    <cs:fillRef idx="0"/>
    <cs:effectRef idx="0"/>
    <cs:fontRef idx="minor">
      <a:schemeClr val="dk1"/>
    </cs:fontRef>
    <cs:spPr>
      <a:ln w="9525">
        <a:solidFill>
          <a:schemeClr val="tx1">
            <a:lumMod val="50000"/>
            <a:lumOff val="50000"/>
          </a:schemeClr>
        </a:solidFill>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50000"/>
        <a:lumOff val="50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prstDash val="dash"/>
      </a:ln>
    </cs:spPr>
  </cs:seriesLine>
  <cs:title>
    <cs:lnRef idx="0"/>
    <cs:fillRef idx="0"/>
    <cs:effectRef idx="0"/>
    <cs:fontRef idx="minor">
      <a:schemeClr val="tx1">
        <a:lumMod val="50000"/>
        <a:lumOff val="50000"/>
      </a:schemeClr>
    </cs:fontRef>
    <cs:defRPr sz="1400" kern="1200" cap="none" spc="20" baseline="0"/>
  </cs:title>
  <cs:trendline>
    <cs:lnRef idx="0">
      <cs:styleClr val="auto"/>
    </cs:lnRef>
    <cs:fillRef idx="2"/>
    <cs:effectRef idx="0"/>
    <cs:fontRef idx="minor">
      <a:schemeClr val="dk1"/>
    </cs:fontRef>
    <cs:spPr>
      <a:ln w="9525" cap="rnd">
        <a:solidFill>
          <a:schemeClr val="phClr"/>
        </a:solidFill>
      </a:ln>
    </cs:spPr>
  </cs:trendline>
  <cs:trendlineLabel>
    <cs:lnRef idx="0"/>
    <cs:fillRef idx="0"/>
    <cs:effectRef idx="0"/>
    <cs:fontRef idx="minor">
      <a:schemeClr val="tx1">
        <a:lumMod val="50000"/>
        <a:lumOff val="50000"/>
      </a:schemeClr>
    </cs:fontRef>
    <cs:defRPr sz="900"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50000"/>
        <a:lumOff val="50000"/>
      </a:schemeClr>
    </cs:fontRef>
    <cs:defRPr sz="900" kern="1200"/>
  </cs:valueAxis>
  <cs:wall>
    <cs:lnRef idx="0"/>
    <cs:fillRef idx="0"/>
    <cs:effectRef idx="0"/>
    <cs:fontRef idx="minor">
      <a:schemeClr val="dk1"/>
    </cs:fontRef>
  </cs:wall>
</cs:chartStyle>
</file>

<file path=ppt/charts/style7.xml><?xml version="1.0" encoding="utf-8"?>
<cs:chartStyle xmlns:cs="http://schemas.microsoft.com/office/drawing/2012/chartStyle" xmlns:a="http://schemas.openxmlformats.org/drawingml/2006/main" id="206">
  <cs:axisTitle>
    <cs:lnRef idx="0"/>
    <cs:fillRef idx="0"/>
    <cs:effectRef idx="0"/>
    <cs:fontRef idx="minor">
      <a:schemeClr val="tx1">
        <a:lumMod val="50000"/>
        <a:lumOff val="50000"/>
      </a:schemeClr>
    </cs:fontRef>
    <cs:defRPr sz="900" kern="1200" cap="all"/>
  </cs:axisTitle>
  <cs:category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
  <cs:dataPoint3D>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3D>
  <cs:dataPointLine>
    <cs:lnRef idx="0">
      <cs:styleClr val="auto"/>
    </cs:lnRef>
    <cs:fillRef idx="2">
      <cs:styleClr val="auto"/>
    </cs:fillRef>
    <cs:effectRef idx="1"/>
    <cs:fontRef idx="minor">
      <a:schemeClr val="dk1"/>
    </cs:fontRef>
    <cs:spPr>
      <a:ln w="15875" cap="rnd">
        <a:solidFill>
          <a:schemeClr val="phClr"/>
        </a:solidFill>
        <a:round/>
      </a:ln>
    </cs:spPr>
  </cs:dataPointLine>
  <cs:dataPointMarker>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Marker>
  <cs:dataPointMarkerLayout symbol="circle" size="4"/>
  <cs:dataPointWireframe>
    <cs:lnRef idx="0">
      <cs:styleClr val="auto"/>
    </cs:lnRef>
    <cs:fillRef idx="2"/>
    <cs:effectRef idx="0"/>
    <cs:fontRef idx="minor">
      <a:schemeClr val="dk1"/>
    </cs:fontRef>
    <cs:spPr>
      <a:ln w="9525" cap="rnd">
        <a:solidFill>
          <a:schemeClr val="phClr"/>
        </a:solidFill>
        <a:round/>
      </a:ln>
    </cs:spPr>
  </cs:dataPointWireframe>
  <cs:dataTable>
    <cs:lnRef idx="0"/>
    <cs:fillRef idx="0"/>
    <cs:effectRef idx="0"/>
    <cs:fontRef idx="minor">
      <a:schemeClr val="tx1">
        <a:lumMod val="50000"/>
        <a:lumOff val="50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prstDash val="dash"/>
      </a:ln>
    </cs:spPr>
  </cs:dropLine>
  <cs:errorBar>
    <cs:lnRef idx="0"/>
    <cs:fillRef idx="0"/>
    <cs:effectRef idx="0"/>
    <cs:fontRef idx="minor">
      <a:schemeClr val="dk1"/>
    </cs:fontRef>
    <cs:spPr>
      <a:ln w="9525">
        <a:solidFill>
          <a:schemeClr val="tx1">
            <a:lumMod val="50000"/>
            <a:lumOff val="50000"/>
          </a:schemeClr>
        </a:solidFill>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50000"/>
        <a:lumOff val="50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prstDash val="dash"/>
      </a:ln>
    </cs:spPr>
  </cs:seriesLine>
  <cs:title>
    <cs:lnRef idx="0"/>
    <cs:fillRef idx="0"/>
    <cs:effectRef idx="0"/>
    <cs:fontRef idx="minor">
      <a:schemeClr val="tx1">
        <a:lumMod val="50000"/>
        <a:lumOff val="50000"/>
      </a:schemeClr>
    </cs:fontRef>
    <cs:defRPr sz="1400" kern="1200" cap="none" spc="20" baseline="0"/>
  </cs:title>
  <cs:trendline>
    <cs:lnRef idx="0">
      <cs:styleClr val="auto"/>
    </cs:lnRef>
    <cs:fillRef idx="2"/>
    <cs:effectRef idx="0"/>
    <cs:fontRef idx="minor">
      <a:schemeClr val="dk1"/>
    </cs:fontRef>
    <cs:spPr>
      <a:ln w="9525" cap="rnd">
        <a:solidFill>
          <a:schemeClr val="phClr"/>
        </a:solidFill>
      </a:ln>
    </cs:spPr>
  </cs:trendline>
  <cs:trendlineLabel>
    <cs:lnRef idx="0"/>
    <cs:fillRef idx="0"/>
    <cs:effectRef idx="0"/>
    <cs:fontRef idx="minor">
      <a:schemeClr val="tx1">
        <a:lumMod val="50000"/>
        <a:lumOff val="50000"/>
      </a:schemeClr>
    </cs:fontRef>
    <cs:defRPr sz="900"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50000"/>
        <a:lumOff val="50000"/>
      </a:schemeClr>
    </cs:fontRef>
    <cs:defRPr sz="900" kern="1200"/>
  </cs:valueAxis>
  <cs:wall>
    <cs:lnRef idx="0"/>
    <cs:fillRef idx="0"/>
    <cs:effectRef idx="0"/>
    <cs:fontRef idx="minor">
      <a:schemeClr val="dk1"/>
    </cs:fontRef>
  </cs:wall>
</cs:chartStyle>
</file>

<file path=ppt/charts/style8.xml><?xml version="1.0" encoding="utf-8"?>
<cs:chartStyle xmlns:cs="http://schemas.microsoft.com/office/drawing/2012/chartStyle" xmlns:a="http://schemas.openxmlformats.org/drawingml/2006/main" id="206">
  <cs:axisTitle>
    <cs:lnRef idx="0"/>
    <cs:fillRef idx="0"/>
    <cs:effectRef idx="0"/>
    <cs:fontRef idx="minor">
      <a:schemeClr val="tx1">
        <a:lumMod val="50000"/>
        <a:lumOff val="50000"/>
      </a:schemeClr>
    </cs:fontRef>
    <cs:defRPr sz="900" kern="1200" cap="all"/>
  </cs:axisTitle>
  <cs:category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
  <cs:dataPoint3D>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3D>
  <cs:dataPointLine>
    <cs:lnRef idx="0">
      <cs:styleClr val="auto"/>
    </cs:lnRef>
    <cs:fillRef idx="2">
      <cs:styleClr val="auto"/>
    </cs:fillRef>
    <cs:effectRef idx="1"/>
    <cs:fontRef idx="minor">
      <a:schemeClr val="dk1"/>
    </cs:fontRef>
    <cs:spPr>
      <a:ln w="15875" cap="rnd">
        <a:solidFill>
          <a:schemeClr val="phClr"/>
        </a:solidFill>
        <a:round/>
      </a:ln>
    </cs:spPr>
  </cs:dataPointLine>
  <cs:dataPointMarker>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Marker>
  <cs:dataPointMarkerLayout symbol="circle" size="4"/>
  <cs:dataPointWireframe>
    <cs:lnRef idx="0">
      <cs:styleClr val="auto"/>
    </cs:lnRef>
    <cs:fillRef idx="2"/>
    <cs:effectRef idx="0"/>
    <cs:fontRef idx="minor">
      <a:schemeClr val="dk1"/>
    </cs:fontRef>
    <cs:spPr>
      <a:ln w="9525" cap="rnd">
        <a:solidFill>
          <a:schemeClr val="phClr"/>
        </a:solidFill>
        <a:round/>
      </a:ln>
    </cs:spPr>
  </cs:dataPointWireframe>
  <cs:dataTable>
    <cs:lnRef idx="0"/>
    <cs:fillRef idx="0"/>
    <cs:effectRef idx="0"/>
    <cs:fontRef idx="minor">
      <a:schemeClr val="tx1">
        <a:lumMod val="50000"/>
        <a:lumOff val="50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prstDash val="dash"/>
      </a:ln>
    </cs:spPr>
  </cs:dropLine>
  <cs:errorBar>
    <cs:lnRef idx="0"/>
    <cs:fillRef idx="0"/>
    <cs:effectRef idx="0"/>
    <cs:fontRef idx="minor">
      <a:schemeClr val="dk1"/>
    </cs:fontRef>
    <cs:spPr>
      <a:ln w="9525">
        <a:solidFill>
          <a:schemeClr val="tx1">
            <a:lumMod val="50000"/>
            <a:lumOff val="50000"/>
          </a:schemeClr>
        </a:solidFill>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50000"/>
        <a:lumOff val="50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prstDash val="dash"/>
      </a:ln>
    </cs:spPr>
  </cs:seriesLine>
  <cs:title>
    <cs:lnRef idx="0"/>
    <cs:fillRef idx="0"/>
    <cs:effectRef idx="0"/>
    <cs:fontRef idx="minor">
      <a:schemeClr val="tx1">
        <a:lumMod val="50000"/>
        <a:lumOff val="50000"/>
      </a:schemeClr>
    </cs:fontRef>
    <cs:defRPr sz="1400" kern="1200" cap="none" spc="20" baseline="0"/>
  </cs:title>
  <cs:trendline>
    <cs:lnRef idx="0">
      <cs:styleClr val="auto"/>
    </cs:lnRef>
    <cs:fillRef idx="2"/>
    <cs:effectRef idx="0"/>
    <cs:fontRef idx="minor">
      <a:schemeClr val="dk1"/>
    </cs:fontRef>
    <cs:spPr>
      <a:ln w="9525" cap="rnd">
        <a:solidFill>
          <a:schemeClr val="phClr"/>
        </a:solidFill>
      </a:ln>
    </cs:spPr>
  </cs:trendline>
  <cs:trendlineLabel>
    <cs:lnRef idx="0"/>
    <cs:fillRef idx="0"/>
    <cs:effectRef idx="0"/>
    <cs:fontRef idx="minor">
      <a:schemeClr val="tx1">
        <a:lumMod val="50000"/>
        <a:lumOff val="50000"/>
      </a:schemeClr>
    </cs:fontRef>
    <cs:defRPr sz="900"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50000"/>
        <a:lumOff val="50000"/>
      </a:schemeClr>
    </cs:fontRef>
    <cs:defRPr sz="900" kern="1200"/>
  </cs:valueAxis>
  <cs:wall>
    <cs:lnRef idx="0"/>
    <cs:fillRef idx="0"/>
    <cs:effectRef idx="0"/>
    <cs:fontRef idx="minor">
      <a:schemeClr val="dk1"/>
    </cs:fontRef>
  </cs:wall>
</cs:chartStyle>
</file>

<file path=ppt/charts/style9.xml><?xml version="1.0" encoding="utf-8"?>
<cs:chartStyle xmlns:cs="http://schemas.microsoft.com/office/drawing/2012/chartStyle" xmlns:a="http://schemas.openxmlformats.org/drawingml/2006/main" id="206">
  <cs:axisTitle>
    <cs:lnRef idx="0"/>
    <cs:fillRef idx="0"/>
    <cs:effectRef idx="0"/>
    <cs:fontRef idx="minor">
      <a:schemeClr val="tx1">
        <a:lumMod val="50000"/>
        <a:lumOff val="50000"/>
      </a:schemeClr>
    </cs:fontRef>
    <cs:defRPr sz="900" kern="1200" cap="all"/>
  </cs:axisTitle>
  <cs:category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
  <cs:dataPoint3D>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3D>
  <cs:dataPointLine>
    <cs:lnRef idx="0">
      <cs:styleClr val="auto"/>
    </cs:lnRef>
    <cs:fillRef idx="2">
      <cs:styleClr val="auto"/>
    </cs:fillRef>
    <cs:effectRef idx="1"/>
    <cs:fontRef idx="minor">
      <a:schemeClr val="dk1"/>
    </cs:fontRef>
    <cs:spPr>
      <a:ln w="15875" cap="rnd">
        <a:solidFill>
          <a:schemeClr val="phClr"/>
        </a:solidFill>
        <a:round/>
      </a:ln>
    </cs:spPr>
  </cs:dataPointLine>
  <cs:dataPointMarker>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Marker>
  <cs:dataPointMarkerLayout symbol="circle" size="4"/>
  <cs:dataPointWireframe>
    <cs:lnRef idx="0">
      <cs:styleClr val="auto"/>
    </cs:lnRef>
    <cs:fillRef idx="2"/>
    <cs:effectRef idx="0"/>
    <cs:fontRef idx="minor">
      <a:schemeClr val="dk1"/>
    </cs:fontRef>
    <cs:spPr>
      <a:ln w="9525" cap="rnd">
        <a:solidFill>
          <a:schemeClr val="phClr"/>
        </a:solidFill>
        <a:round/>
      </a:ln>
    </cs:spPr>
  </cs:dataPointWireframe>
  <cs:dataTable>
    <cs:lnRef idx="0"/>
    <cs:fillRef idx="0"/>
    <cs:effectRef idx="0"/>
    <cs:fontRef idx="minor">
      <a:schemeClr val="tx1">
        <a:lumMod val="50000"/>
        <a:lumOff val="50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prstDash val="dash"/>
      </a:ln>
    </cs:spPr>
  </cs:dropLine>
  <cs:errorBar>
    <cs:lnRef idx="0"/>
    <cs:fillRef idx="0"/>
    <cs:effectRef idx="0"/>
    <cs:fontRef idx="minor">
      <a:schemeClr val="dk1"/>
    </cs:fontRef>
    <cs:spPr>
      <a:ln w="9525">
        <a:solidFill>
          <a:schemeClr val="tx1">
            <a:lumMod val="50000"/>
            <a:lumOff val="50000"/>
          </a:schemeClr>
        </a:solidFill>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50000"/>
        <a:lumOff val="50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prstDash val="dash"/>
      </a:ln>
    </cs:spPr>
  </cs:seriesLine>
  <cs:title>
    <cs:lnRef idx="0"/>
    <cs:fillRef idx="0"/>
    <cs:effectRef idx="0"/>
    <cs:fontRef idx="minor">
      <a:schemeClr val="tx1">
        <a:lumMod val="50000"/>
        <a:lumOff val="50000"/>
      </a:schemeClr>
    </cs:fontRef>
    <cs:defRPr sz="1400" kern="1200" cap="none" spc="20" baseline="0"/>
  </cs:title>
  <cs:trendline>
    <cs:lnRef idx="0">
      <cs:styleClr val="auto"/>
    </cs:lnRef>
    <cs:fillRef idx="2"/>
    <cs:effectRef idx="0"/>
    <cs:fontRef idx="minor">
      <a:schemeClr val="dk1"/>
    </cs:fontRef>
    <cs:spPr>
      <a:ln w="9525" cap="rnd">
        <a:solidFill>
          <a:schemeClr val="phClr"/>
        </a:solidFill>
      </a:ln>
    </cs:spPr>
  </cs:trendline>
  <cs:trendlineLabel>
    <cs:lnRef idx="0"/>
    <cs:fillRef idx="0"/>
    <cs:effectRef idx="0"/>
    <cs:fontRef idx="minor">
      <a:schemeClr val="tx1">
        <a:lumMod val="50000"/>
        <a:lumOff val="50000"/>
      </a:schemeClr>
    </cs:fontRef>
    <cs:defRPr sz="900"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50000"/>
        <a:lumOff val="50000"/>
      </a:schemeClr>
    </cs:fontRef>
    <cs:defRPr sz="900" kern="1200"/>
  </cs:valueAxis>
  <cs:wall>
    <cs:lnRef idx="0"/>
    <cs:fillRef idx="0"/>
    <cs:effectRef idx="0"/>
    <cs:fontRef idx="minor">
      <a:schemeClr val="dk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B8D19E0-3424-417C-B55E-73F7BBCB84C0}" type="datetimeFigureOut">
              <a:rPr lang="en-US" smtClean="0"/>
              <a:t>12/3/21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5DDABEA-72D7-4375-AC99-5E58BF030F7D}" type="slidenum">
              <a:rPr lang="en-US" smtClean="0"/>
              <a:t>‹#›</a:t>
            </a:fld>
            <a:endParaRPr lang="en-US"/>
          </a:p>
        </p:txBody>
      </p:sp>
    </p:spTree>
    <p:extLst>
      <p:ext uri="{BB962C8B-B14F-4D97-AF65-F5344CB8AC3E}">
        <p14:creationId xmlns:p14="http://schemas.microsoft.com/office/powerpoint/2010/main" val="36829273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Arial" panose="020B0604020202020204" pitchFamily="34" charset="0"/>
                <a:cs typeface="Arial" panose="020B0604020202020204" pitchFamily="34" charset="0"/>
              </a:rPr>
              <a:t>AB#209, HS#88 RNA </a:t>
            </a:r>
            <a:r>
              <a:rPr lang="mr-IN" sz="1200" dirty="0">
                <a:latin typeface="Arial" panose="020B0604020202020204" pitchFamily="34" charset="0"/>
              </a:rPr>
              <a:t>–</a:t>
            </a:r>
            <a:r>
              <a:rPr lang="en-US" sz="1200" dirty="0">
                <a:latin typeface="Arial" panose="020B0604020202020204" pitchFamily="34" charset="0"/>
                <a:cs typeface="Arial" panose="020B0604020202020204" pitchFamily="34" charset="0"/>
              </a:rPr>
              <a:t> KZ-9/2015</a:t>
            </a:r>
          </a:p>
          <a:p>
            <a:endParaRPr lang="en-US" dirty="0"/>
          </a:p>
        </p:txBody>
      </p:sp>
      <p:sp>
        <p:nvSpPr>
          <p:cNvPr id="4" name="Slide Number Placeholder 3"/>
          <p:cNvSpPr>
            <a:spLocks noGrp="1"/>
          </p:cNvSpPr>
          <p:nvPr>
            <p:ph type="sldNum" sz="quarter" idx="5"/>
          </p:nvPr>
        </p:nvSpPr>
        <p:spPr/>
        <p:txBody>
          <a:bodyPr/>
          <a:lstStyle/>
          <a:p>
            <a:fld id="{25CE6DE9-2BD8-5540-B904-F89494E9CDD0}" type="slidenum">
              <a:rPr lang="en-US" smtClean="0"/>
              <a:t>1</a:t>
            </a:fld>
            <a:endParaRPr lang="en-US"/>
          </a:p>
        </p:txBody>
      </p:sp>
    </p:spTree>
    <p:extLst>
      <p:ext uri="{BB962C8B-B14F-4D97-AF65-F5344CB8AC3E}">
        <p14:creationId xmlns:p14="http://schemas.microsoft.com/office/powerpoint/2010/main" val="1950867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AF4618D-8A28-425B-AAE7-860AE53333A7}" type="slidenum">
              <a:rPr lang="en-US" smtClean="0"/>
              <a:t>2</a:t>
            </a:fld>
            <a:endParaRPr lang="en-US"/>
          </a:p>
        </p:txBody>
      </p:sp>
    </p:spTree>
    <p:extLst>
      <p:ext uri="{BB962C8B-B14F-4D97-AF65-F5344CB8AC3E}">
        <p14:creationId xmlns:p14="http://schemas.microsoft.com/office/powerpoint/2010/main" val="14656600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1CD34187-39CA-4C0F-AAF2-7D64437346A5}" type="datetimeFigureOut">
              <a:rPr lang="en-US" smtClean="0"/>
              <a:t>12/3/21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815818-D1D4-4AB4-AB62-5250C9EFB444}" type="slidenum">
              <a:rPr lang="en-US" smtClean="0"/>
              <a:t>‹#›</a:t>
            </a:fld>
            <a:endParaRPr lang="en-US"/>
          </a:p>
        </p:txBody>
      </p:sp>
    </p:spTree>
    <p:extLst>
      <p:ext uri="{BB962C8B-B14F-4D97-AF65-F5344CB8AC3E}">
        <p14:creationId xmlns:p14="http://schemas.microsoft.com/office/powerpoint/2010/main" val="3986157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CD34187-39CA-4C0F-AAF2-7D64437346A5}" type="datetimeFigureOut">
              <a:rPr lang="en-US" smtClean="0"/>
              <a:t>12/3/21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815818-D1D4-4AB4-AB62-5250C9EFB444}" type="slidenum">
              <a:rPr lang="en-US" smtClean="0"/>
              <a:t>‹#›</a:t>
            </a:fld>
            <a:endParaRPr lang="en-US"/>
          </a:p>
        </p:txBody>
      </p:sp>
    </p:spTree>
    <p:extLst>
      <p:ext uri="{BB962C8B-B14F-4D97-AF65-F5344CB8AC3E}">
        <p14:creationId xmlns:p14="http://schemas.microsoft.com/office/powerpoint/2010/main" val="12790669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CD34187-39CA-4C0F-AAF2-7D64437346A5}" type="datetimeFigureOut">
              <a:rPr lang="en-US" smtClean="0"/>
              <a:t>12/3/21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815818-D1D4-4AB4-AB62-5250C9EFB444}" type="slidenum">
              <a:rPr lang="en-US" smtClean="0"/>
              <a:t>‹#›</a:t>
            </a:fld>
            <a:endParaRPr lang="en-US"/>
          </a:p>
        </p:txBody>
      </p:sp>
    </p:spTree>
    <p:extLst>
      <p:ext uri="{BB962C8B-B14F-4D97-AF65-F5344CB8AC3E}">
        <p14:creationId xmlns:p14="http://schemas.microsoft.com/office/powerpoint/2010/main" val="20497371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CD34187-39CA-4C0F-AAF2-7D64437346A5}" type="datetimeFigureOut">
              <a:rPr lang="en-US" smtClean="0"/>
              <a:t>12/3/21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815818-D1D4-4AB4-AB62-5250C9EFB444}" type="slidenum">
              <a:rPr lang="en-US" smtClean="0"/>
              <a:t>‹#›</a:t>
            </a:fld>
            <a:endParaRPr lang="en-US"/>
          </a:p>
        </p:txBody>
      </p:sp>
    </p:spTree>
    <p:extLst>
      <p:ext uri="{BB962C8B-B14F-4D97-AF65-F5344CB8AC3E}">
        <p14:creationId xmlns:p14="http://schemas.microsoft.com/office/powerpoint/2010/main" val="971042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CD34187-39CA-4C0F-AAF2-7D64437346A5}" type="datetimeFigureOut">
              <a:rPr lang="en-US" smtClean="0"/>
              <a:t>12/3/21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815818-D1D4-4AB4-AB62-5250C9EFB444}" type="slidenum">
              <a:rPr lang="en-US" smtClean="0"/>
              <a:t>‹#›</a:t>
            </a:fld>
            <a:endParaRPr lang="en-US"/>
          </a:p>
        </p:txBody>
      </p:sp>
    </p:spTree>
    <p:extLst>
      <p:ext uri="{BB962C8B-B14F-4D97-AF65-F5344CB8AC3E}">
        <p14:creationId xmlns:p14="http://schemas.microsoft.com/office/powerpoint/2010/main" val="41746724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CD34187-39CA-4C0F-AAF2-7D64437346A5}" type="datetimeFigureOut">
              <a:rPr lang="en-US" smtClean="0"/>
              <a:t>12/3/21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815818-D1D4-4AB4-AB62-5250C9EFB444}" type="slidenum">
              <a:rPr lang="en-US" smtClean="0"/>
              <a:t>‹#›</a:t>
            </a:fld>
            <a:endParaRPr lang="en-US"/>
          </a:p>
        </p:txBody>
      </p:sp>
    </p:spTree>
    <p:extLst>
      <p:ext uri="{BB962C8B-B14F-4D97-AF65-F5344CB8AC3E}">
        <p14:creationId xmlns:p14="http://schemas.microsoft.com/office/powerpoint/2010/main" val="2050302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CD34187-39CA-4C0F-AAF2-7D64437346A5}" type="datetimeFigureOut">
              <a:rPr lang="en-US" smtClean="0"/>
              <a:t>12/3/21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6815818-D1D4-4AB4-AB62-5250C9EFB444}" type="slidenum">
              <a:rPr lang="en-US" smtClean="0"/>
              <a:t>‹#›</a:t>
            </a:fld>
            <a:endParaRPr lang="en-US"/>
          </a:p>
        </p:txBody>
      </p:sp>
    </p:spTree>
    <p:extLst>
      <p:ext uri="{BB962C8B-B14F-4D97-AF65-F5344CB8AC3E}">
        <p14:creationId xmlns:p14="http://schemas.microsoft.com/office/powerpoint/2010/main" val="35449469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CD34187-39CA-4C0F-AAF2-7D64437346A5}" type="datetimeFigureOut">
              <a:rPr lang="en-US" smtClean="0"/>
              <a:t>12/3/21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6815818-D1D4-4AB4-AB62-5250C9EFB444}" type="slidenum">
              <a:rPr lang="en-US" smtClean="0"/>
              <a:t>‹#›</a:t>
            </a:fld>
            <a:endParaRPr lang="en-US"/>
          </a:p>
        </p:txBody>
      </p:sp>
    </p:spTree>
    <p:extLst>
      <p:ext uri="{BB962C8B-B14F-4D97-AF65-F5344CB8AC3E}">
        <p14:creationId xmlns:p14="http://schemas.microsoft.com/office/powerpoint/2010/main" val="11155518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CD34187-39CA-4C0F-AAF2-7D64437346A5}" type="datetimeFigureOut">
              <a:rPr lang="en-US" smtClean="0"/>
              <a:t>12/3/21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6815818-D1D4-4AB4-AB62-5250C9EFB444}" type="slidenum">
              <a:rPr lang="en-US" smtClean="0"/>
              <a:t>‹#›</a:t>
            </a:fld>
            <a:endParaRPr lang="en-US"/>
          </a:p>
        </p:txBody>
      </p:sp>
    </p:spTree>
    <p:extLst>
      <p:ext uri="{BB962C8B-B14F-4D97-AF65-F5344CB8AC3E}">
        <p14:creationId xmlns:p14="http://schemas.microsoft.com/office/powerpoint/2010/main" val="18720403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CD34187-39CA-4C0F-AAF2-7D64437346A5}" type="datetimeFigureOut">
              <a:rPr lang="en-US" smtClean="0"/>
              <a:t>12/3/21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815818-D1D4-4AB4-AB62-5250C9EFB444}" type="slidenum">
              <a:rPr lang="en-US" smtClean="0"/>
              <a:t>‹#›</a:t>
            </a:fld>
            <a:endParaRPr lang="en-US"/>
          </a:p>
        </p:txBody>
      </p:sp>
    </p:spTree>
    <p:extLst>
      <p:ext uri="{BB962C8B-B14F-4D97-AF65-F5344CB8AC3E}">
        <p14:creationId xmlns:p14="http://schemas.microsoft.com/office/powerpoint/2010/main" val="41936893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CD34187-39CA-4C0F-AAF2-7D64437346A5}" type="datetimeFigureOut">
              <a:rPr lang="en-US" smtClean="0"/>
              <a:t>12/3/21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815818-D1D4-4AB4-AB62-5250C9EFB444}" type="slidenum">
              <a:rPr lang="en-US" smtClean="0"/>
              <a:t>‹#›</a:t>
            </a:fld>
            <a:endParaRPr lang="en-US"/>
          </a:p>
        </p:txBody>
      </p:sp>
    </p:spTree>
    <p:extLst>
      <p:ext uri="{BB962C8B-B14F-4D97-AF65-F5344CB8AC3E}">
        <p14:creationId xmlns:p14="http://schemas.microsoft.com/office/powerpoint/2010/main" val="42057412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CD34187-39CA-4C0F-AAF2-7D64437346A5}" type="datetimeFigureOut">
              <a:rPr lang="en-US" smtClean="0"/>
              <a:t>12/3/21</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815818-D1D4-4AB4-AB62-5250C9EFB444}" type="slidenum">
              <a:rPr lang="en-US" smtClean="0"/>
              <a:t>‹#›</a:t>
            </a:fld>
            <a:endParaRPr lang="en-US"/>
          </a:p>
        </p:txBody>
      </p:sp>
    </p:spTree>
    <p:extLst>
      <p:ext uri="{BB962C8B-B14F-4D97-AF65-F5344CB8AC3E}">
        <p14:creationId xmlns:p14="http://schemas.microsoft.com/office/powerpoint/2010/main" val="14009309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chart" Target="../charts/chart6.xml"/><Relationship Id="rId3" Type="http://schemas.openxmlformats.org/officeDocument/2006/relationships/chart" Target="../charts/chart1.xml"/><Relationship Id="rId7" Type="http://schemas.openxmlformats.org/officeDocument/2006/relationships/chart" Target="../charts/chart5.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2.xml.rels><?xml version="1.0" encoding="UTF-8" standalone="yes"?>
<Relationships xmlns="http://schemas.openxmlformats.org/package/2006/relationships"><Relationship Id="rId8" Type="http://schemas.openxmlformats.org/officeDocument/2006/relationships/chart" Target="../charts/chart12.xml"/><Relationship Id="rId3" Type="http://schemas.openxmlformats.org/officeDocument/2006/relationships/chart" Target="../charts/chart7.xml"/><Relationship Id="rId7" Type="http://schemas.openxmlformats.org/officeDocument/2006/relationships/chart" Target="../charts/chart1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chart" Target="../charts/chart10.xml"/><Relationship Id="rId5" Type="http://schemas.openxmlformats.org/officeDocument/2006/relationships/chart" Target="../charts/chart9.xml"/><Relationship Id="rId4" Type="http://schemas.openxmlformats.org/officeDocument/2006/relationships/chart" Target="../charts/chart8.xml"/></Relationships>
</file>

<file path=ppt/slides/_rels/slide3.xml.rels><?xml version="1.0" encoding="UTF-8" standalone="yes"?>
<Relationships xmlns="http://schemas.openxmlformats.org/package/2006/relationships"><Relationship Id="rId3" Type="http://schemas.openxmlformats.org/officeDocument/2006/relationships/chart" Target="../charts/chart14.xml"/><Relationship Id="rId2" Type="http://schemas.openxmlformats.org/officeDocument/2006/relationships/chart" Target="../charts/chart13.xml"/><Relationship Id="rId1" Type="http://schemas.openxmlformats.org/officeDocument/2006/relationships/slideLayout" Target="../slideLayouts/slideLayout2.xml"/><Relationship Id="rId6" Type="http://schemas.openxmlformats.org/officeDocument/2006/relationships/chart" Target="../charts/chart17.xml"/><Relationship Id="rId5" Type="http://schemas.openxmlformats.org/officeDocument/2006/relationships/chart" Target="../charts/chart16.xml"/><Relationship Id="rId4" Type="http://schemas.openxmlformats.org/officeDocument/2006/relationships/chart" Target="../charts/chart15.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3" name="Chart 32"/>
          <p:cNvGraphicFramePr>
            <a:graphicFrameLocks/>
          </p:cNvGraphicFramePr>
          <p:nvPr>
            <p:extLst>
              <p:ext uri="{D42A27DB-BD31-4B8C-83A1-F6EECF244321}">
                <p14:modId xmlns:p14="http://schemas.microsoft.com/office/powerpoint/2010/main" val="1345046768"/>
              </p:ext>
            </p:extLst>
          </p:nvPr>
        </p:nvGraphicFramePr>
        <p:xfrm>
          <a:off x="816255" y="951484"/>
          <a:ext cx="3595110" cy="174342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4" name="Chart 33"/>
          <p:cNvGraphicFramePr>
            <a:graphicFrameLocks/>
          </p:cNvGraphicFramePr>
          <p:nvPr>
            <p:extLst>
              <p:ext uri="{D42A27DB-BD31-4B8C-83A1-F6EECF244321}">
                <p14:modId xmlns:p14="http://schemas.microsoft.com/office/powerpoint/2010/main" val="1485876379"/>
              </p:ext>
            </p:extLst>
          </p:nvPr>
        </p:nvGraphicFramePr>
        <p:xfrm>
          <a:off x="881207" y="2771296"/>
          <a:ext cx="3471618" cy="1819329"/>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35" name="Chart 34"/>
          <p:cNvGraphicFramePr>
            <a:graphicFrameLocks/>
          </p:cNvGraphicFramePr>
          <p:nvPr>
            <p:extLst>
              <p:ext uri="{D42A27DB-BD31-4B8C-83A1-F6EECF244321}">
                <p14:modId xmlns:p14="http://schemas.microsoft.com/office/powerpoint/2010/main" val="2931116805"/>
              </p:ext>
            </p:extLst>
          </p:nvPr>
        </p:nvGraphicFramePr>
        <p:xfrm>
          <a:off x="834671" y="4772134"/>
          <a:ext cx="3558277" cy="2098545"/>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36" name="Chart 35"/>
          <p:cNvGraphicFramePr>
            <a:graphicFrameLocks/>
          </p:cNvGraphicFramePr>
          <p:nvPr>
            <p:extLst>
              <p:ext uri="{D42A27DB-BD31-4B8C-83A1-F6EECF244321}">
                <p14:modId xmlns:p14="http://schemas.microsoft.com/office/powerpoint/2010/main" val="2124974030"/>
              </p:ext>
            </p:extLst>
          </p:nvPr>
        </p:nvGraphicFramePr>
        <p:xfrm>
          <a:off x="5510738" y="1227453"/>
          <a:ext cx="3933514" cy="1475116"/>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37" name="Chart 36"/>
          <p:cNvGraphicFramePr>
            <a:graphicFrameLocks/>
          </p:cNvGraphicFramePr>
          <p:nvPr>
            <p:extLst>
              <p:ext uri="{D42A27DB-BD31-4B8C-83A1-F6EECF244321}">
                <p14:modId xmlns:p14="http://schemas.microsoft.com/office/powerpoint/2010/main" val="1021646491"/>
              </p:ext>
            </p:extLst>
          </p:nvPr>
        </p:nvGraphicFramePr>
        <p:xfrm>
          <a:off x="5489231" y="3064723"/>
          <a:ext cx="3933514" cy="1577818"/>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38" name="Chart 37"/>
          <p:cNvGraphicFramePr>
            <a:graphicFrameLocks/>
          </p:cNvGraphicFramePr>
          <p:nvPr>
            <p:extLst>
              <p:ext uri="{D42A27DB-BD31-4B8C-83A1-F6EECF244321}">
                <p14:modId xmlns:p14="http://schemas.microsoft.com/office/powerpoint/2010/main" val="1768471321"/>
              </p:ext>
            </p:extLst>
          </p:nvPr>
        </p:nvGraphicFramePr>
        <p:xfrm>
          <a:off x="5489231" y="4915270"/>
          <a:ext cx="4071151" cy="1701716"/>
        </p:xfrm>
        <a:graphic>
          <a:graphicData uri="http://schemas.openxmlformats.org/drawingml/2006/chart">
            <c:chart xmlns:c="http://schemas.openxmlformats.org/drawingml/2006/chart" xmlns:r="http://schemas.openxmlformats.org/officeDocument/2006/relationships" r:id="rId8"/>
          </a:graphicData>
        </a:graphic>
      </p:graphicFrame>
      <p:sp>
        <p:nvSpPr>
          <p:cNvPr id="46" name="TextBox 45"/>
          <p:cNvSpPr txBox="1"/>
          <p:nvPr/>
        </p:nvSpPr>
        <p:spPr>
          <a:xfrm rot="16200000">
            <a:off x="-15523" y="1335400"/>
            <a:ext cx="1570086" cy="455201"/>
          </a:xfrm>
          <a:prstGeom prst="rect">
            <a:avLst/>
          </a:prstGeom>
          <a:noFill/>
        </p:spPr>
        <p:txBody>
          <a:bodyPr wrap="square" rtlCol="0">
            <a:spAutoFit/>
          </a:bodyPr>
          <a:lstStyle/>
          <a:p>
            <a:pPr algn="ctr">
              <a:defRPr sz="1200" b="1" i="0" u="none" strike="noStrike" kern="1200" baseline="0">
                <a:solidFill>
                  <a:prstClr val="black"/>
                </a:solidFill>
                <a:latin typeface="+mn-lt"/>
                <a:ea typeface="+mn-ea"/>
                <a:cs typeface="+mn-cs"/>
              </a:defRPr>
            </a:pPr>
            <a:r>
              <a:rPr lang="en-US" sz="1179" dirty="0">
                <a:latin typeface="Arial"/>
                <a:cs typeface="Arial"/>
              </a:rPr>
              <a:t>mRNA expression (fold)</a:t>
            </a:r>
          </a:p>
        </p:txBody>
      </p:sp>
      <p:sp>
        <p:nvSpPr>
          <p:cNvPr id="47" name="TextBox 46"/>
          <p:cNvSpPr txBox="1"/>
          <p:nvPr/>
        </p:nvSpPr>
        <p:spPr>
          <a:xfrm rot="16200000">
            <a:off x="6199" y="3137278"/>
            <a:ext cx="1570086" cy="455201"/>
          </a:xfrm>
          <a:prstGeom prst="rect">
            <a:avLst/>
          </a:prstGeom>
          <a:noFill/>
        </p:spPr>
        <p:txBody>
          <a:bodyPr wrap="square" rtlCol="0">
            <a:spAutoFit/>
          </a:bodyPr>
          <a:lstStyle/>
          <a:p>
            <a:pPr algn="ctr">
              <a:defRPr sz="1200" b="1" i="0" u="none" strike="noStrike" kern="1200" baseline="0">
                <a:solidFill>
                  <a:prstClr val="black"/>
                </a:solidFill>
                <a:latin typeface="+mn-lt"/>
                <a:ea typeface="+mn-ea"/>
                <a:cs typeface="+mn-cs"/>
              </a:defRPr>
            </a:pPr>
            <a:r>
              <a:rPr lang="en-US" sz="1179" dirty="0">
                <a:latin typeface="Arial"/>
                <a:cs typeface="Arial"/>
              </a:rPr>
              <a:t>mRNA expression (fold)</a:t>
            </a:r>
          </a:p>
        </p:txBody>
      </p:sp>
      <p:sp>
        <p:nvSpPr>
          <p:cNvPr id="48" name="TextBox 47"/>
          <p:cNvSpPr txBox="1"/>
          <p:nvPr/>
        </p:nvSpPr>
        <p:spPr>
          <a:xfrm rot="16200000">
            <a:off x="944" y="5140484"/>
            <a:ext cx="1570086" cy="455201"/>
          </a:xfrm>
          <a:prstGeom prst="rect">
            <a:avLst/>
          </a:prstGeom>
          <a:noFill/>
        </p:spPr>
        <p:txBody>
          <a:bodyPr wrap="square" rtlCol="0">
            <a:spAutoFit/>
          </a:bodyPr>
          <a:lstStyle/>
          <a:p>
            <a:pPr algn="ctr">
              <a:defRPr sz="1200" b="1" i="0" u="none" strike="noStrike" kern="1200" baseline="0">
                <a:solidFill>
                  <a:prstClr val="black"/>
                </a:solidFill>
                <a:latin typeface="+mn-lt"/>
                <a:ea typeface="+mn-ea"/>
                <a:cs typeface="+mn-cs"/>
              </a:defRPr>
            </a:pPr>
            <a:r>
              <a:rPr lang="en-US" sz="1179" dirty="0">
                <a:latin typeface="Arial"/>
                <a:cs typeface="Arial"/>
              </a:rPr>
              <a:t>mRNA expression (fold)</a:t>
            </a:r>
          </a:p>
        </p:txBody>
      </p:sp>
      <p:sp>
        <p:nvSpPr>
          <p:cNvPr id="49" name="TextBox 48"/>
          <p:cNvSpPr txBox="1"/>
          <p:nvPr/>
        </p:nvSpPr>
        <p:spPr>
          <a:xfrm rot="16200000">
            <a:off x="4509464" y="1716536"/>
            <a:ext cx="1597746" cy="455253"/>
          </a:xfrm>
          <a:prstGeom prst="rect">
            <a:avLst/>
          </a:prstGeom>
          <a:noFill/>
        </p:spPr>
        <p:txBody>
          <a:bodyPr wrap="square" rtlCol="0">
            <a:spAutoFit/>
          </a:bodyPr>
          <a:lstStyle/>
          <a:p>
            <a:pPr algn="ctr">
              <a:defRPr sz="1200" b="1" i="0" u="none" strike="noStrike" kern="1200" baseline="0">
                <a:solidFill>
                  <a:prstClr val="black"/>
                </a:solidFill>
                <a:latin typeface="+mn-lt"/>
                <a:ea typeface="+mn-ea"/>
                <a:cs typeface="+mn-cs"/>
              </a:defRPr>
            </a:pPr>
            <a:r>
              <a:rPr lang="en-US" sz="1179" dirty="0">
                <a:latin typeface="Arial"/>
                <a:cs typeface="Arial"/>
              </a:rPr>
              <a:t>mRNA expression (fold)</a:t>
            </a:r>
          </a:p>
        </p:txBody>
      </p:sp>
      <p:sp>
        <p:nvSpPr>
          <p:cNvPr id="50" name="TextBox 49"/>
          <p:cNvSpPr txBox="1"/>
          <p:nvPr/>
        </p:nvSpPr>
        <p:spPr>
          <a:xfrm rot="16200000">
            <a:off x="4462363" y="3601564"/>
            <a:ext cx="1602663" cy="455253"/>
          </a:xfrm>
          <a:prstGeom prst="rect">
            <a:avLst/>
          </a:prstGeom>
          <a:noFill/>
        </p:spPr>
        <p:txBody>
          <a:bodyPr wrap="square" rtlCol="0">
            <a:spAutoFit/>
          </a:bodyPr>
          <a:lstStyle/>
          <a:p>
            <a:pPr algn="ctr">
              <a:defRPr sz="1200" b="1" i="0" u="none" strike="noStrike" kern="1200" baseline="0">
                <a:solidFill>
                  <a:prstClr val="black"/>
                </a:solidFill>
                <a:latin typeface="+mn-lt"/>
                <a:ea typeface="+mn-ea"/>
                <a:cs typeface="+mn-cs"/>
              </a:defRPr>
            </a:pPr>
            <a:r>
              <a:rPr lang="en-US" sz="1179" dirty="0">
                <a:latin typeface="Arial"/>
                <a:cs typeface="Arial"/>
              </a:rPr>
              <a:t>mRNA expression (fold)</a:t>
            </a:r>
          </a:p>
        </p:txBody>
      </p:sp>
      <p:sp>
        <p:nvSpPr>
          <p:cNvPr id="51" name="TextBox 50"/>
          <p:cNvSpPr txBox="1"/>
          <p:nvPr/>
        </p:nvSpPr>
        <p:spPr>
          <a:xfrm rot="16200000">
            <a:off x="4451582" y="5426485"/>
            <a:ext cx="1713511" cy="455253"/>
          </a:xfrm>
          <a:prstGeom prst="rect">
            <a:avLst/>
          </a:prstGeom>
          <a:noFill/>
        </p:spPr>
        <p:txBody>
          <a:bodyPr wrap="square" rtlCol="0">
            <a:spAutoFit/>
          </a:bodyPr>
          <a:lstStyle/>
          <a:p>
            <a:pPr algn="ctr">
              <a:defRPr sz="1200" b="1" i="0" u="none" strike="noStrike" kern="1200" baseline="0">
                <a:solidFill>
                  <a:prstClr val="black"/>
                </a:solidFill>
                <a:latin typeface="+mn-lt"/>
                <a:ea typeface="+mn-ea"/>
                <a:cs typeface="+mn-cs"/>
              </a:defRPr>
            </a:pPr>
            <a:r>
              <a:rPr lang="en-US" sz="1179" dirty="0">
                <a:latin typeface="Arial"/>
                <a:cs typeface="Arial"/>
              </a:rPr>
              <a:t>mRNA expression (fold)</a:t>
            </a:r>
          </a:p>
        </p:txBody>
      </p:sp>
      <p:sp>
        <p:nvSpPr>
          <p:cNvPr id="22" name="TextBox 21">
            <a:extLst>
              <a:ext uri="{FF2B5EF4-FFF2-40B4-BE49-F238E27FC236}">
                <a16:creationId xmlns:a16="http://schemas.microsoft.com/office/drawing/2014/main" id="{D00D2854-FF4B-2240-82CF-AA82240B8B59}"/>
              </a:ext>
            </a:extLst>
          </p:cNvPr>
          <p:cNvSpPr txBox="1"/>
          <p:nvPr/>
        </p:nvSpPr>
        <p:spPr>
          <a:xfrm>
            <a:off x="10864392" y="6505790"/>
            <a:ext cx="1327608"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Suppl Fig. 1A</a:t>
            </a:r>
          </a:p>
        </p:txBody>
      </p:sp>
      <p:sp>
        <p:nvSpPr>
          <p:cNvPr id="3" name="TextBox 2"/>
          <p:cNvSpPr txBox="1"/>
          <p:nvPr/>
        </p:nvSpPr>
        <p:spPr>
          <a:xfrm>
            <a:off x="3063915" y="981232"/>
            <a:ext cx="248786" cy="246221"/>
          </a:xfrm>
          <a:prstGeom prst="rect">
            <a:avLst/>
          </a:prstGeom>
          <a:noFill/>
        </p:spPr>
        <p:txBody>
          <a:bodyPr wrap="none" rtlCol="0">
            <a:spAutoFit/>
          </a:bodyPr>
          <a:lstStyle/>
          <a:p>
            <a:r>
              <a:rPr lang="en-US" sz="1000" dirty="0"/>
              <a:t>*</a:t>
            </a:r>
          </a:p>
        </p:txBody>
      </p:sp>
      <p:sp>
        <p:nvSpPr>
          <p:cNvPr id="24" name="TextBox 23"/>
          <p:cNvSpPr txBox="1"/>
          <p:nvPr/>
        </p:nvSpPr>
        <p:spPr>
          <a:xfrm>
            <a:off x="7971225" y="1222828"/>
            <a:ext cx="124393" cy="246221"/>
          </a:xfrm>
          <a:prstGeom prst="rect">
            <a:avLst/>
          </a:prstGeom>
          <a:noFill/>
        </p:spPr>
        <p:txBody>
          <a:bodyPr wrap="square" rtlCol="0">
            <a:spAutoFit/>
          </a:bodyPr>
          <a:lstStyle/>
          <a:p>
            <a:r>
              <a:rPr lang="en-US" sz="1000" dirty="0"/>
              <a:t>*</a:t>
            </a:r>
          </a:p>
        </p:txBody>
      </p:sp>
      <p:sp>
        <p:nvSpPr>
          <p:cNvPr id="25" name="TextBox 24"/>
          <p:cNvSpPr txBox="1"/>
          <p:nvPr/>
        </p:nvSpPr>
        <p:spPr>
          <a:xfrm>
            <a:off x="7914674" y="3132388"/>
            <a:ext cx="239363" cy="246221"/>
          </a:xfrm>
          <a:prstGeom prst="rect">
            <a:avLst/>
          </a:prstGeom>
          <a:noFill/>
        </p:spPr>
        <p:txBody>
          <a:bodyPr wrap="square" rtlCol="0">
            <a:spAutoFit/>
          </a:bodyPr>
          <a:lstStyle/>
          <a:p>
            <a:r>
              <a:rPr lang="en-US" sz="1000" dirty="0"/>
              <a:t>*</a:t>
            </a:r>
          </a:p>
        </p:txBody>
      </p:sp>
      <p:sp>
        <p:nvSpPr>
          <p:cNvPr id="26" name="TextBox 25"/>
          <p:cNvSpPr txBox="1"/>
          <p:nvPr/>
        </p:nvSpPr>
        <p:spPr>
          <a:xfrm>
            <a:off x="8033167" y="5073538"/>
            <a:ext cx="239363" cy="246221"/>
          </a:xfrm>
          <a:prstGeom prst="rect">
            <a:avLst/>
          </a:prstGeom>
          <a:noFill/>
        </p:spPr>
        <p:txBody>
          <a:bodyPr wrap="square" rtlCol="0">
            <a:spAutoFit/>
          </a:bodyPr>
          <a:lstStyle/>
          <a:p>
            <a:r>
              <a:rPr lang="en-US" sz="1000" dirty="0"/>
              <a:t>*</a:t>
            </a:r>
          </a:p>
        </p:txBody>
      </p:sp>
      <p:sp>
        <p:nvSpPr>
          <p:cNvPr id="27" name="TextBox 26"/>
          <p:cNvSpPr txBox="1"/>
          <p:nvPr/>
        </p:nvSpPr>
        <p:spPr>
          <a:xfrm>
            <a:off x="2978592" y="4806086"/>
            <a:ext cx="248786" cy="246221"/>
          </a:xfrm>
          <a:prstGeom prst="rect">
            <a:avLst/>
          </a:prstGeom>
          <a:noFill/>
        </p:spPr>
        <p:txBody>
          <a:bodyPr wrap="none" rtlCol="0">
            <a:spAutoFit/>
          </a:bodyPr>
          <a:lstStyle/>
          <a:p>
            <a:r>
              <a:rPr lang="en-US" sz="1000" dirty="0"/>
              <a:t>*</a:t>
            </a:r>
          </a:p>
        </p:txBody>
      </p:sp>
      <p:sp>
        <p:nvSpPr>
          <p:cNvPr id="30" name="TextBox 29">
            <a:extLst>
              <a:ext uri="{FF2B5EF4-FFF2-40B4-BE49-F238E27FC236}">
                <a16:creationId xmlns:a16="http://schemas.microsoft.com/office/drawing/2014/main" id="{089A4BCB-724B-9148-883F-89DF7EA2B21A}"/>
              </a:ext>
            </a:extLst>
          </p:cNvPr>
          <p:cNvSpPr txBox="1"/>
          <p:nvPr/>
        </p:nvSpPr>
        <p:spPr>
          <a:xfrm>
            <a:off x="4876087" y="6447923"/>
            <a:ext cx="780332"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 p&lt;0.05</a:t>
            </a:r>
          </a:p>
        </p:txBody>
      </p:sp>
      <p:sp>
        <p:nvSpPr>
          <p:cNvPr id="4" name="Rectangle 3"/>
          <p:cNvSpPr/>
          <p:nvPr/>
        </p:nvSpPr>
        <p:spPr>
          <a:xfrm>
            <a:off x="-69408" y="-13884"/>
            <a:ext cx="12420632" cy="892552"/>
          </a:xfrm>
          <a:prstGeom prst="rect">
            <a:avLst/>
          </a:prstGeom>
        </p:spPr>
        <p:txBody>
          <a:bodyPr wrap="square">
            <a:spAutoFit/>
          </a:bodyPr>
          <a:lstStyle/>
          <a:p>
            <a:r>
              <a:rPr lang="en-US" sz="1300" b="1" dirty="0" err="1">
                <a:latin typeface="Arial" panose="020B0604020202020204" pitchFamily="34" charset="0"/>
                <a:ea typeface="Calibri" panose="020F0502020204030204" pitchFamily="34" charset="0"/>
                <a:cs typeface="Mangal"/>
              </a:rPr>
              <a:t>Suppl</a:t>
            </a:r>
            <a:r>
              <a:rPr lang="en-US" sz="1300" b="1" dirty="0">
                <a:latin typeface="Arial" panose="020B0604020202020204" pitchFamily="34" charset="0"/>
                <a:ea typeface="Calibri" panose="020F0502020204030204" pitchFamily="34" charset="0"/>
                <a:cs typeface="Mangal"/>
              </a:rPr>
              <a:t> Fig. 1.  QPCR validation of a gene panel that constitutes inherent statin resistance signature in MCF10A breast cancer progression panel.  (A, B, C)</a:t>
            </a:r>
            <a:r>
              <a:rPr lang="en-US" sz="1300" dirty="0">
                <a:latin typeface="Arial" panose="020B0604020202020204" pitchFamily="34" charset="0"/>
                <a:ea typeface="Calibri" panose="020F0502020204030204" pitchFamily="34" charset="0"/>
                <a:cs typeface="Mangal"/>
              </a:rPr>
              <a:t>.  Bar diagrams show the upregulation in the cholesterol biosynthesis pathway genes in the fluvastatin resistant MCF10A.DCIS cell line relative to sensitive MCF10.AT1 cells as revealed by qPCR. The Y axis depicts mRNA expression in fold after normalizing with ribosomal protein L19 using </a:t>
            </a:r>
            <a:r>
              <a:rPr lang="en-US" sz="1300" dirty="0">
                <a:latin typeface="Arial" panose="020B0604020202020204" pitchFamily="34" charset="0"/>
                <a:ea typeface="Calibri" panose="020F0502020204030204" pitchFamily="34" charset="0"/>
                <a:cs typeface="Arial" panose="020B0604020202020204" pitchFamily="34" charset="0"/>
                <a:sym typeface="Symbol" panose="05050102010706020507" pitchFamily="18" charset="2"/>
              </a:rPr>
              <a:t></a:t>
            </a:r>
            <a:r>
              <a:rPr lang="en-US" sz="1300" dirty="0">
                <a:latin typeface="Arial" panose="020B0604020202020204" pitchFamily="34" charset="0"/>
                <a:ea typeface="Calibri" panose="020F0502020204030204" pitchFamily="34" charset="0"/>
                <a:cs typeface="Mangal"/>
              </a:rPr>
              <a:t>Ct method.  Values represent mean +/- SEM</a:t>
            </a:r>
            <a:r>
              <a:rPr lang="en-US" sz="1300" b="1" dirty="0">
                <a:latin typeface="Arial" panose="020B0604020202020204" pitchFamily="34" charset="0"/>
                <a:ea typeface="Calibri" panose="020F0502020204030204" pitchFamily="34" charset="0"/>
                <a:cs typeface="Mangal"/>
              </a:rPr>
              <a:t> </a:t>
            </a:r>
            <a:r>
              <a:rPr lang="en-US" sz="1300" dirty="0">
                <a:latin typeface="Arial" panose="020B0604020202020204" pitchFamily="34" charset="0"/>
                <a:ea typeface="Calibri" panose="020F0502020204030204" pitchFamily="34" charset="0"/>
                <a:cs typeface="Mangal"/>
              </a:rPr>
              <a:t>*p&lt;0.05</a:t>
            </a:r>
            <a:endParaRPr lang="en-US" sz="1300" dirty="0">
              <a:effectLst/>
              <a:latin typeface="Calibri" panose="020F0502020204030204" pitchFamily="34" charset="0"/>
              <a:ea typeface="Calibri" panose="020F0502020204030204" pitchFamily="34" charset="0"/>
              <a:cs typeface="Mangal"/>
            </a:endParaRPr>
          </a:p>
        </p:txBody>
      </p:sp>
    </p:spTree>
    <p:extLst>
      <p:ext uri="{BB962C8B-B14F-4D97-AF65-F5344CB8AC3E}">
        <p14:creationId xmlns:p14="http://schemas.microsoft.com/office/powerpoint/2010/main" val="31423286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a:graphicFrameLocks/>
          </p:cNvGraphicFramePr>
          <p:nvPr>
            <p:extLst/>
          </p:nvPr>
        </p:nvGraphicFramePr>
        <p:xfrm>
          <a:off x="1135712" y="210542"/>
          <a:ext cx="4296085" cy="235819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Chart 4"/>
          <p:cNvGraphicFramePr>
            <a:graphicFrameLocks/>
          </p:cNvGraphicFramePr>
          <p:nvPr>
            <p:extLst/>
          </p:nvPr>
        </p:nvGraphicFramePr>
        <p:xfrm>
          <a:off x="1307638" y="2288012"/>
          <a:ext cx="4299076" cy="2251462"/>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6" name="Chart 5"/>
          <p:cNvGraphicFramePr>
            <a:graphicFrameLocks/>
          </p:cNvGraphicFramePr>
          <p:nvPr>
            <p:extLst/>
          </p:nvPr>
        </p:nvGraphicFramePr>
        <p:xfrm>
          <a:off x="1132538" y="4254902"/>
          <a:ext cx="4299076" cy="2469311"/>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7" name="Chart 6"/>
          <p:cNvGraphicFramePr>
            <a:graphicFrameLocks/>
          </p:cNvGraphicFramePr>
          <p:nvPr>
            <p:extLst/>
          </p:nvPr>
        </p:nvGraphicFramePr>
        <p:xfrm>
          <a:off x="5938297" y="210105"/>
          <a:ext cx="4563813" cy="2354593"/>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8" name="Chart 7"/>
          <p:cNvGraphicFramePr>
            <a:graphicFrameLocks/>
          </p:cNvGraphicFramePr>
          <p:nvPr>
            <p:extLst/>
          </p:nvPr>
        </p:nvGraphicFramePr>
        <p:xfrm>
          <a:off x="5938297" y="2394844"/>
          <a:ext cx="4563813" cy="2242458"/>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9" name="Chart 8"/>
          <p:cNvGraphicFramePr>
            <a:graphicFrameLocks/>
          </p:cNvGraphicFramePr>
          <p:nvPr>
            <p:extLst/>
          </p:nvPr>
        </p:nvGraphicFramePr>
        <p:xfrm>
          <a:off x="5938297" y="4413970"/>
          <a:ext cx="4563813" cy="2354593"/>
        </p:xfrm>
        <a:graphic>
          <a:graphicData uri="http://schemas.openxmlformats.org/drawingml/2006/chart">
            <c:chart xmlns:c="http://schemas.openxmlformats.org/drawingml/2006/chart" xmlns:r="http://schemas.openxmlformats.org/officeDocument/2006/relationships" r:id="rId8"/>
          </a:graphicData>
        </a:graphic>
      </p:graphicFrame>
      <p:sp>
        <p:nvSpPr>
          <p:cNvPr id="16" name="TextBox 15"/>
          <p:cNvSpPr txBox="1"/>
          <p:nvPr/>
        </p:nvSpPr>
        <p:spPr>
          <a:xfrm rot="16200000">
            <a:off x="296548" y="1216467"/>
            <a:ext cx="1570086" cy="455201"/>
          </a:xfrm>
          <a:prstGeom prst="rect">
            <a:avLst/>
          </a:prstGeom>
          <a:noFill/>
        </p:spPr>
        <p:txBody>
          <a:bodyPr wrap="square" rtlCol="0">
            <a:spAutoFit/>
          </a:bodyPr>
          <a:lstStyle/>
          <a:p>
            <a:pPr algn="ctr">
              <a:defRPr sz="1200" b="1" i="0" u="none" strike="noStrike" kern="1200" baseline="0">
                <a:solidFill>
                  <a:prstClr val="black"/>
                </a:solidFill>
                <a:latin typeface="+mn-lt"/>
                <a:ea typeface="+mn-ea"/>
                <a:cs typeface="+mn-cs"/>
              </a:defRPr>
            </a:pPr>
            <a:r>
              <a:rPr lang="en-US" sz="1179" dirty="0">
                <a:latin typeface="Arial"/>
                <a:cs typeface="Arial"/>
              </a:rPr>
              <a:t>mRNA expression (fold)</a:t>
            </a:r>
          </a:p>
        </p:txBody>
      </p:sp>
      <p:sp>
        <p:nvSpPr>
          <p:cNvPr id="17" name="TextBox 16"/>
          <p:cNvSpPr txBox="1"/>
          <p:nvPr/>
        </p:nvSpPr>
        <p:spPr>
          <a:xfrm rot="16200000">
            <a:off x="386510" y="3141177"/>
            <a:ext cx="1570086" cy="455201"/>
          </a:xfrm>
          <a:prstGeom prst="rect">
            <a:avLst/>
          </a:prstGeom>
          <a:noFill/>
        </p:spPr>
        <p:txBody>
          <a:bodyPr wrap="square" rtlCol="0">
            <a:spAutoFit/>
          </a:bodyPr>
          <a:lstStyle/>
          <a:p>
            <a:pPr algn="ctr">
              <a:defRPr sz="1200" b="1" i="0" u="none" strike="noStrike" kern="1200" baseline="0">
                <a:solidFill>
                  <a:prstClr val="black"/>
                </a:solidFill>
                <a:latin typeface="+mn-lt"/>
                <a:ea typeface="+mn-ea"/>
                <a:cs typeface="+mn-cs"/>
              </a:defRPr>
            </a:pPr>
            <a:r>
              <a:rPr lang="en-US" sz="1179" dirty="0">
                <a:latin typeface="Arial"/>
                <a:cs typeface="Arial"/>
              </a:rPr>
              <a:t>mRNA expression (fold)</a:t>
            </a:r>
          </a:p>
        </p:txBody>
      </p:sp>
      <p:sp>
        <p:nvSpPr>
          <p:cNvPr id="18" name="TextBox 17"/>
          <p:cNvSpPr txBox="1"/>
          <p:nvPr/>
        </p:nvSpPr>
        <p:spPr>
          <a:xfrm rot="16200000">
            <a:off x="381255" y="5253567"/>
            <a:ext cx="1570086" cy="455201"/>
          </a:xfrm>
          <a:prstGeom prst="rect">
            <a:avLst/>
          </a:prstGeom>
          <a:noFill/>
        </p:spPr>
        <p:txBody>
          <a:bodyPr wrap="square" rtlCol="0">
            <a:spAutoFit/>
          </a:bodyPr>
          <a:lstStyle/>
          <a:p>
            <a:pPr algn="ctr">
              <a:defRPr sz="1200" b="1" i="0" u="none" strike="noStrike" kern="1200" baseline="0">
                <a:solidFill>
                  <a:prstClr val="black"/>
                </a:solidFill>
                <a:latin typeface="+mn-lt"/>
                <a:ea typeface="+mn-ea"/>
                <a:cs typeface="+mn-cs"/>
              </a:defRPr>
            </a:pPr>
            <a:r>
              <a:rPr lang="en-US" sz="1179" dirty="0">
                <a:latin typeface="Arial"/>
                <a:cs typeface="Arial"/>
              </a:rPr>
              <a:t>mRNA expression (fold)</a:t>
            </a:r>
          </a:p>
        </p:txBody>
      </p:sp>
      <p:sp>
        <p:nvSpPr>
          <p:cNvPr id="19" name="TextBox 18"/>
          <p:cNvSpPr txBox="1"/>
          <p:nvPr/>
        </p:nvSpPr>
        <p:spPr>
          <a:xfrm rot="16200000">
            <a:off x="5029129" y="1103519"/>
            <a:ext cx="1678489" cy="455253"/>
          </a:xfrm>
          <a:prstGeom prst="rect">
            <a:avLst/>
          </a:prstGeom>
          <a:noFill/>
        </p:spPr>
        <p:txBody>
          <a:bodyPr wrap="square" rtlCol="0">
            <a:spAutoFit/>
          </a:bodyPr>
          <a:lstStyle/>
          <a:p>
            <a:pPr algn="ctr">
              <a:defRPr sz="1200" b="1" i="0" u="none" strike="noStrike" kern="1200" baseline="0">
                <a:solidFill>
                  <a:prstClr val="black"/>
                </a:solidFill>
                <a:latin typeface="+mn-lt"/>
                <a:ea typeface="+mn-ea"/>
                <a:cs typeface="+mn-cs"/>
              </a:defRPr>
            </a:pPr>
            <a:r>
              <a:rPr lang="en-US" sz="1179" dirty="0">
                <a:latin typeface="Arial"/>
                <a:cs typeface="Arial"/>
              </a:rPr>
              <a:t>mRNA expression (fold)</a:t>
            </a:r>
          </a:p>
        </p:txBody>
      </p:sp>
      <p:sp>
        <p:nvSpPr>
          <p:cNvPr id="20" name="TextBox 19"/>
          <p:cNvSpPr txBox="1"/>
          <p:nvPr/>
        </p:nvSpPr>
        <p:spPr>
          <a:xfrm rot="16200000">
            <a:off x="5027244" y="3162746"/>
            <a:ext cx="1754040" cy="455253"/>
          </a:xfrm>
          <a:prstGeom prst="rect">
            <a:avLst/>
          </a:prstGeom>
          <a:noFill/>
        </p:spPr>
        <p:txBody>
          <a:bodyPr wrap="square" rtlCol="0">
            <a:spAutoFit/>
          </a:bodyPr>
          <a:lstStyle/>
          <a:p>
            <a:pPr algn="ctr">
              <a:defRPr sz="1200" b="1" i="0" u="none" strike="noStrike" kern="1200" baseline="0">
                <a:solidFill>
                  <a:prstClr val="black"/>
                </a:solidFill>
                <a:latin typeface="+mn-lt"/>
                <a:ea typeface="+mn-ea"/>
                <a:cs typeface="+mn-cs"/>
              </a:defRPr>
            </a:pPr>
            <a:r>
              <a:rPr lang="en-US" sz="1179" dirty="0">
                <a:latin typeface="Arial"/>
                <a:cs typeface="Arial"/>
              </a:rPr>
              <a:t>mRNA expression (fold)</a:t>
            </a:r>
          </a:p>
        </p:txBody>
      </p:sp>
      <p:sp>
        <p:nvSpPr>
          <p:cNvPr id="21" name="TextBox 20"/>
          <p:cNvSpPr txBox="1"/>
          <p:nvPr/>
        </p:nvSpPr>
        <p:spPr>
          <a:xfrm rot="16200000">
            <a:off x="5006590" y="5169541"/>
            <a:ext cx="1570086" cy="455201"/>
          </a:xfrm>
          <a:prstGeom prst="rect">
            <a:avLst/>
          </a:prstGeom>
          <a:noFill/>
        </p:spPr>
        <p:txBody>
          <a:bodyPr wrap="square" rtlCol="0">
            <a:spAutoFit/>
          </a:bodyPr>
          <a:lstStyle/>
          <a:p>
            <a:pPr algn="ctr">
              <a:defRPr sz="1200" b="1" i="0" u="none" strike="noStrike" kern="1200" baseline="0">
                <a:solidFill>
                  <a:prstClr val="black"/>
                </a:solidFill>
                <a:latin typeface="+mn-lt"/>
                <a:ea typeface="+mn-ea"/>
                <a:cs typeface="+mn-cs"/>
              </a:defRPr>
            </a:pPr>
            <a:r>
              <a:rPr lang="en-US" sz="1179" dirty="0">
                <a:latin typeface="Arial"/>
                <a:cs typeface="Arial"/>
              </a:rPr>
              <a:t>mRNA expression (fold)</a:t>
            </a:r>
          </a:p>
        </p:txBody>
      </p:sp>
      <p:sp>
        <p:nvSpPr>
          <p:cNvPr id="23" name="TextBox 22">
            <a:extLst>
              <a:ext uri="{FF2B5EF4-FFF2-40B4-BE49-F238E27FC236}">
                <a16:creationId xmlns:a16="http://schemas.microsoft.com/office/drawing/2014/main" id="{C79E192B-8829-7444-B38C-779F6D242BE8}"/>
              </a:ext>
            </a:extLst>
          </p:cNvPr>
          <p:cNvSpPr txBox="1"/>
          <p:nvPr/>
        </p:nvSpPr>
        <p:spPr>
          <a:xfrm>
            <a:off x="10848825" y="6516661"/>
            <a:ext cx="1327608"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Suppl Fig. 1B</a:t>
            </a:r>
          </a:p>
        </p:txBody>
      </p:sp>
      <p:sp>
        <p:nvSpPr>
          <p:cNvPr id="24" name="TextBox 23"/>
          <p:cNvSpPr txBox="1"/>
          <p:nvPr/>
        </p:nvSpPr>
        <p:spPr>
          <a:xfrm>
            <a:off x="3746854" y="252491"/>
            <a:ext cx="248786" cy="246221"/>
          </a:xfrm>
          <a:prstGeom prst="rect">
            <a:avLst/>
          </a:prstGeom>
          <a:noFill/>
        </p:spPr>
        <p:txBody>
          <a:bodyPr wrap="none" rtlCol="0">
            <a:spAutoFit/>
          </a:bodyPr>
          <a:lstStyle/>
          <a:p>
            <a:r>
              <a:rPr lang="en-US" sz="1000" dirty="0"/>
              <a:t>*</a:t>
            </a:r>
          </a:p>
        </p:txBody>
      </p:sp>
      <p:sp>
        <p:nvSpPr>
          <p:cNvPr id="25" name="TextBox 24"/>
          <p:cNvSpPr txBox="1"/>
          <p:nvPr/>
        </p:nvSpPr>
        <p:spPr>
          <a:xfrm>
            <a:off x="8732513" y="2704511"/>
            <a:ext cx="248786" cy="246221"/>
          </a:xfrm>
          <a:prstGeom prst="rect">
            <a:avLst/>
          </a:prstGeom>
          <a:noFill/>
        </p:spPr>
        <p:txBody>
          <a:bodyPr wrap="none" rtlCol="0">
            <a:spAutoFit/>
          </a:bodyPr>
          <a:lstStyle/>
          <a:p>
            <a:r>
              <a:rPr lang="en-US" sz="1000" dirty="0"/>
              <a:t>*</a:t>
            </a:r>
          </a:p>
        </p:txBody>
      </p:sp>
      <p:sp>
        <p:nvSpPr>
          <p:cNvPr id="26" name="TextBox 25"/>
          <p:cNvSpPr txBox="1"/>
          <p:nvPr/>
        </p:nvSpPr>
        <p:spPr>
          <a:xfrm>
            <a:off x="3759122" y="4767770"/>
            <a:ext cx="248786" cy="246221"/>
          </a:xfrm>
          <a:prstGeom prst="rect">
            <a:avLst/>
          </a:prstGeom>
          <a:noFill/>
        </p:spPr>
        <p:txBody>
          <a:bodyPr wrap="none" rtlCol="0">
            <a:spAutoFit/>
          </a:bodyPr>
          <a:lstStyle/>
          <a:p>
            <a:r>
              <a:rPr lang="en-US" sz="1000" dirty="0"/>
              <a:t>*</a:t>
            </a:r>
          </a:p>
        </p:txBody>
      </p:sp>
      <p:sp>
        <p:nvSpPr>
          <p:cNvPr id="27" name="TextBox 26"/>
          <p:cNvSpPr txBox="1"/>
          <p:nvPr/>
        </p:nvSpPr>
        <p:spPr>
          <a:xfrm>
            <a:off x="3763183" y="2355172"/>
            <a:ext cx="248786" cy="246221"/>
          </a:xfrm>
          <a:prstGeom prst="rect">
            <a:avLst/>
          </a:prstGeom>
          <a:noFill/>
        </p:spPr>
        <p:txBody>
          <a:bodyPr wrap="none" rtlCol="0">
            <a:spAutoFit/>
          </a:bodyPr>
          <a:lstStyle/>
          <a:p>
            <a:r>
              <a:rPr lang="en-US" sz="1000" dirty="0"/>
              <a:t>*</a:t>
            </a:r>
          </a:p>
        </p:txBody>
      </p:sp>
      <p:sp>
        <p:nvSpPr>
          <p:cNvPr id="28" name="TextBox 27">
            <a:extLst>
              <a:ext uri="{FF2B5EF4-FFF2-40B4-BE49-F238E27FC236}">
                <a16:creationId xmlns:a16="http://schemas.microsoft.com/office/drawing/2014/main" id="{627B13EB-CCBF-B947-A232-0299ADCFF88C}"/>
              </a:ext>
            </a:extLst>
          </p:cNvPr>
          <p:cNvSpPr txBox="1"/>
          <p:nvPr/>
        </p:nvSpPr>
        <p:spPr>
          <a:xfrm>
            <a:off x="5305511" y="6608573"/>
            <a:ext cx="811051"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 p&lt;0.05</a:t>
            </a:r>
          </a:p>
        </p:txBody>
      </p:sp>
    </p:spTree>
    <p:extLst>
      <p:ext uri="{BB962C8B-B14F-4D97-AF65-F5344CB8AC3E}">
        <p14:creationId xmlns:p14="http://schemas.microsoft.com/office/powerpoint/2010/main" val="32905714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 name="Chart 21">
            <a:extLst>
              <a:ext uri="{FF2B5EF4-FFF2-40B4-BE49-F238E27FC236}">
                <a16:creationId xmlns:a16="http://schemas.microsoft.com/office/drawing/2014/main" id="{EDA2E28B-4EA9-4217-9135-5F7A28A8F900}"/>
              </a:ext>
            </a:extLst>
          </p:cNvPr>
          <p:cNvGraphicFramePr>
            <a:graphicFrameLocks/>
          </p:cNvGraphicFramePr>
          <p:nvPr>
            <p:extLst/>
          </p:nvPr>
        </p:nvGraphicFramePr>
        <p:xfrm>
          <a:off x="6353024" y="875527"/>
          <a:ext cx="5006988" cy="271806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4" name="Chart 3"/>
          <p:cNvGraphicFramePr>
            <a:graphicFrameLocks/>
          </p:cNvGraphicFramePr>
          <p:nvPr>
            <p:extLst/>
          </p:nvPr>
        </p:nvGraphicFramePr>
        <p:xfrm>
          <a:off x="747591" y="1"/>
          <a:ext cx="4560638" cy="254045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Chart 4"/>
          <p:cNvGraphicFramePr>
            <a:graphicFrameLocks/>
          </p:cNvGraphicFramePr>
          <p:nvPr>
            <p:extLst/>
          </p:nvPr>
        </p:nvGraphicFramePr>
        <p:xfrm>
          <a:off x="747591" y="2262664"/>
          <a:ext cx="4560638" cy="2297762"/>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6" name="Chart 5"/>
          <p:cNvGraphicFramePr>
            <a:graphicFrameLocks/>
          </p:cNvGraphicFramePr>
          <p:nvPr>
            <p:extLst/>
          </p:nvPr>
        </p:nvGraphicFramePr>
        <p:xfrm>
          <a:off x="747591" y="4334533"/>
          <a:ext cx="4563813" cy="2523467"/>
        </p:xfrm>
        <a:graphic>
          <a:graphicData uri="http://schemas.openxmlformats.org/drawingml/2006/chart">
            <c:chart xmlns:c="http://schemas.openxmlformats.org/drawingml/2006/chart" xmlns:r="http://schemas.openxmlformats.org/officeDocument/2006/relationships" r:id="rId5"/>
          </a:graphicData>
        </a:graphic>
      </p:graphicFrame>
      <p:sp>
        <p:nvSpPr>
          <p:cNvPr id="16" name="TextBox 15"/>
          <p:cNvSpPr txBox="1"/>
          <p:nvPr/>
        </p:nvSpPr>
        <p:spPr>
          <a:xfrm rot="16200000">
            <a:off x="4982053" y="3954880"/>
            <a:ext cx="2523467" cy="273793"/>
          </a:xfrm>
          <a:prstGeom prst="rect">
            <a:avLst/>
          </a:prstGeom>
          <a:noFill/>
        </p:spPr>
        <p:txBody>
          <a:bodyPr wrap="square" rtlCol="0">
            <a:spAutoFit/>
          </a:bodyPr>
          <a:lstStyle/>
          <a:p>
            <a:pPr algn="ctr">
              <a:defRPr sz="1200" b="1" i="0" u="none" strike="noStrike" kern="1200" baseline="0">
                <a:solidFill>
                  <a:prstClr val="black"/>
                </a:solidFill>
                <a:latin typeface="+mn-lt"/>
                <a:ea typeface="+mn-ea"/>
                <a:cs typeface="+mn-cs"/>
              </a:defRPr>
            </a:pPr>
            <a:r>
              <a:rPr lang="en-US" sz="1179" dirty="0">
                <a:latin typeface="Arial"/>
                <a:cs typeface="Arial"/>
              </a:rPr>
              <a:t>mRNA expression (fold)</a:t>
            </a:r>
          </a:p>
        </p:txBody>
      </p:sp>
      <p:sp>
        <p:nvSpPr>
          <p:cNvPr id="17" name="TextBox 16"/>
          <p:cNvSpPr txBox="1"/>
          <p:nvPr/>
        </p:nvSpPr>
        <p:spPr>
          <a:xfrm rot="16200000">
            <a:off x="-208912" y="1088810"/>
            <a:ext cx="1570086" cy="455201"/>
          </a:xfrm>
          <a:prstGeom prst="rect">
            <a:avLst/>
          </a:prstGeom>
          <a:noFill/>
        </p:spPr>
        <p:txBody>
          <a:bodyPr wrap="square" rtlCol="0">
            <a:spAutoFit/>
          </a:bodyPr>
          <a:lstStyle/>
          <a:p>
            <a:pPr algn="ctr">
              <a:defRPr sz="1200" b="1" i="0" u="none" strike="noStrike" kern="1200" baseline="0">
                <a:solidFill>
                  <a:prstClr val="black"/>
                </a:solidFill>
                <a:latin typeface="+mn-lt"/>
                <a:ea typeface="+mn-ea"/>
                <a:cs typeface="+mn-cs"/>
              </a:defRPr>
            </a:pPr>
            <a:r>
              <a:rPr lang="en-US" sz="1179" dirty="0">
                <a:latin typeface="Arial"/>
                <a:cs typeface="Arial"/>
              </a:rPr>
              <a:t>mRNA expression (fold)</a:t>
            </a:r>
          </a:p>
        </p:txBody>
      </p:sp>
      <p:sp>
        <p:nvSpPr>
          <p:cNvPr id="18" name="TextBox 17"/>
          <p:cNvSpPr txBox="1"/>
          <p:nvPr/>
        </p:nvSpPr>
        <p:spPr>
          <a:xfrm rot="16200000">
            <a:off x="-118950" y="3013520"/>
            <a:ext cx="1570086" cy="455201"/>
          </a:xfrm>
          <a:prstGeom prst="rect">
            <a:avLst/>
          </a:prstGeom>
          <a:noFill/>
        </p:spPr>
        <p:txBody>
          <a:bodyPr wrap="square" rtlCol="0">
            <a:spAutoFit/>
          </a:bodyPr>
          <a:lstStyle/>
          <a:p>
            <a:pPr algn="ctr">
              <a:defRPr sz="1200" b="1" i="0" u="none" strike="noStrike" kern="1200" baseline="0">
                <a:solidFill>
                  <a:prstClr val="black"/>
                </a:solidFill>
                <a:latin typeface="+mn-lt"/>
                <a:ea typeface="+mn-ea"/>
                <a:cs typeface="+mn-cs"/>
              </a:defRPr>
            </a:pPr>
            <a:r>
              <a:rPr lang="en-US" sz="1179" dirty="0">
                <a:latin typeface="Arial"/>
                <a:cs typeface="Arial"/>
              </a:rPr>
              <a:t>mRNA expression (fold)</a:t>
            </a:r>
          </a:p>
        </p:txBody>
      </p:sp>
      <p:sp>
        <p:nvSpPr>
          <p:cNvPr id="19" name="TextBox 18"/>
          <p:cNvSpPr txBox="1"/>
          <p:nvPr/>
        </p:nvSpPr>
        <p:spPr>
          <a:xfrm rot="16200000">
            <a:off x="-124205" y="5125910"/>
            <a:ext cx="1570086" cy="455201"/>
          </a:xfrm>
          <a:prstGeom prst="rect">
            <a:avLst/>
          </a:prstGeom>
          <a:noFill/>
        </p:spPr>
        <p:txBody>
          <a:bodyPr wrap="square" rtlCol="0">
            <a:spAutoFit/>
          </a:bodyPr>
          <a:lstStyle/>
          <a:p>
            <a:pPr algn="ctr">
              <a:defRPr sz="1200" b="1" i="0" u="none" strike="noStrike" kern="1200" baseline="0">
                <a:solidFill>
                  <a:prstClr val="black"/>
                </a:solidFill>
                <a:latin typeface="+mn-lt"/>
                <a:ea typeface="+mn-ea"/>
                <a:cs typeface="+mn-cs"/>
              </a:defRPr>
            </a:pPr>
            <a:r>
              <a:rPr lang="en-US" sz="1179" dirty="0">
                <a:latin typeface="Arial"/>
                <a:cs typeface="Arial"/>
              </a:rPr>
              <a:t>mRNA expression (fold)</a:t>
            </a:r>
          </a:p>
        </p:txBody>
      </p:sp>
      <p:sp>
        <p:nvSpPr>
          <p:cNvPr id="20" name="TextBox 19">
            <a:extLst>
              <a:ext uri="{FF2B5EF4-FFF2-40B4-BE49-F238E27FC236}">
                <a16:creationId xmlns:a16="http://schemas.microsoft.com/office/drawing/2014/main" id="{726701E3-32AA-7344-A49D-9CB90090C31B}"/>
              </a:ext>
            </a:extLst>
          </p:cNvPr>
          <p:cNvSpPr txBox="1"/>
          <p:nvPr/>
        </p:nvSpPr>
        <p:spPr>
          <a:xfrm>
            <a:off x="10795464" y="6488668"/>
            <a:ext cx="1327608"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Suppl Fig. 1C</a:t>
            </a:r>
          </a:p>
        </p:txBody>
      </p:sp>
      <p:sp>
        <p:nvSpPr>
          <p:cNvPr id="23" name="TextBox 22">
            <a:extLst>
              <a:ext uri="{FF2B5EF4-FFF2-40B4-BE49-F238E27FC236}">
                <a16:creationId xmlns:a16="http://schemas.microsoft.com/office/drawing/2014/main" id="{99AC7DA9-B4BC-41C2-A2C8-ED5441B53B02}"/>
              </a:ext>
            </a:extLst>
          </p:cNvPr>
          <p:cNvSpPr txBox="1"/>
          <p:nvPr/>
        </p:nvSpPr>
        <p:spPr>
          <a:xfrm rot="16200000">
            <a:off x="5285505" y="1978450"/>
            <a:ext cx="1974323" cy="276999"/>
          </a:xfrm>
          <a:prstGeom prst="rect">
            <a:avLst/>
          </a:prstGeom>
          <a:noFill/>
        </p:spPr>
        <p:txBody>
          <a:bodyPr wrap="none" rtlCol="0">
            <a:spAutoFit/>
          </a:bodyPr>
          <a:lstStyle/>
          <a:p>
            <a:r>
              <a:rPr lang="en-US" sz="1200" b="1" dirty="0">
                <a:latin typeface="Arial"/>
                <a:cs typeface="Arial"/>
              </a:rPr>
              <a:t>mRNA expression (Fold)</a:t>
            </a:r>
          </a:p>
        </p:txBody>
      </p:sp>
      <p:graphicFrame>
        <p:nvGraphicFramePr>
          <p:cNvPr id="15" name="Chart 14"/>
          <p:cNvGraphicFramePr>
            <a:graphicFrameLocks/>
          </p:cNvGraphicFramePr>
          <p:nvPr>
            <p:extLst/>
          </p:nvPr>
        </p:nvGraphicFramePr>
        <p:xfrm>
          <a:off x="6543160" y="2978276"/>
          <a:ext cx="4731392" cy="2540456"/>
        </p:xfrm>
        <a:graphic>
          <a:graphicData uri="http://schemas.openxmlformats.org/drawingml/2006/chart">
            <c:chart xmlns:c="http://schemas.openxmlformats.org/drawingml/2006/chart" xmlns:r="http://schemas.openxmlformats.org/officeDocument/2006/relationships" r:id="rId6"/>
          </a:graphicData>
        </a:graphic>
      </p:graphicFrame>
      <p:sp>
        <p:nvSpPr>
          <p:cNvPr id="28" name="TextBox 27">
            <a:extLst>
              <a:ext uri="{FF2B5EF4-FFF2-40B4-BE49-F238E27FC236}">
                <a16:creationId xmlns:a16="http://schemas.microsoft.com/office/drawing/2014/main" id="{4768BBBD-196B-1848-A8EF-35FD9AE52D76}"/>
              </a:ext>
            </a:extLst>
          </p:cNvPr>
          <p:cNvSpPr txBox="1"/>
          <p:nvPr/>
        </p:nvSpPr>
        <p:spPr>
          <a:xfrm>
            <a:off x="5432735" y="6581001"/>
            <a:ext cx="811051"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 p&lt;0.05</a:t>
            </a:r>
          </a:p>
        </p:txBody>
      </p:sp>
      <p:sp>
        <p:nvSpPr>
          <p:cNvPr id="21" name="TextBox 20">
            <a:extLst>
              <a:ext uri="{FF2B5EF4-FFF2-40B4-BE49-F238E27FC236}">
                <a16:creationId xmlns:a16="http://schemas.microsoft.com/office/drawing/2014/main" id="{510D7247-F563-45E3-8E67-999F4CCCB5AB}"/>
              </a:ext>
            </a:extLst>
          </p:cNvPr>
          <p:cNvSpPr txBox="1"/>
          <p:nvPr/>
        </p:nvSpPr>
        <p:spPr>
          <a:xfrm>
            <a:off x="3534983" y="374354"/>
            <a:ext cx="248786" cy="246221"/>
          </a:xfrm>
          <a:prstGeom prst="rect">
            <a:avLst/>
          </a:prstGeom>
          <a:noFill/>
        </p:spPr>
        <p:txBody>
          <a:bodyPr wrap="none" rtlCol="0">
            <a:spAutoFit/>
          </a:bodyPr>
          <a:lstStyle/>
          <a:p>
            <a:r>
              <a:rPr lang="en-US" sz="1000" dirty="0"/>
              <a:t>*</a:t>
            </a:r>
          </a:p>
        </p:txBody>
      </p:sp>
      <p:sp>
        <p:nvSpPr>
          <p:cNvPr id="29" name="TextBox 28">
            <a:extLst>
              <a:ext uri="{FF2B5EF4-FFF2-40B4-BE49-F238E27FC236}">
                <a16:creationId xmlns:a16="http://schemas.microsoft.com/office/drawing/2014/main" id="{916B0288-EFBE-444D-93C3-35E5CFAF3AD6}"/>
              </a:ext>
            </a:extLst>
          </p:cNvPr>
          <p:cNvSpPr txBox="1"/>
          <p:nvPr/>
        </p:nvSpPr>
        <p:spPr>
          <a:xfrm>
            <a:off x="3353103" y="2508422"/>
            <a:ext cx="248786" cy="246221"/>
          </a:xfrm>
          <a:prstGeom prst="rect">
            <a:avLst/>
          </a:prstGeom>
          <a:noFill/>
        </p:spPr>
        <p:txBody>
          <a:bodyPr wrap="none" rtlCol="0">
            <a:spAutoFit/>
          </a:bodyPr>
          <a:lstStyle/>
          <a:p>
            <a:r>
              <a:rPr lang="en-US" sz="1000" dirty="0"/>
              <a:t>*</a:t>
            </a:r>
          </a:p>
        </p:txBody>
      </p:sp>
      <p:sp>
        <p:nvSpPr>
          <p:cNvPr id="30" name="TextBox 29">
            <a:extLst>
              <a:ext uri="{FF2B5EF4-FFF2-40B4-BE49-F238E27FC236}">
                <a16:creationId xmlns:a16="http://schemas.microsoft.com/office/drawing/2014/main" id="{87D86715-47A3-4567-869E-E82450A5E960}"/>
              </a:ext>
            </a:extLst>
          </p:cNvPr>
          <p:cNvSpPr txBox="1"/>
          <p:nvPr/>
        </p:nvSpPr>
        <p:spPr>
          <a:xfrm>
            <a:off x="3538489" y="4403306"/>
            <a:ext cx="248786" cy="246221"/>
          </a:xfrm>
          <a:prstGeom prst="rect">
            <a:avLst/>
          </a:prstGeom>
          <a:noFill/>
        </p:spPr>
        <p:txBody>
          <a:bodyPr wrap="none" rtlCol="0">
            <a:spAutoFit/>
          </a:bodyPr>
          <a:lstStyle/>
          <a:p>
            <a:r>
              <a:rPr lang="en-US" sz="1000" dirty="0"/>
              <a:t>*</a:t>
            </a:r>
          </a:p>
        </p:txBody>
      </p:sp>
      <p:sp>
        <p:nvSpPr>
          <p:cNvPr id="31" name="TextBox 30">
            <a:extLst>
              <a:ext uri="{FF2B5EF4-FFF2-40B4-BE49-F238E27FC236}">
                <a16:creationId xmlns:a16="http://schemas.microsoft.com/office/drawing/2014/main" id="{BD230CC9-8B29-4319-B7A1-9AE89D260892}"/>
              </a:ext>
            </a:extLst>
          </p:cNvPr>
          <p:cNvSpPr txBox="1"/>
          <p:nvPr/>
        </p:nvSpPr>
        <p:spPr>
          <a:xfrm>
            <a:off x="10419259" y="1270229"/>
            <a:ext cx="248786" cy="246221"/>
          </a:xfrm>
          <a:prstGeom prst="rect">
            <a:avLst/>
          </a:prstGeom>
          <a:noFill/>
        </p:spPr>
        <p:txBody>
          <a:bodyPr wrap="none" rtlCol="0">
            <a:spAutoFit/>
          </a:bodyPr>
          <a:lstStyle/>
          <a:p>
            <a:r>
              <a:rPr lang="en-US" sz="1000" dirty="0"/>
              <a:t>*</a:t>
            </a:r>
          </a:p>
        </p:txBody>
      </p:sp>
      <p:sp>
        <p:nvSpPr>
          <p:cNvPr id="32" name="TextBox 31">
            <a:extLst>
              <a:ext uri="{FF2B5EF4-FFF2-40B4-BE49-F238E27FC236}">
                <a16:creationId xmlns:a16="http://schemas.microsoft.com/office/drawing/2014/main" id="{7B364B7E-A9B8-429E-833E-C1E3C4F307BE}"/>
              </a:ext>
            </a:extLst>
          </p:cNvPr>
          <p:cNvSpPr txBox="1"/>
          <p:nvPr/>
        </p:nvSpPr>
        <p:spPr>
          <a:xfrm>
            <a:off x="10476789" y="3104111"/>
            <a:ext cx="248786" cy="246221"/>
          </a:xfrm>
          <a:prstGeom prst="rect">
            <a:avLst/>
          </a:prstGeom>
          <a:noFill/>
        </p:spPr>
        <p:txBody>
          <a:bodyPr wrap="none" rtlCol="0">
            <a:spAutoFit/>
          </a:bodyPr>
          <a:lstStyle/>
          <a:p>
            <a:r>
              <a:rPr lang="en-US" sz="1000" dirty="0"/>
              <a:t>*</a:t>
            </a:r>
          </a:p>
        </p:txBody>
      </p:sp>
    </p:spTree>
    <p:extLst>
      <p:ext uri="{BB962C8B-B14F-4D97-AF65-F5344CB8AC3E}">
        <p14:creationId xmlns:p14="http://schemas.microsoft.com/office/powerpoint/2010/main" val="34314492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72212F8-67AE-416A-9165-04C64A57B29F}"/>
              </a:ext>
            </a:extLst>
          </p:cNvPr>
          <p:cNvPicPr>
            <a:picLocks noChangeAspect="1"/>
          </p:cNvPicPr>
          <p:nvPr/>
        </p:nvPicPr>
        <p:blipFill>
          <a:blip r:embed="rId2"/>
          <a:stretch>
            <a:fillRect/>
          </a:stretch>
        </p:blipFill>
        <p:spPr>
          <a:xfrm>
            <a:off x="563582" y="610831"/>
            <a:ext cx="5059295" cy="4947908"/>
          </a:xfrm>
          <a:prstGeom prst="rect">
            <a:avLst/>
          </a:prstGeom>
          <a:ln>
            <a:solidFill>
              <a:schemeClr val="tx1"/>
            </a:solidFill>
          </a:ln>
        </p:spPr>
      </p:pic>
      <p:sp>
        <p:nvSpPr>
          <p:cNvPr id="6" name="TextBox 5">
            <a:extLst>
              <a:ext uri="{FF2B5EF4-FFF2-40B4-BE49-F238E27FC236}">
                <a16:creationId xmlns:a16="http://schemas.microsoft.com/office/drawing/2014/main" id="{85369C83-BFCA-C545-82BB-79898CB486EC}"/>
              </a:ext>
            </a:extLst>
          </p:cNvPr>
          <p:cNvSpPr txBox="1"/>
          <p:nvPr/>
        </p:nvSpPr>
        <p:spPr>
          <a:xfrm>
            <a:off x="10994236" y="6447725"/>
            <a:ext cx="1197764"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Suppl Fig. 2</a:t>
            </a:r>
          </a:p>
        </p:txBody>
      </p:sp>
      <p:sp>
        <p:nvSpPr>
          <p:cNvPr id="2" name="Rectangle 1"/>
          <p:cNvSpPr/>
          <p:nvPr/>
        </p:nvSpPr>
        <p:spPr>
          <a:xfrm>
            <a:off x="5946300" y="610831"/>
            <a:ext cx="5517820" cy="1492716"/>
          </a:xfrm>
          <a:prstGeom prst="rect">
            <a:avLst/>
          </a:prstGeom>
        </p:spPr>
        <p:txBody>
          <a:bodyPr wrap="square">
            <a:spAutoFit/>
          </a:bodyPr>
          <a:lstStyle/>
          <a:p>
            <a:r>
              <a:rPr lang="en-US" sz="1300" b="1" dirty="0" err="1">
                <a:latin typeface="Arial" panose="020B0604020202020204" pitchFamily="34" charset="0"/>
                <a:ea typeface="Calibri" panose="020F0502020204030204" pitchFamily="34" charset="0"/>
                <a:cs typeface="Mangal"/>
              </a:rPr>
              <a:t>Suppl</a:t>
            </a:r>
            <a:r>
              <a:rPr lang="en-US" sz="1300" b="1" dirty="0">
                <a:latin typeface="Arial" panose="020B0604020202020204" pitchFamily="34" charset="0"/>
                <a:ea typeface="Calibri" panose="020F0502020204030204" pitchFamily="34" charset="0"/>
                <a:cs typeface="Mangal"/>
              </a:rPr>
              <a:t> Fig. 2. Principal component analysis (PCA) was performed on the expression levels of all genes to estimate the correlation between samples. </a:t>
            </a:r>
            <a:r>
              <a:rPr lang="en-US" sz="1300" dirty="0">
                <a:latin typeface="Arial" panose="020B0604020202020204" pitchFamily="34" charset="0"/>
                <a:ea typeface="Calibri" panose="020F0502020204030204" pitchFamily="34" charset="0"/>
                <a:cs typeface="Mangal"/>
              </a:rPr>
              <a:t>The first principal component that explains 98.1% variation distinctly separates the sample A03 from the rest. This variation cannot be explained biologically and is most likely due to the systematic variations. Therefore, sample A03 was removed from downstream genomic analysis.</a:t>
            </a:r>
            <a:endParaRPr lang="en-US" sz="1300" dirty="0">
              <a:latin typeface="Calibri" panose="020F0502020204030204" pitchFamily="34" charset="0"/>
              <a:ea typeface="Calibri" panose="020F0502020204030204" pitchFamily="34" charset="0"/>
              <a:cs typeface="Mangal"/>
            </a:endParaRPr>
          </a:p>
        </p:txBody>
      </p:sp>
    </p:spTree>
    <p:extLst>
      <p:ext uri="{BB962C8B-B14F-4D97-AF65-F5344CB8AC3E}">
        <p14:creationId xmlns:p14="http://schemas.microsoft.com/office/powerpoint/2010/main" val="139322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8A5B501-FEAF-1149-80A0-C042EF7FC545}"/>
              </a:ext>
            </a:extLst>
          </p:cNvPr>
          <p:cNvSpPr txBox="1"/>
          <p:nvPr/>
        </p:nvSpPr>
        <p:spPr>
          <a:xfrm>
            <a:off x="10904811" y="6488668"/>
            <a:ext cx="1197764"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Suppl Fig. 3</a:t>
            </a:r>
          </a:p>
        </p:txBody>
      </p:sp>
      <p:pic>
        <p:nvPicPr>
          <p:cNvPr id="6" name="Picture 5">
            <a:extLst>
              <a:ext uri="{FF2B5EF4-FFF2-40B4-BE49-F238E27FC236}">
                <a16:creationId xmlns:a16="http://schemas.microsoft.com/office/drawing/2014/main" id="{472457A0-F4AA-5C40-B76D-01027E2D031E}"/>
              </a:ext>
            </a:extLst>
          </p:cNvPr>
          <p:cNvPicPr>
            <a:picLocks noChangeAspect="1"/>
          </p:cNvPicPr>
          <p:nvPr/>
        </p:nvPicPr>
        <p:blipFill>
          <a:blip r:embed="rId2"/>
          <a:stretch>
            <a:fillRect/>
          </a:stretch>
        </p:blipFill>
        <p:spPr>
          <a:xfrm>
            <a:off x="0" y="1725391"/>
            <a:ext cx="11908193" cy="4763277"/>
          </a:xfrm>
          <a:prstGeom prst="rect">
            <a:avLst/>
          </a:prstGeom>
        </p:spPr>
      </p:pic>
      <p:sp>
        <p:nvSpPr>
          <p:cNvPr id="2" name="TextBox 1"/>
          <p:cNvSpPr txBox="1"/>
          <p:nvPr/>
        </p:nvSpPr>
        <p:spPr>
          <a:xfrm>
            <a:off x="0" y="-25711"/>
            <a:ext cx="12192000" cy="907941"/>
          </a:xfrm>
          <a:prstGeom prst="rect">
            <a:avLst/>
          </a:prstGeom>
          <a:noFill/>
        </p:spPr>
        <p:txBody>
          <a:bodyPr wrap="square" rtlCol="0">
            <a:spAutoFit/>
          </a:bodyPr>
          <a:lstStyle/>
          <a:p>
            <a:r>
              <a:rPr lang="en-US" sz="1300" b="1" dirty="0" err="1">
                <a:latin typeface="Arial" panose="020B0604020202020204" pitchFamily="34" charset="0"/>
                <a:cs typeface="Arial" panose="020B0604020202020204" pitchFamily="34" charset="0"/>
              </a:rPr>
              <a:t>Suppl</a:t>
            </a:r>
            <a:r>
              <a:rPr lang="en-US" sz="1300" b="1" dirty="0">
                <a:latin typeface="Arial" panose="020B0604020202020204" pitchFamily="34" charset="0"/>
                <a:cs typeface="Arial" panose="020B0604020202020204" pitchFamily="34" charset="0"/>
              </a:rPr>
              <a:t> Fig. 3. </a:t>
            </a:r>
            <a:r>
              <a:rPr lang="en-US" sz="1300" dirty="0">
                <a:latin typeface="Arial" panose="020B0604020202020204" pitchFamily="34" charset="0"/>
                <a:cs typeface="Arial" panose="020B0604020202020204" pitchFamily="34" charset="0"/>
              </a:rPr>
              <a:t> </a:t>
            </a:r>
            <a:r>
              <a:rPr lang="en-US" sz="1300" b="1" dirty="0">
                <a:latin typeface="Arial" panose="020B0604020202020204" pitchFamily="34" charset="0"/>
                <a:cs typeface="Arial" panose="020B0604020202020204" pitchFamily="34" charset="0"/>
              </a:rPr>
              <a:t>Genes that significantly change between fluvastatin sensitive MCF10.AT1 and resistant MCF10.AT1-R cells. </a:t>
            </a:r>
            <a:r>
              <a:rPr lang="en-US" sz="1300" dirty="0">
                <a:latin typeface="Arial" panose="020B0604020202020204" pitchFamily="34" charset="0"/>
                <a:cs typeface="Arial" panose="020B0604020202020204" pitchFamily="34" charset="0"/>
              </a:rPr>
              <a:t> </a:t>
            </a:r>
            <a:r>
              <a:rPr lang="en-US" sz="1300" b="1" dirty="0">
                <a:latin typeface="Arial" panose="020B0604020202020204" pitchFamily="34" charset="0"/>
                <a:cs typeface="Arial" panose="020B0604020202020204" pitchFamily="34" charset="0"/>
              </a:rPr>
              <a:t>(A)</a:t>
            </a:r>
            <a:r>
              <a:rPr lang="en-US" sz="1300" dirty="0">
                <a:latin typeface="Arial" panose="020B0604020202020204" pitchFamily="34" charset="0"/>
                <a:cs typeface="Arial" panose="020B0604020202020204" pitchFamily="34" charset="0"/>
              </a:rPr>
              <a:t> Heat map showing expression pattern of 913 genes that significantly change between fluvastatin sensitive MCF10.AT1 and resistant MCF10.AT1-R cells derived by taking log2 transformed gene expression values in this two-way unsupervised heat map. (FDR&lt;5%)</a:t>
            </a:r>
          </a:p>
          <a:p>
            <a:endParaRPr lang="en-US"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724872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0FBD289C-46AE-D144-A611-097B02F340A0}"/>
              </a:ext>
            </a:extLst>
          </p:cNvPr>
          <p:cNvSpPr txBox="1"/>
          <p:nvPr/>
        </p:nvSpPr>
        <p:spPr>
          <a:xfrm rot="16200000">
            <a:off x="-1341665" y="3094219"/>
            <a:ext cx="3643946" cy="523220"/>
          </a:xfrm>
          <a:prstGeom prst="rect">
            <a:avLst/>
          </a:prstGeom>
          <a:noFill/>
        </p:spPr>
        <p:txBody>
          <a:bodyPr wrap="none" rtlCol="0">
            <a:spAutoFit/>
          </a:bodyPr>
          <a:lstStyle/>
          <a:p>
            <a:r>
              <a:rPr lang="en-US" sz="1400" b="1" dirty="0">
                <a:latin typeface="Arial" panose="020B0604020202020204" pitchFamily="34" charset="0"/>
                <a:cs typeface="Arial" panose="020B0604020202020204" pitchFamily="34" charset="0"/>
              </a:rPr>
              <a:t>Gene expression in non responder mice </a:t>
            </a:r>
          </a:p>
          <a:p>
            <a:r>
              <a:rPr lang="en-US" sz="1400" b="1" dirty="0">
                <a:latin typeface="Arial" panose="020B0604020202020204" pitchFamily="34" charset="0"/>
                <a:cs typeface="Arial" panose="020B0604020202020204" pitchFamily="34" charset="0"/>
              </a:rPr>
              <a:t>relative to responders (Delta Ct)</a:t>
            </a:r>
          </a:p>
        </p:txBody>
      </p:sp>
      <p:pic>
        <p:nvPicPr>
          <p:cNvPr id="8" name="Picture 7">
            <a:extLst>
              <a:ext uri="{FF2B5EF4-FFF2-40B4-BE49-F238E27FC236}">
                <a16:creationId xmlns:a16="http://schemas.microsoft.com/office/drawing/2014/main" id="{FF375828-D72E-164F-9ACE-1C5BC62C62EF}"/>
              </a:ext>
            </a:extLst>
          </p:cNvPr>
          <p:cNvPicPr>
            <a:picLocks noChangeAspect="1"/>
          </p:cNvPicPr>
          <p:nvPr/>
        </p:nvPicPr>
        <p:blipFill>
          <a:blip r:embed="rId2"/>
          <a:stretch>
            <a:fillRect/>
          </a:stretch>
        </p:blipFill>
        <p:spPr>
          <a:xfrm>
            <a:off x="1055284" y="689130"/>
            <a:ext cx="5953426" cy="5953426"/>
          </a:xfrm>
          <a:prstGeom prst="rect">
            <a:avLst/>
          </a:prstGeom>
        </p:spPr>
      </p:pic>
      <p:sp>
        <p:nvSpPr>
          <p:cNvPr id="6" name="TextBox 5">
            <a:extLst>
              <a:ext uri="{FF2B5EF4-FFF2-40B4-BE49-F238E27FC236}">
                <a16:creationId xmlns:a16="http://schemas.microsoft.com/office/drawing/2014/main" id="{DE0C99FE-1D8E-0E42-8092-0B473B7F1FFE}"/>
              </a:ext>
            </a:extLst>
          </p:cNvPr>
          <p:cNvSpPr txBox="1"/>
          <p:nvPr/>
        </p:nvSpPr>
        <p:spPr>
          <a:xfrm>
            <a:off x="10904811" y="6488668"/>
            <a:ext cx="1197764"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Suppl Fig. </a:t>
            </a:r>
            <a:r>
              <a:rPr lang="en-US" sz="1400" b="1" dirty="0">
                <a:solidFill>
                  <a:prstClr val="black"/>
                </a:solidFill>
                <a:latin typeface="Arial" panose="020B0604020202020204" pitchFamily="34" charset="0"/>
                <a:cs typeface="Arial" panose="020B0604020202020204" pitchFamily="34" charset="0"/>
              </a:rPr>
              <a:t>4</a:t>
            </a:r>
            <a:endParaRPr kumimoji="0" lang="en-US" sz="14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sp>
        <p:nvSpPr>
          <p:cNvPr id="2" name="TextBox 1"/>
          <p:cNvSpPr txBox="1"/>
          <p:nvPr/>
        </p:nvSpPr>
        <p:spPr>
          <a:xfrm>
            <a:off x="7403717" y="736815"/>
            <a:ext cx="4788283" cy="2693045"/>
          </a:xfrm>
          <a:prstGeom prst="rect">
            <a:avLst/>
          </a:prstGeom>
          <a:noFill/>
        </p:spPr>
        <p:txBody>
          <a:bodyPr wrap="square" rtlCol="0">
            <a:spAutoFit/>
          </a:bodyPr>
          <a:lstStyle/>
          <a:p>
            <a:r>
              <a:rPr lang="en-US" sz="1300" b="1" dirty="0" err="1">
                <a:latin typeface="Arial" panose="020B0604020202020204" pitchFamily="34" charset="0"/>
                <a:cs typeface="Arial" panose="020B0604020202020204" pitchFamily="34" charset="0"/>
              </a:rPr>
              <a:t>Suppl</a:t>
            </a:r>
            <a:r>
              <a:rPr lang="en-US" sz="1300" b="1" dirty="0">
                <a:latin typeface="Arial" panose="020B0604020202020204" pitchFamily="34" charset="0"/>
                <a:cs typeface="Arial" panose="020B0604020202020204" pitchFamily="34" charset="0"/>
              </a:rPr>
              <a:t> Fig. 4. Upregulation in the expression of genes that map to the steroid- and </a:t>
            </a:r>
            <a:r>
              <a:rPr lang="en-US" sz="1300" b="1" dirty="0" err="1">
                <a:latin typeface="Arial" panose="020B0604020202020204" pitchFamily="34" charset="0"/>
                <a:cs typeface="Arial" panose="020B0604020202020204" pitchFamily="34" charset="0"/>
              </a:rPr>
              <a:t>terpenoid</a:t>
            </a:r>
            <a:r>
              <a:rPr lang="en-US" sz="1300" b="1" dirty="0">
                <a:latin typeface="Arial" panose="020B0604020202020204" pitchFamily="34" charset="0"/>
                <a:cs typeface="Arial" panose="020B0604020202020204" pitchFamily="34" charset="0"/>
              </a:rPr>
              <a:t> backbone- biosynthesis pathway in non-responder mice mammary tissues.</a:t>
            </a:r>
            <a:r>
              <a:rPr lang="en-US" sz="1300" dirty="0">
                <a:latin typeface="Arial" panose="020B0604020202020204" pitchFamily="34" charset="0"/>
                <a:cs typeface="Arial" panose="020B0604020202020204" pitchFamily="34" charset="0"/>
              </a:rPr>
              <a:t> </a:t>
            </a:r>
            <a:r>
              <a:rPr lang="en-US" sz="1300" b="1" dirty="0">
                <a:latin typeface="Arial" panose="020B0604020202020204" pitchFamily="34" charset="0"/>
                <a:cs typeface="Arial" panose="020B0604020202020204" pitchFamily="34" charset="0"/>
              </a:rPr>
              <a:t>  </a:t>
            </a:r>
            <a:r>
              <a:rPr lang="en-US" sz="1300" dirty="0">
                <a:latin typeface="Arial" panose="020B0604020202020204" pitchFamily="34" charset="0"/>
                <a:cs typeface="Arial" panose="020B0604020202020204" pitchFamily="34" charset="0"/>
              </a:rPr>
              <a:t>Box plots shows qPCR validation that shows that over expression of genes (that are part of an inherent and acquired resistance signature panel) as depicted by lower Ct values correlates with tumor outcome in fluvastatin treated SV40C3TAg mice. The Y axis depicts the fold changes of average gene expression that was calculated by using the </a:t>
            </a:r>
            <a:r>
              <a:rPr lang="en-US" sz="1300" dirty="0">
                <a:latin typeface="Arial" panose="020B0604020202020204" pitchFamily="34" charset="0"/>
                <a:cs typeface="Arial" panose="020B0604020202020204" pitchFamily="34" charset="0"/>
                <a:sym typeface="Symbol" panose="05050102010706020507" pitchFamily="18" charset="2"/>
              </a:rPr>
              <a:t></a:t>
            </a:r>
            <a:r>
              <a:rPr lang="en-US" sz="1300" dirty="0">
                <a:latin typeface="Arial" panose="020B0604020202020204" pitchFamily="34" charset="0"/>
                <a:cs typeface="Arial" panose="020B0604020202020204" pitchFamily="34" charset="0"/>
              </a:rPr>
              <a:t>Ct method after normalizing with ribosomal protein L19. A FDR adjusted p value &lt; 0.05 was considered as significant change.</a:t>
            </a:r>
          </a:p>
          <a:p>
            <a:r>
              <a:rPr lang="en-US" sz="1300" dirty="0">
                <a:latin typeface="Arial" panose="020B0604020202020204" pitchFamily="34" charset="0"/>
                <a:cs typeface="Arial" panose="020B0604020202020204" pitchFamily="34" charset="0"/>
              </a:rPr>
              <a:t> </a:t>
            </a:r>
          </a:p>
          <a:p>
            <a:endParaRPr lang="en-US" sz="13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2015949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66</TotalTime>
  <Words>516</Words>
  <Application>Microsoft Macintosh PowerPoint</Application>
  <PresentationFormat>Widescreen</PresentationFormat>
  <Paragraphs>67</Paragraphs>
  <Slides>6</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vt:i4>
      </vt:variant>
    </vt:vector>
  </HeadingPairs>
  <TitlesOfParts>
    <vt:vector size="12" baseType="lpstr">
      <vt:lpstr>Arial</vt:lpstr>
      <vt:lpstr>Calibri</vt:lpstr>
      <vt:lpstr>Calibri Light</vt:lpstr>
      <vt:lpstr>Mangal</vt:lpstr>
      <vt:lpstr>Symbol</vt: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Company>M. D. Anderson Cancer Center</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Bhardwaj,Anjana</dc:creator>
  <cp:lastModifiedBy>Microsoft Office User</cp:lastModifiedBy>
  <cp:revision>7</cp:revision>
  <dcterms:created xsi:type="dcterms:W3CDTF">2021-06-11T19:51:30Z</dcterms:created>
  <dcterms:modified xsi:type="dcterms:W3CDTF">2021-12-03T18:16:51Z</dcterms:modified>
</cp:coreProperties>
</file>