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FF9999"/>
    <a:srgbClr val="CCCCFF"/>
    <a:srgbClr val="CCFFFF"/>
    <a:srgbClr val="CCFF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7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3759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51196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399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7200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488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7923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1557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4523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142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49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8553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75BF-27D2-474C-959C-87118A7FEF23}" type="datetimeFigureOut">
              <a:rPr lang="fr-BE" smtClean="0"/>
              <a:t>07-01-22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0385E-DAFF-444A-AE51-2120BD99EBB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7457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319260C-B967-4C88-9CFB-673188777724}"/>
              </a:ext>
            </a:extLst>
          </p:cNvPr>
          <p:cNvSpPr txBox="1"/>
          <p:nvPr/>
        </p:nvSpPr>
        <p:spPr>
          <a:xfrm>
            <a:off x="0" y="591731"/>
            <a:ext cx="9906000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63" dirty="0"/>
              <a:t>Rebalance ULB </a:t>
            </a:r>
            <a:r>
              <a:rPr lang="fr-BE" sz="1463" dirty="0" err="1"/>
              <a:t>study</a:t>
            </a:r>
            <a:r>
              <a:rPr lang="fr-BE" sz="1463" dirty="0"/>
              <a:t> timeline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EE6431-8CA6-4555-93BB-A94594930DAD}"/>
              </a:ext>
            </a:extLst>
          </p:cNvPr>
          <p:cNvSpPr/>
          <p:nvPr/>
        </p:nvSpPr>
        <p:spPr>
          <a:xfrm>
            <a:off x="842320" y="1200015"/>
            <a:ext cx="438750" cy="292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01094-191A-4DC8-8DF1-BBE30C09CA49}"/>
              </a:ext>
            </a:extLst>
          </p:cNvPr>
          <p:cNvSpPr/>
          <p:nvPr/>
        </p:nvSpPr>
        <p:spPr>
          <a:xfrm>
            <a:off x="1281070" y="1200015"/>
            <a:ext cx="877500" cy="292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36BB9D-7E73-4123-AF60-3D1D94BA800C}"/>
              </a:ext>
            </a:extLst>
          </p:cNvPr>
          <p:cNvSpPr/>
          <p:nvPr/>
        </p:nvSpPr>
        <p:spPr>
          <a:xfrm>
            <a:off x="2158570" y="1200015"/>
            <a:ext cx="438750" cy="2925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E0C74E-5F71-4F94-B369-A627560E10BB}"/>
              </a:ext>
            </a:extLst>
          </p:cNvPr>
          <p:cNvSpPr/>
          <p:nvPr/>
        </p:nvSpPr>
        <p:spPr>
          <a:xfrm>
            <a:off x="2597320" y="1200015"/>
            <a:ext cx="877500" cy="292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7AFF5E-7247-4A03-9645-567AE8B3A029}"/>
              </a:ext>
            </a:extLst>
          </p:cNvPr>
          <p:cNvSpPr/>
          <p:nvPr/>
        </p:nvSpPr>
        <p:spPr>
          <a:xfrm>
            <a:off x="3474820" y="1200015"/>
            <a:ext cx="438750" cy="292500"/>
          </a:xfrm>
          <a:prstGeom prst="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54FFA4-3C38-4AB7-AD8A-35DF234C34DA}"/>
              </a:ext>
            </a:extLst>
          </p:cNvPr>
          <p:cNvSpPr/>
          <p:nvPr/>
        </p:nvSpPr>
        <p:spPr>
          <a:xfrm>
            <a:off x="3913570" y="1200015"/>
            <a:ext cx="877500" cy="292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DCA39B-D22B-46DF-824E-09A09408584E}"/>
              </a:ext>
            </a:extLst>
          </p:cNvPr>
          <p:cNvSpPr/>
          <p:nvPr/>
        </p:nvSpPr>
        <p:spPr>
          <a:xfrm>
            <a:off x="4791070" y="1200015"/>
            <a:ext cx="438750" cy="292500"/>
          </a:xfrm>
          <a:prstGeom prst="rect">
            <a:avLst/>
          </a:prstGeom>
          <a:solidFill>
            <a:srgbClr val="FF99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98BB96-E7C6-4FD4-BC00-F538B855AE35}"/>
              </a:ext>
            </a:extLst>
          </p:cNvPr>
          <p:cNvSpPr/>
          <p:nvPr/>
        </p:nvSpPr>
        <p:spPr>
          <a:xfrm>
            <a:off x="5229820" y="1200015"/>
            <a:ext cx="877500" cy="292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D88C9F-0F98-45AE-B265-9D7C0674D97B}"/>
              </a:ext>
            </a:extLst>
          </p:cNvPr>
          <p:cNvSpPr/>
          <p:nvPr/>
        </p:nvSpPr>
        <p:spPr>
          <a:xfrm>
            <a:off x="6107320" y="1200015"/>
            <a:ext cx="438750" cy="292500"/>
          </a:xfrm>
          <a:prstGeom prst="rect">
            <a:avLst/>
          </a:prstGeom>
          <a:solidFill>
            <a:srgbClr val="33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BDB80A-6647-4F28-9743-7E2363116AA1}"/>
              </a:ext>
            </a:extLst>
          </p:cNvPr>
          <p:cNvSpPr/>
          <p:nvPr/>
        </p:nvSpPr>
        <p:spPr>
          <a:xfrm>
            <a:off x="6546070" y="1200015"/>
            <a:ext cx="877500" cy="292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228609-72BB-46F7-9F1A-A96BA1E2E7E8}"/>
              </a:ext>
            </a:extLst>
          </p:cNvPr>
          <p:cNvSpPr/>
          <p:nvPr/>
        </p:nvSpPr>
        <p:spPr>
          <a:xfrm>
            <a:off x="7423570" y="1200015"/>
            <a:ext cx="438750" cy="2925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F9B981-7303-42E8-B671-44DE1FD49C48}"/>
              </a:ext>
            </a:extLst>
          </p:cNvPr>
          <p:cNvSpPr/>
          <p:nvPr/>
        </p:nvSpPr>
        <p:spPr>
          <a:xfrm>
            <a:off x="7862320" y="1200015"/>
            <a:ext cx="877500" cy="292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FC7A2-F2AB-4F28-86C4-99EA5CE79912}"/>
              </a:ext>
            </a:extLst>
          </p:cNvPr>
          <p:cNvSpPr/>
          <p:nvPr/>
        </p:nvSpPr>
        <p:spPr>
          <a:xfrm>
            <a:off x="8739820" y="1200015"/>
            <a:ext cx="438750" cy="2925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63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B8B7D92-7F70-4F17-B490-C89D0AF85F49}"/>
              </a:ext>
            </a:extLst>
          </p:cNvPr>
          <p:cNvSpPr txBox="1"/>
          <p:nvPr/>
        </p:nvSpPr>
        <p:spPr>
          <a:xfrm>
            <a:off x="1281070" y="1232858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Session 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50E6C37-1702-48DE-B174-0D08B0395555}"/>
              </a:ext>
            </a:extLst>
          </p:cNvPr>
          <p:cNvSpPr txBox="1"/>
          <p:nvPr/>
        </p:nvSpPr>
        <p:spPr>
          <a:xfrm>
            <a:off x="2597320" y="1231276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Session 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09CDF04-CBAB-4739-B8E3-05B107A6CE2C}"/>
              </a:ext>
            </a:extLst>
          </p:cNvPr>
          <p:cNvSpPr txBox="1"/>
          <p:nvPr/>
        </p:nvSpPr>
        <p:spPr>
          <a:xfrm>
            <a:off x="3913570" y="1227118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Session 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AAD0843-64EF-45EA-BEEE-A28B1B599D36}"/>
              </a:ext>
            </a:extLst>
          </p:cNvPr>
          <p:cNvSpPr txBox="1"/>
          <p:nvPr/>
        </p:nvSpPr>
        <p:spPr>
          <a:xfrm>
            <a:off x="5229820" y="1229451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Session 4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202916C-4F6F-45E2-8ED3-74DDC792557E}"/>
              </a:ext>
            </a:extLst>
          </p:cNvPr>
          <p:cNvSpPr txBox="1"/>
          <p:nvPr/>
        </p:nvSpPr>
        <p:spPr>
          <a:xfrm>
            <a:off x="6546070" y="1224037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Session 5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184C4C3-5C0B-4F3B-A362-F430FB1F3148}"/>
              </a:ext>
            </a:extLst>
          </p:cNvPr>
          <p:cNvSpPr txBox="1"/>
          <p:nvPr/>
        </p:nvSpPr>
        <p:spPr>
          <a:xfrm>
            <a:off x="7862320" y="1228493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Session 6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A669FDC1-FABD-4CBB-AB4E-B82BB9287D4D}"/>
              </a:ext>
            </a:extLst>
          </p:cNvPr>
          <p:cNvCxnSpPr>
            <a:cxnSpLocks/>
          </p:cNvCxnSpPr>
          <p:nvPr/>
        </p:nvCxnSpPr>
        <p:spPr>
          <a:xfrm>
            <a:off x="842320" y="1715826"/>
            <a:ext cx="411068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35C2180-CCA3-41C2-957C-6C11C0C539CA}"/>
              </a:ext>
            </a:extLst>
          </p:cNvPr>
          <p:cNvCxnSpPr>
            <a:cxnSpLocks/>
          </p:cNvCxnSpPr>
          <p:nvPr/>
        </p:nvCxnSpPr>
        <p:spPr>
          <a:xfrm>
            <a:off x="4897967" y="1715826"/>
            <a:ext cx="4280603" cy="0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4A9700B4-4CCA-4565-BB40-D1053D640CC4}"/>
              </a:ext>
            </a:extLst>
          </p:cNvPr>
          <p:cNvSpPr txBox="1"/>
          <p:nvPr/>
        </p:nvSpPr>
        <p:spPr>
          <a:xfrm>
            <a:off x="842320" y="1224037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AR 1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68D5DA5-7D91-4DEB-9429-6B6D0E85E8CC}"/>
              </a:ext>
            </a:extLst>
          </p:cNvPr>
          <p:cNvSpPr txBox="1"/>
          <p:nvPr/>
        </p:nvSpPr>
        <p:spPr>
          <a:xfrm>
            <a:off x="2158570" y="1231276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AR 2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9D8B831-5BE2-489A-A588-CC5B04BAB8E2}"/>
              </a:ext>
            </a:extLst>
          </p:cNvPr>
          <p:cNvSpPr txBox="1"/>
          <p:nvPr/>
        </p:nvSpPr>
        <p:spPr>
          <a:xfrm>
            <a:off x="3470256" y="1224037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AR 3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4D3A14F9-5A0B-4C83-8392-7E69FDE2B229}"/>
              </a:ext>
            </a:extLst>
          </p:cNvPr>
          <p:cNvSpPr txBox="1"/>
          <p:nvPr/>
        </p:nvSpPr>
        <p:spPr>
          <a:xfrm>
            <a:off x="4791070" y="1228112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AR 4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D4F9AF-E1A2-4077-B10B-C6762F8861CA}"/>
              </a:ext>
            </a:extLst>
          </p:cNvPr>
          <p:cNvSpPr txBox="1"/>
          <p:nvPr/>
        </p:nvSpPr>
        <p:spPr>
          <a:xfrm>
            <a:off x="6107320" y="1227118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AR 5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05259AE-B7E9-48A6-A9EC-2F93A856DB38}"/>
              </a:ext>
            </a:extLst>
          </p:cNvPr>
          <p:cNvSpPr txBox="1"/>
          <p:nvPr/>
        </p:nvSpPr>
        <p:spPr>
          <a:xfrm>
            <a:off x="7423570" y="1227159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AR 6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22655EEB-F2CE-4CE6-82C1-C8E7F2FA625C}"/>
              </a:ext>
            </a:extLst>
          </p:cNvPr>
          <p:cNvSpPr txBox="1"/>
          <p:nvPr/>
        </p:nvSpPr>
        <p:spPr>
          <a:xfrm>
            <a:off x="8739820" y="1224037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75" dirty="0"/>
              <a:t>AR 7</a:t>
            </a:r>
          </a:p>
        </p:txBody>
      </p:sp>
      <p:graphicFrame>
        <p:nvGraphicFramePr>
          <p:cNvPr id="41" name="Tableau 41">
            <a:extLst>
              <a:ext uri="{FF2B5EF4-FFF2-40B4-BE49-F238E27FC236}">
                <a16:creationId xmlns:a16="http://schemas.microsoft.com/office/drawing/2014/main" id="{9D54F40A-F90F-43CE-9288-52ECB10FA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12454"/>
              </p:ext>
            </p:extLst>
          </p:nvPr>
        </p:nvGraphicFramePr>
        <p:xfrm>
          <a:off x="842320" y="2165381"/>
          <a:ext cx="8336250" cy="3886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8750">
                  <a:extLst>
                    <a:ext uri="{9D8B030D-6E8A-4147-A177-3AD203B41FA5}">
                      <a16:colId xmlns:a16="http://schemas.microsoft.com/office/drawing/2014/main" val="3615612206"/>
                    </a:ext>
                  </a:extLst>
                </a:gridCol>
                <a:gridCol w="2778750">
                  <a:extLst>
                    <a:ext uri="{9D8B030D-6E8A-4147-A177-3AD203B41FA5}">
                      <a16:colId xmlns:a16="http://schemas.microsoft.com/office/drawing/2014/main" val="1413820683"/>
                    </a:ext>
                  </a:extLst>
                </a:gridCol>
                <a:gridCol w="2778750">
                  <a:extLst>
                    <a:ext uri="{9D8B030D-6E8A-4147-A177-3AD203B41FA5}">
                      <a16:colId xmlns:a16="http://schemas.microsoft.com/office/drawing/2014/main" val="174841812"/>
                    </a:ext>
                  </a:extLst>
                </a:gridCol>
              </a:tblGrid>
              <a:tr h="301308"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1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3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5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495202"/>
                  </a:ext>
                </a:extLst>
              </a:tr>
              <a:tr h="158686">
                <a:tc>
                  <a:txBody>
                    <a:bodyPr/>
                    <a:lstStyle/>
                    <a:p>
                      <a:pPr algn="l"/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Breathing </a:t>
                      </a:r>
                      <a:r>
                        <a:rPr lang="en-US" sz="9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exercice</a:t>
                      </a:r>
                      <a:endParaRPr lang="fr-BE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9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Breathing</a:t>
                      </a:r>
                      <a:r>
                        <a:rPr lang="fr-BE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exercice</a:t>
                      </a: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Memory / refuge « </a:t>
                      </a:r>
                      <a:r>
                        <a:rPr lang="fr-BE" sz="9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emotions</a:t>
                      </a:r>
                      <a:r>
                        <a:rPr lang="fr-BE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» exercice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4838751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PWL blue, 470 nm, 39.5 mean lx, eccentric, 8-13 Hz, 5s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PWL green, 560 nm, 115 mean lx, concentric, 8-13 Hz, 5s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 PWL blue, 470 nm, 7 mean lx, eccentric, 5s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 PWL green, 560 nm, 20 mean lx, concentric, 5s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PWL blue, 470 nm, 23.5 mean lx, 5s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PWL green, 560 nm, 73.5 mean lx, 5s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PWL purple, 415 nm, 35.6 mean lx, eccentric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PWL pink, 450 nm, 48 mean lx, eccentric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PWL blue 470 nm, 23.5 mean lx, eccentric, 3s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PWL blue 470 nm, 23.5 mean lx, concentric, 6s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PWL green, 560 nm, 73.5 mean lx, eccentric, 3s 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PWL green, 560 nm, 73.5 mean lx, concentric, 3s 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PWL purple, 450 nm, 36 mean lx, eccentric, 9s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PWL pink, 415 nm, 48 mean lx, eccentric, 9s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PWL pink, 450 nm, 48 mean lx, 10 s, eccentric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PWL purple, 415 nm, 36.5 mean lx, 10s, eccentric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PWL yellow, 590 nm, 89 mean lx, 10s, eccentric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PWL orange, 700 nm, 42.5 mean lx, 10s, eccentric 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17742493"/>
                  </a:ext>
                </a:extLst>
              </a:tr>
              <a:tr h="3013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2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4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6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41425"/>
                  </a:ext>
                </a:extLst>
              </a:tr>
              <a:tr h="196146"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Body scan</a:t>
                      </a:r>
                      <a:endParaRPr lang="fr-BE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9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Breathing</a:t>
                      </a:r>
                      <a:r>
                        <a:rPr lang="fr-BE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exercice</a:t>
                      </a: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Music</a:t>
                      </a:r>
                    </a:p>
                    <a:p>
                      <a:endParaRPr lang="fr-BE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650895"/>
                  </a:ext>
                </a:extLst>
              </a:tr>
              <a:tr h="1263015"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PWL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green, 560 nm, 73.5 mean lx, 10s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turquoise, 490 nm, 68.5 mean lx, 10s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synchro purple, 415 nm, 24.5 mean lx, 10s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synchro red, 720 nm, 12.5 mean lx, 10s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orange, 700 nm, 27.5 mean lx, 10s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yellow, 590 nm, 64.5 mean lx, 10s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green, 560 nm, 115 mean lx, 10s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turquoise, 490 nm, 104.5 mean lx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blue, 470 nm, 39.5 mean lx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purple, 415 nm, 36,5 mean lx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PWL red, 720 nm, 19 mean lx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PWL yellow, 590 nm, 89 mean lx 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PWL blue, 470 nm, 39.5 mean lx, eccentric, 7s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PWL blue, 470 nm, 39.5 mean lx, eccentric, 10s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PWL orange, 700 nm, 42.5 mean lx, eccentric, 10s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PWL blue, 470 nm, 7 lx, eccentric, 5s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PWL blue, 470 nm, 7 lx, concentric, 5s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PWL blue, 470 nm, 7 lx, 5s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PWL blue, 470 nm, 7 lx, 5s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PWL purple, 415 nm, 8 lx, eccentric, 5s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PWL purple, 415 nm, 8 lx, concentric, 5s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BE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PWL </a:t>
                      </a:r>
                      <a:r>
                        <a:rPr lang="fr-BE" sz="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purple</a:t>
                      </a:r>
                      <a:r>
                        <a:rPr lang="fr-BE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415 nm, 8 lx, 5s</a:t>
                      </a: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PWL rainbow, 567.5 nm, 92s, 38.5 mean lx, eccentric</a:t>
                      </a:r>
                      <a:endParaRPr lang="fr-BE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PWL appear, 567.5 nm, 98.5 mean lx, 28 s, concentric</a:t>
                      </a:r>
                      <a:endParaRPr lang="fr-B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4938663"/>
                  </a:ext>
                </a:extLst>
              </a:tr>
            </a:tbl>
          </a:graphicData>
        </a:graphic>
      </p:graphicFrame>
      <p:sp>
        <p:nvSpPr>
          <p:cNvPr id="40" name="ZoneTexte 39">
            <a:extLst>
              <a:ext uri="{FF2B5EF4-FFF2-40B4-BE49-F238E27FC236}">
                <a16:creationId xmlns:a16="http://schemas.microsoft.com/office/drawing/2014/main" id="{DB58F734-9378-461F-9C4A-F1B4173EA836}"/>
              </a:ext>
            </a:extLst>
          </p:cNvPr>
          <p:cNvSpPr txBox="1"/>
          <p:nvPr/>
        </p:nvSpPr>
        <p:spPr>
          <a:xfrm>
            <a:off x="842320" y="6132443"/>
            <a:ext cx="4955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m: nanometer</a:t>
            </a:r>
          </a:p>
          <a:p>
            <a:r>
              <a:rPr lang="en-US" sz="1200" dirty="0"/>
              <a:t>lx: lux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21287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319260C-B967-4C88-9CFB-673188777724}"/>
              </a:ext>
            </a:extLst>
          </p:cNvPr>
          <p:cNvSpPr txBox="1"/>
          <p:nvPr/>
        </p:nvSpPr>
        <p:spPr>
          <a:xfrm>
            <a:off x="0" y="304213"/>
            <a:ext cx="9906000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6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Rebalance ULB </a:t>
            </a:r>
            <a:r>
              <a:rPr kumimoji="0" lang="fr-BE" sz="1463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</a:t>
            </a:r>
            <a:r>
              <a:rPr kumimoji="0" lang="fr-BE" sz="146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EE6431-8CA6-4555-93BB-A94594930DAD}"/>
              </a:ext>
            </a:extLst>
          </p:cNvPr>
          <p:cNvSpPr/>
          <p:nvPr/>
        </p:nvSpPr>
        <p:spPr>
          <a:xfrm>
            <a:off x="842320" y="912497"/>
            <a:ext cx="438750" cy="2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01094-191A-4DC8-8DF1-BBE30C09CA49}"/>
              </a:ext>
            </a:extLst>
          </p:cNvPr>
          <p:cNvSpPr/>
          <p:nvPr/>
        </p:nvSpPr>
        <p:spPr>
          <a:xfrm>
            <a:off x="1281070" y="912497"/>
            <a:ext cx="877500" cy="2925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36BB9D-7E73-4123-AF60-3D1D94BA800C}"/>
              </a:ext>
            </a:extLst>
          </p:cNvPr>
          <p:cNvSpPr/>
          <p:nvPr/>
        </p:nvSpPr>
        <p:spPr>
          <a:xfrm>
            <a:off x="2158570" y="912497"/>
            <a:ext cx="438750" cy="2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E0C74E-5F71-4F94-B369-A627560E10BB}"/>
              </a:ext>
            </a:extLst>
          </p:cNvPr>
          <p:cNvSpPr/>
          <p:nvPr/>
        </p:nvSpPr>
        <p:spPr>
          <a:xfrm>
            <a:off x="2597320" y="912497"/>
            <a:ext cx="877500" cy="2925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7AFF5E-7247-4A03-9645-567AE8B3A029}"/>
              </a:ext>
            </a:extLst>
          </p:cNvPr>
          <p:cNvSpPr/>
          <p:nvPr/>
        </p:nvSpPr>
        <p:spPr>
          <a:xfrm>
            <a:off x="3474820" y="912497"/>
            <a:ext cx="438750" cy="2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54FFA4-3C38-4AB7-AD8A-35DF234C34DA}"/>
              </a:ext>
            </a:extLst>
          </p:cNvPr>
          <p:cNvSpPr/>
          <p:nvPr/>
        </p:nvSpPr>
        <p:spPr>
          <a:xfrm>
            <a:off x="3913570" y="912497"/>
            <a:ext cx="877500" cy="292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DCA39B-D22B-46DF-824E-09A09408584E}"/>
              </a:ext>
            </a:extLst>
          </p:cNvPr>
          <p:cNvSpPr/>
          <p:nvPr/>
        </p:nvSpPr>
        <p:spPr>
          <a:xfrm>
            <a:off x="4791070" y="912497"/>
            <a:ext cx="438750" cy="2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98BB96-E7C6-4FD4-BC00-F538B855AE35}"/>
              </a:ext>
            </a:extLst>
          </p:cNvPr>
          <p:cNvSpPr/>
          <p:nvPr/>
        </p:nvSpPr>
        <p:spPr>
          <a:xfrm>
            <a:off x="5229820" y="912497"/>
            <a:ext cx="877500" cy="292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D88C9F-0F98-45AE-B265-9D7C0674D97B}"/>
              </a:ext>
            </a:extLst>
          </p:cNvPr>
          <p:cNvSpPr/>
          <p:nvPr/>
        </p:nvSpPr>
        <p:spPr>
          <a:xfrm>
            <a:off x="6107320" y="912497"/>
            <a:ext cx="438750" cy="2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BDB80A-6647-4F28-9743-7E2363116AA1}"/>
              </a:ext>
            </a:extLst>
          </p:cNvPr>
          <p:cNvSpPr/>
          <p:nvPr/>
        </p:nvSpPr>
        <p:spPr>
          <a:xfrm>
            <a:off x="6546070" y="912497"/>
            <a:ext cx="877500" cy="2925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228609-72BB-46F7-9F1A-A96BA1E2E7E8}"/>
              </a:ext>
            </a:extLst>
          </p:cNvPr>
          <p:cNvSpPr/>
          <p:nvPr/>
        </p:nvSpPr>
        <p:spPr>
          <a:xfrm>
            <a:off x="7423570" y="912497"/>
            <a:ext cx="438750" cy="2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F9B981-7303-42E8-B671-44DE1FD49C48}"/>
              </a:ext>
            </a:extLst>
          </p:cNvPr>
          <p:cNvSpPr/>
          <p:nvPr/>
        </p:nvSpPr>
        <p:spPr>
          <a:xfrm>
            <a:off x="7862320" y="912497"/>
            <a:ext cx="877500" cy="292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FC7A2-F2AB-4F28-86C4-99EA5CE79912}"/>
              </a:ext>
            </a:extLst>
          </p:cNvPr>
          <p:cNvSpPr/>
          <p:nvPr/>
        </p:nvSpPr>
        <p:spPr>
          <a:xfrm>
            <a:off x="8739820" y="912497"/>
            <a:ext cx="438750" cy="2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B8B7D92-7F70-4F17-B490-C89D0AF85F49}"/>
              </a:ext>
            </a:extLst>
          </p:cNvPr>
          <p:cNvSpPr txBox="1"/>
          <p:nvPr/>
        </p:nvSpPr>
        <p:spPr>
          <a:xfrm>
            <a:off x="1281070" y="946216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 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50E6C37-1702-48DE-B174-0D08B0395555}"/>
              </a:ext>
            </a:extLst>
          </p:cNvPr>
          <p:cNvSpPr txBox="1"/>
          <p:nvPr/>
        </p:nvSpPr>
        <p:spPr>
          <a:xfrm>
            <a:off x="2597320" y="946216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 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09CDF04-CBAB-4739-B8E3-05B107A6CE2C}"/>
              </a:ext>
            </a:extLst>
          </p:cNvPr>
          <p:cNvSpPr txBox="1"/>
          <p:nvPr/>
        </p:nvSpPr>
        <p:spPr>
          <a:xfrm>
            <a:off x="3913570" y="946216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 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AAD0843-64EF-45EA-BEEE-A28B1B599D36}"/>
              </a:ext>
            </a:extLst>
          </p:cNvPr>
          <p:cNvSpPr txBox="1"/>
          <p:nvPr/>
        </p:nvSpPr>
        <p:spPr>
          <a:xfrm>
            <a:off x="5229820" y="946215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 4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202916C-4F6F-45E2-8ED3-74DDC792557E}"/>
              </a:ext>
            </a:extLst>
          </p:cNvPr>
          <p:cNvSpPr txBox="1"/>
          <p:nvPr/>
        </p:nvSpPr>
        <p:spPr>
          <a:xfrm>
            <a:off x="6546070" y="953570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 5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184C4C3-5C0B-4F3B-A362-F430FB1F3148}"/>
              </a:ext>
            </a:extLst>
          </p:cNvPr>
          <p:cNvSpPr txBox="1"/>
          <p:nvPr/>
        </p:nvSpPr>
        <p:spPr>
          <a:xfrm>
            <a:off x="7862320" y="946050"/>
            <a:ext cx="87750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 6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A669FDC1-FABD-4CBB-AB4E-B82BB9287D4D}"/>
              </a:ext>
            </a:extLst>
          </p:cNvPr>
          <p:cNvCxnSpPr>
            <a:cxnSpLocks/>
          </p:cNvCxnSpPr>
          <p:nvPr/>
        </p:nvCxnSpPr>
        <p:spPr>
          <a:xfrm>
            <a:off x="842320" y="1428308"/>
            <a:ext cx="411068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35C2180-CCA3-41C2-957C-6C11C0C539CA}"/>
              </a:ext>
            </a:extLst>
          </p:cNvPr>
          <p:cNvCxnSpPr>
            <a:cxnSpLocks/>
          </p:cNvCxnSpPr>
          <p:nvPr/>
        </p:nvCxnSpPr>
        <p:spPr>
          <a:xfrm>
            <a:off x="4897967" y="1428308"/>
            <a:ext cx="4280603" cy="0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4A9700B4-4CCA-4565-BB40-D1053D640CC4}"/>
              </a:ext>
            </a:extLst>
          </p:cNvPr>
          <p:cNvSpPr txBox="1"/>
          <p:nvPr/>
        </p:nvSpPr>
        <p:spPr>
          <a:xfrm>
            <a:off x="842320" y="946050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68D5DA5-7D91-4DEB-9429-6B6D0E85E8CC}"/>
              </a:ext>
            </a:extLst>
          </p:cNvPr>
          <p:cNvSpPr txBox="1"/>
          <p:nvPr/>
        </p:nvSpPr>
        <p:spPr>
          <a:xfrm>
            <a:off x="2158570" y="945341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9D8B831-5BE2-489A-A588-CC5B04BAB8E2}"/>
              </a:ext>
            </a:extLst>
          </p:cNvPr>
          <p:cNvSpPr txBox="1"/>
          <p:nvPr/>
        </p:nvSpPr>
        <p:spPr>
          <a:xfrm>
            <a:off x="3448837" y="945341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4D3A14F9-5A0B-4C83-8392-7E69FDE2B229}"/>
              </a:ext>
            </a:extLst>
          </p:cNvPr>
          <p:cNvSpPr txBox="1"/>
          <p:nvPr/>
        </p:nvSpPr>
        <p:spPr>
          <a:xfrm>
            <a:off x="4791070" y="945341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D4F9AF-E1A2-4077-B10B-C6762F8861CA}"/>
              </a:ext>
            </a:extLst>
          </p:cNvPr>
          <p:cNvSpPr txBox="1"/>
          <p:nvPr/>
        </p:nvSpPr>
        <p:spPr>
          <a:xfrm>
            <a:off x="6098193" y="945340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05259AE-B7E9-48A6-A9EC-2F93A856DB38}"/>
              </a:ext>
            </a:extLst>
          </p:cNvPr>
          <p:cNvSpPr txBox="1"/>
          <p:nvPr/>
        </p:nvSpPr>
        <p:spPr>
          <a:xfrm>
            <a:off x="7420061" y="953570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22655EEB-F2CE-4CE6-82C1-C8E7F2FA625C}"/>
              </a:ext>
            </a:extLst>
          </p:cNvPr>
          <p:cNvSpPr txBox="1"/>
          <p:nvPr/>
        </p:nvSpPr>
        <p:spPr>
          <a:xfrm>
            <a:off x="8739820" y="953569"/>
            <a:ext cx="438750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7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</a:t>
            </a:r>
          </a:p>
        </p:txBody>
      </p:sp>
      <p:graphicFrame>
        <p:nvGraphicFramePr>
          <p:cNvPr id="41" name="Tableau 41">
            <a:extLst>
              <a:ext uri="{FF2B5EF4-FFF2-40B4-BE49-F238E27FC236}">
                <a16:creationId xmlns:a16="http://schemas.microsoft.com/office/drawing/2014/main" id="{9D54F40A-F90F-43CE-9288-52ECB10FA1AA}"/>
              </a:ext>
            </a:extLst>
          </p:cNvPr>
          <p:cNvGraphicFramePr>
            <a:graphicFrameLocks noGrp="1"/>
          </p:cNvGraphicFramePr>
          <p:nvPr/>
        </p:nvGraphicFramePr>
        <p:xfrm>
          <a:off x="842320" y="1877863"/>
          <a:ext cx="8336250" cy="4689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8750">
                  <a:extLst>
                    <a:ext uri="{9D8B030D-6E8A-4147-A177-3AD203B41FA5}">
                      <a16:colId xmlns:a16="http://schemas.microsoft.com/office/drawing/2014/main" val="3615612206"/>
                    </a:ext>
                  </a:extLst>
                </a:gridCol>
                <a:gridCol w="2778750">
                  <a:extLst>
                    <a:ext uri="{9D8B030D-6E8A-4147-A177-3AD203B41FA5}">
                      <a16:colId xmlns:a16="http://schemas.microsoft.com/office/drawing/2014/main" val="1413820683"/>
                    </a:ext>
                  </a:extLst>
                </a:gridCol>
                <a:gridCol w="2778750">
                  <a:extLst>
                    <a:ext uri="{9D8B030D-6E8A-4147-A177-3AD203B41FA5}">
                      <a16:colId xmlns:a16="http://schemas.microsoft.com/office/drawing/2014/main" val="174841812"/>
                    </a:ext>
                  </a:extLst>
                </a:gridCol>
              </a:tblGrid>
              <a:tr h="301308"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1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details</a:t>
                      </a:r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3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details</a:t>
                      </a:r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5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details</a:t>
                      </a:r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495202"/>
                  </a:ext>
                </a:extLst>
              </a:tr>
              <a:tr h="470535">
                <a:tc>
                  <a:txBody>
                    <a:bodyPr/>
                    <a:lstStyle/>
                    <a:p>
                      <a:pPr algn="l"/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Cardiac coherence 5/5 0 - fade in; Cardiac coherence 5/5 A- alternate colors 5s - Wave Effect 5 s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inspi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5s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expi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Cardiac coherence 5/5 B- At 1'36, Breathing effect 5/5; Cardiac coherence 5/5 C- At 4'36 Alpha effect and alternate colors 5s.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Ortho-Para alternate nostril A- alternate colors (9s) up to 2'49 wave effect. Ortho-Para alternate nostril B- At 2'49 breathing effect 3/6 - alternate colors. Ortho-Para alternate nostril C- At 5'49 wave2 (550/8-13) effect and Alternate colors 9s.</a:t>
                      </a:r>
                      <a:endParaRPr lang="fr-BE" sz="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Memory / refuge « </a:t>
                      </a:r>
                      <a:r>
                        <a:rPr lang="fr-BE" sz="7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emotions</a:t>
                      </a:r>
                      <a:r>
                        <a:rPr lang="fr-BE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» exercice.</a:t>
                      </a:r>
                    </a:p>
                    <a:p>
                      <a:endParaRPr lang="fr-BE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4838751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Wave blue, 470 nm, 39,5 mean lx, eccentric, 8-13 Hz, 5s.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Wave green, 560 nm, 115 mean lx, concentric, 8-13 Hz, 5s.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Chromorythm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blue, 470 nm, 7 mean lx, eccentric, 5s.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Chromorythm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green, 560 nm, 20 mean lx, concentric, 5s.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alpha synchro blue, 470 nm,23.5 mean lx, 5s.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alpha synchro green, 560 nm, 73.5 mean lx 5s.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wave purple, 415 nm, 35.6 mean lx, eccentric.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wave pink, 450 nm, 48 mean lx, eccentric.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alpha synchro blue 470 nm, 23.5 mean lx, eccentric, 3s.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alpha synchro blue 470 nm, 23.5 mean lx, concentric, 6s.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alpha synchro green, 560 nm, 73,5 mean lx, eccentric, 3s. 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alpha synchro green, 560 nm, 73,5 mean lx, concentric, 3s. 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wave2 purple, 450 nm, 36 mean lx, eccentric, 9s.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wave2 pink, 415 nm, 48 mean lx, eccentric, 9s.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wave pink, 450 nm, 48 mean lx, 10 s, eccentric.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wave purple, 415 nm, 36,5 mean lx, 10s, eccentric.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 wave yellow, 590 nm, 89 mean lx, 10 s, eccentric.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wave orange, 700 nm, 42,5 mean lx, 10 s, eccentric. 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17742493"/>
                  </a:ext>
                </a:extLst>
              </a:tr>
              <a:tr h="3013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2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details</a:t>
                      </a:r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4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details</a:t>
                      </a:r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Session 6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details</a:t>
                      </a:r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4142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Body scan souffle antistress mantra A- Alpha effect - 3s fixed then alternate 10s 3 sec alpha synchro dure 3 sec; body scan souffle antistress mantra B- At 2'33 wave effect alternate colors 10s (sound sync).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Generic Square breathing A- Fixed 7s - alternate colors 10s -  wave effect</a:t>
                      </a:r>
                      <a:r>
                        <a:rPr lang="fr-BE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Music.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650895"/>
                  </a:ext>
                </a:extLst>
              </a:tr>
              <a:tr h="1263015"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alpha synchro green, 560 nm, 73.5 mean lx, 10s.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alpha synchro turquoise, 490 nm, 68.5 mean lx, 10s.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alpha synchro purple, 415 nm, 24.5 mean lx, 10s.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alpha synchro red, 720 nm, 12.5 mean lx, 10s.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alpha synchro orange, 700 nm, 27.5 mean lx, 10s.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alpha synchro yellow, 590 nm, 64.5 mean lx, 10s.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wave green, 560 nm, 115 mean lx, 10s.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wave turquoise, 490 nm, 104.5 mean lx.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wave blue, 470 nm, 39.5 mean lx.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wave purple, 415 nm, 36,5 mean lx.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wave red, 720 nm, 19 mean lx.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wave yellow, 590 nm, 89 mean lx. 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wave blue, 470 nm, 39.5 mean lx, eccentric, 7s.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wave blue, 470 nm, 39.5 mean lx, eccentric, 10s.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wave orange, 700 nm, 42,5 mean lx, eccentric, 10s.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chromorhythm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blue, 470 nm, 7 lx, eccentric, 5s.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chromorhythm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blue, 470 nm, 7 lx, concentric, 5s.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hold blue, 470 nm, 7 lx, 5s.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stop blue, 470 nm, 7 lx, 5s.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chromorhythm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purple, 415 nm, 8 lx, eccentric, 5s.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n-US" sz="7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chromorhythm</a:t>
                      </a: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purple, 415 nm, 8 lx, concentric, 5s.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BE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fr-BE" sz="7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hold</a:t>
                      </a:r>
                      <a:r>
                        <a:rPr lang="fr-BE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7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purple</a:t>
                      </a:r>
                      <a:r>
                        <a:rPr lang="fr-BE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415 nm, 8 lx, 5s.</a:t>
                      </a: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Wave rainbow, 567,5 nm, 92s, 38,5 mean lx, eccentric.</a:t>
                      </a:r>
                      <a:endParaRPr lang="fr-BE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Appear, 567,5 nm, 98,5 mean lx28 s, concentric.</a:t>
                      </a:r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4938663"/>
                  </a:ext>
                </a:extLst>
              </a:tr>
              <a:tr h="301308">
                <a:tc>
                  <a:txBody>
                    <a:bodyPr/>
                    <a:lstStyle/>
                    <a:p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Arrest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reaction</a:t>
                      </a:r>
                      <a:r>
                        <a:rPr lang="fr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(AR) </a:t>
                      </a:r>
                      <a:r>
                        <a:rPr lang="fr-BE" sz="10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details</a:t>
                      </a:r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386669"/>
                  </a:ext>
                </a:extLst>
              </a:tr>
              <a:tr h="301308">
                <a:tc>
                  <a:txBody>
                    <a:bodyPr/>
                    <a:lstStyle/>
                    <a:p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BE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599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2098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1395</Words>
  <Application>Microsoft Office PowerPoint</Application>
  <PresentationFormat>Format A4 (210 x 297 mm)</PresentationFormat>
  <Paragraphs>141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PETIEAU  Mathieu</dc:creator>
  <cp:lastModifiedBy>CEBOLLA ALVAREZ  Ana Maria</cp:lastModifiedBy>
  <cp:revision>13</cp:revision>
  <cp:lastPrinted>2022-01-06T13:03:17Z</cp:lastPrinted>
  <dcterms:created xsi:type="dcterms:W3CDTF">2022-01-06T12:00:45Z</dcterms:created>
  <dcterms:modified xsi:type="dcterms:W3CDTF">2022-01-07T12:05:19Z</dcterms:modified>
</cp:coreProperties>
</file>